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Lst>
  <p:notesMasterIdLst>
    <p:notesMasterId r:id="rId112"/>
  </p:notesMasterIdLst>
  <p:sldIdLst>
    <p:sldId id="256" r:id="rId2"/>
    <p:sldId id="257" r:id="rId3"/>
    <p:sldId id="260" r:id="rId4"/>
    <p:sldId id="261" r:id="rId5"/>
    <p:sldId id="446" r:id="rId6"/>
    <p:sldId id="262" r:id="rId7"/>
    <p:sldId id="268" r:id="rId8"/>
    <p:sldId id="481" r:id="rId9"/>
    <p:sldId id="476" r:id="rId10"/>
    <p:sldId id="479" r:id="rId11"/>
    <p:sldId id="482" r:id="rId12"/>
    <p:sldId id="477" r:id="rId13"/>
    <p:sldId id="492" r:id="rId14"/>
    <p:sldId id="493" r:id="rId15"/>
    <p:sldId id="484" r:id="rId16"/>
    <p:sldId id="494" r:id="rId17"/>
    <p:sldId id="478" r:id="rId18"/>
    <p:sldId id="486" r:id="rId19"/>
    <p:sldId id="456" r:id="rId20"/>
    <p:sldId id="457" r:id="rId21"/>
    <p:sldId id="458" r:id="rId22"/>
    <p:sldId id="459" r:id="rId23"/>
    <p:sldId id="460" r:id="rId24"/>
    <p:sldId id="461" r:id="rId25"/>
    <p:sldId id="462" r:id="rId26"/>
    <p:sldId id="463" r:id="rId27"/>
    <p:sldId id="464" r:id="rId28"/>
    <p:sldId id="465" r:id="rId29"/>
    <p:sldId id="466" r:id="rId30"/>
    <p:sldId id="467" r:id="rId31"/>
    <p:sldId id="468" r:id="rId32"/>
    <p:sldId id="469" r:id="rId33"/>
    <p:sldId id="470" r:id="rId34"/>
    <p:sldId id="471" r:id="rId35"/>
    <p:sldId id="362" r:id="rId36"/>
    <p:sldId id="313" r:id="rId37"/>
    <p:sldId id="314" r:id="rId38"/>
    <p:sldId id="276" r:id="rId39"/>
    <p:sldId id="431" r:id="rId40"/>
    <p:sldId id="495" r:id="rId41"/>
    <p:sldId id="364" r:id="rId42"/>
    <p:sldId id="278" r:id="rId43"/>
    <p:sldId id="382" r:id="rId44"/>
    <p:sldId id="370" r:id="rId45"/>
    <p:sldId id="496" r:id="rId46"/>
    <p:sldId id="315" r:id="rId47"/>
    <p:sldId id="474" r:id="rId48"/>
    <p:sldId id="475" r:id="rId49"/>
    <p:sldId id="279" r:id="rId50"/>
    <p:sldId id="383" r:id="rId51"/>
    <p:sldId id="286" r:id="rId52"/>
    <p:sldId id="375" r:id="rId53"/>
    <p:sldId id="386" r:id="rId54"/>
    <p:sldId id="388" r:id="rId55"/>
    <p:sldId id="394" r:id="rId56"/>
    <p:sldId id="497" r:id="rId57"/>
    <p:sldId id="399" r:id="rId58"/>
    <p:sldId id="401" r:id="rId59"/>
    <p:sldId id="487" r:id="rId60"/>
    <p:sldId id="488" r:id="rId61"/>
    <p:sldId id="404" r:id="rId62"/>
    <p:sldId id="407" r:id="rId63"/>
    <p:sldId id="411" r:id="rId64"/>
    <p:sldId id="412" r:id="rId65"/>
    <p:sldId id="489" r:id="rId66"/>
    <p:sldId id="416" r:id="rId67"/>
    <p:sldId id="378" r:id="rId68"/>
    <p:sldId id="418" r:id="rId69"/>
    <p:sldId id="379" r:id="rId70"/>
    <p:sldId id="287" r:id="rId71"/>
    <p:sldId id="317" r:id="rId72"/>
    <p:sldId id="288" r:id="rId73"/>
    <p:sldId id="301" r:id="rId74"/>
    <p:sldId id="485" r:id="rId75"/>
    <p:sldId id="433" r:id="rId76"/>
    <p:sldId id="289" r:id="rId77"/>
    <p:sldId id="321" r:id="rId78"/>
    <p:sldId id="319" r:id="rId79"/>
    <p:sldId id="323" r:id="rId80"/>
    <p:sldId id="324" r:id="rId81"/>
    <p:sldId id="325" r:id="rId82"/>
    <p:sldId id="432" r:id="rId83"/>
    <p:sldId id="434" r:id="rId84"/>
    <p:sldId id="304" r:id="rId85"/>
    <p:sldId id="296" r:id="rId86"/>
    <p:sldId id="422" r:id="rId87"/>
    <p:sldId id="424" r:id="rId88"/>
    <p:sldId id="425" r:id="rId89"/>
    <p:sldId id="423" r:id="rId90"/>
    <p:sldId id="426" r:id="rId91"/>
    <p:sldId id="297" r:id="rId92"/>
    <p:sldId id="427" r:id="rId93"/>
    <p:sldId id="428" r:id="rId94"/>
    <p:sldId id="429" r:id="rId95"/>
    <p:sldId id="307" r:id="rId96"/>
    <p:sldId id="444" r:id="rId97"/>
    <p:sldId id="498" r:id="rId98"/>
    <p:sldId id="499" r:id="rId99"/>
    <p:sldId id="500" r:id="rId100"/>
    <p:sldId id="501" r:id="rId101"/>
    <p:sldId id="502" r:id="rId102"/>
    <p:sldId id="503" r:id="rId103"/>
    <p:sldId id="504" r:id="rId104"/>
    <p:sldId id="505" r:id="rId105"/>
    <p:sldId id="506" r:id="rId106"/>
    <p:sldId id="507" r:id="rId107"/>
    <p:sldId id="508" r:id="rId108"/>
    <p:sldId id="509" r:id="rId109"/>
    <p:sldId id="510" r:id="rId110"/>
    <p:sldId id="511"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52AB062-4CE5-43BE-8189-AFC081C5EC54}">
          <p14:sldIdLst>
            <p14:sldId id="256"/>
            <p14:sldId id="257"/>
          </p14:sldIdLst>
        </p14:section>
        <p14:section name="Analisis preliminar" id="{449506CC-E6F9-4C15-BB1A-FA9D468DCF40}">
          <p14:sldIdLst>
            <p14:sldId id="260"/>
            <p14:sldId id="261"/>
            <p14:sldId id="446"/>
            <p14:sldId id="262"/>
            <p14:sldId id="268"/>
            <p14:sldId id="481"/>
            <p14:sldId id="476"/>
            <p14:sldId id="479"/>
            <p14:sldId id="482"/>
            <p14:sldId id="477"/>
            <p14:sldId id="492"/>
            <p14:sldId id="493"/>
            <p14:sldId id="484"/>
            <p14:sldId id="494"/>
            <p14:sldId id="478"/>
            <p14:sldId id="486"/>
            <p14:sldId id="456"/>
            <p14:sldId id="457"/>
            <p14:sldId id="458"/>
            <p14:sldId id="459"/>
            <p14:sldId id="460"/>
            <p14:sldId id="461"/>
            <p14:sldId id="462"/>
            <p14:sldId id="463"/>
            <p14:sldId id="464"/>
            <p14:sldId id="465"/>
            <p14:sldId id="466"/>
            <p14:sldId id="467"/>
            <p14:sldId id="468"/>
            <p14:sldId id="469"/>
            <p14:sldId id="470"/>
            <p14:sldId id="471"/>
          </p14:sldIdLst>
        </p14:section>
        <p14:section name="Problema" id="{4425975E-196E-4D97-9997-957E01172DFD}">
          <p14:sldIdLst/>
        </p14:section>
        <p14:section name="Objetivos" id="{6A2FE896-CE4B-4D81-8402-B4F42682BA97}">
          <p14:sldIdLst>
            <p14:sldId id="362"/>
            <p14:sldId id="313"/>
            <p14:sldId id="314"/>
          </p14:sldIdLst>
        </p14:section>
        <p14:section name="Trabajos relacionados" id="{04BF3382-76CC-46BF-A3EE-2DFF463A0B5A}">
          <p14:sldIdLst>
            <p14:sldId id="276"/>
            <p14:sldId id="431"/>
            <p14:sldId id="495"/>
          </p14:sldIdLst>
        </p14:section>
        <p14:section name="Propuesta" id="{6E03D75F-D749-4C00-AF80-B9188A57C075}">
          <p14:sldIdLst>
            <p14:sldId id="364"/>
            <p14:sldId id="278"/>
            <p14:sldId id="382"/>
            <p14:sldId id="370"/>
            <p14:sldId id="496"/>
            <p14:sldId id="315"/>
            <p14:sldId id="474"/>
            <p14:sldId id="475"/>
            <p14:sldId id="279"/>
            <p14:sldId id="383"/>
            <p14:sldId id="286"/>
            <p14:sldId id="375"/>
            <p14:sldId id="386"/>
            <p14:sldId id="388"/>
            <p14:sldId id="394"/>
            <p14:sldId id="497"/>
            <p14:sldId id="399"/>
            <p14:sldId id="401"/>
            <p14:sldId id="487"/>
            <p14:sldId id="488"/>
            <p14:sldId id="404"/>
            <p14:sldId id="407"/>
            <p14:sldId id="411"/>
            <p14:sldId id="412"/>
            <p14:sldId id="489"/>
            <p14:sldId id="416"/>
            <p14:sldId id="378"/>
            <p14:sldId id="418"/>
            <p14:sldId id="379"/>
          </p14:sldIdLst>
        </p14:section>
        <p14:section name="Resultados experimentales" id="{CBDF10B8-FE92-4DC3-BC32-AA74A53D5358}">
          <p14:sldIdLst>
            <p14:sldId id="287"/>
            <p14:sldId id="317"/>
            <p14:sldId id="288"/>
            <p14:sldId id="301"/>
            <p14:sldId id="485"/>
            <p14:sldId id="433"/>
            <p14:sldId id="289"/>
            <p14:sldId id="321"/>
            <p14:sldId id="319"/>
            <p14:sldId id="323"/>
            <p14:sldId id="324"/>
            <p14:sldId id="325"/>
            <p14:sldId id="432"/>
            <p14:sldId id="434"/>
            <p14:sldId id="304"/>
          </p14:sldIdLst>
        </p14:section>
        <p14:section name="Conclusiones y trabajos futuros" id="{0134A3A8-3F98-4FF1-B377-3124B4321CB1}">
          <p14:sldIdLst>
            <p14:sldId id="296"/>
            <p14:sldId id="422"/>
            <p14:sldId id="424"/>
            <p14:sldId id="425"/>
            <p14:sldId id="423"/>
            <p14:sldId id="426"/>
            <p14:sldId id="297"/>
            <p14:sldId id="427"/>
            <p14:sldId id="428"/>
            <p14:sldId id="429"/>
          </p14:sldIdLst>
        </p14:section>
        <p14:section name="Referencias" id="{2D4EE9C9-BF8D-4591-BD2F-307C596102B8}">
          <p14:sldIdLst/>
        </p14:section>
        <p14:section name="Cierre" id="{E0474DFE-4B3B-4BD3-8D6B-E9B2D8C1A894}">
          <p14:sldIdLst>
            <p14:sldId id="307"/>
            <p14:sldId id="444"/>
            <p14:sldId id="498"/>
            <p14:sldId id="499"/>
            <p14:sldId id="500"/>
            <p14:sldId id="501"/>
            <p14:sldId id="502"/>
            <p14:sldId id="503"/>
            <p14:sldId id="504"/>
            <p14:sldId id="505"/>
            <p14:sldId id="506"/>
            <p14:sldId id="507"/>
            <p14:sldId id="508"/>
            <p14:sldId id="509"/>
            <p14:sldId id="510"/>
            <p14:sldId id="51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6F6"/>
    <a:srgbClr val="39F54F"/>
    <a:srgbClr val="7B23CB"/>
    <a:srgbClr val="F5F5F5"/>
    <a:srgbClr val="FFFFAB"/>
    <a:srgbClr val="E2EA4C"/>
    <a:srgbClr val="ECF187"/>
    <a:srgbClr val="EDF292"/>
    <a:srgbClr val="B08600"/>
    <a:srgbClr val="F46C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63" autoAdjust="0"/>
    <p:restoredTop sz="93223" autoAdjust="0"/>
  </p:normalViewPr>
  <p:slideViewPr>
    <p:cSldViewPr>
      <p:cViewPr>
        <p:scale>
          <a:sx n="60" d="100"/>
          <a:sy n="60" d="100"/>
        </p:scale>
        <p:origin x="-1152" y="-168"/>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C4EBC-9814-4181-89DC-5DC7A9DEC9E6}" type="datetimeFigureOut">
              <a:rPr lang="en-US" smtClean="0"/>
              <a:t>12/12/2017</a:t>
            </a:fld>
            <a:endParaRPr lang="en-U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CA2BBE-38EA-42F7-AA56-3F53FF735B42}" type="slidenum">
              <a:rPr lang="en-US" smtClean="0"/>
              <a:t>‹Nº›</a:t>
            </a:fld>
            <a:endParaRPr lang="en-US"/>
          </a:p>
        </p:txBody>
      </p:sp>
    </p:spTree>
    <p:extLst>
      <p:ext uri="{BB962C8B-B14F-4D97-AF65-F5344CB8AC3E}">
        <p14:creationId xmlns:p14="http://schemas.microsoft.com/office/powerpoint/2010/main" val="884381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a:t>
            </a:fld>
            <a:endParaRPr lang="en-US"/>
          </a:p>
        </p:txBody>
      </p:sp>
    </p:spTree>
    <p:extLst>
      <p:ext uri="{BB962C8B-B14F-4D97-AF65-F5344CB8AC3E}">
        <p14:creationId xmlns:p14="http://schemas.microsoft.com/office/powerpoint/2010/main" val="4156863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419"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12</a:t>
            </a:fld>
            <a:endParaRPr lang="en-US"/>
          </a:p>
        </p:txBody>
      </p:sp>
    </p:spTree>
    <p:extLst>
      <p:ext uri="{BB962C8B-B14F-4D97-AF65-F5344CB8AC3E}">
        <p14:creationId xmlns:p14="http://schemas.microsoft.com/office/powerpoint/2010/main" val="1378654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419"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13</a:t>
            </a:fld>
            <a:endParaRPr lang="en-US"/>
          </a:p>
        </p:txBody>
      </p:sp>
    </p:spTree>
    <p:extLst>
      <p:ext uri="{BB962C8B-B14F-4D97-AF65-F5344CB8AC3E}">
        <p14:creationId xmlns:p14="http://schemas.microsoft.com/office/powerpoint/2010/main" val="1378654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419"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14</a:t>
            </a:fld>
            <a:endParaRPr lang="en-US"/>
          </a:p>
        </p:txBody>
      </p:sp>
    </p:spTree>
    <p:extLst>
      <p:ext uri="{BB962C8B-B14F-4D97-AF65-F5344CB8AC3E}">
        <p14:creationId xmlns:p14="http://schemas.microsoft.com/office/powerpoint/2010/main" val="1378654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419"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15</a:t>
            </a:fld>
            <a:endParaRPr lang="en-US" dirty="0"/>
          </a:p>
        </p:txBody>
      </p:sp>
    </p:spTree>
    <p:extLst>
      <p:ext uri="{BB962C8B-B14F-4D97-AF65-F5344CB8AC3E}">
        <p14:creationId xmlns:p14="http://schemas.microsoft.com/office/powerpoint/2010/main" val="1378654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419"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16</a:t>
            </a:fld>
            <a:endParaRPr lang="en-US" dirty="0"/>
          </a:p>
        </p:txBody>
      </p:sp>
    </p:spTree>
    <p:extLst>
      <p:ext uri="{BB962C8B-B14F-4D97-AF65-F5344CB8AC3E}">
        <p14:creationId xmlns:p14="http://schemas.microsoft.com/office/powerpoint/2010/main" val="1378654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419"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18</a:t>
            </a:fld>
            <a:endParaRPr lang="en-US" dirty="0"/>
          </a:p>
        </p:txBody>
      </p:sp>
    </p:spTree>
    <p:extLst>
      <p:ext uri="{BB962C8B-B14F-4D97-AF65-F5344CB8AC3E}">
        <p14:creationId xmlns:p14="http://schemas.microsoft.com/office/powerpoint/2010/main" val="1378654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Tenemos la topologia</a:t>
            </a:r>
            <a:r>
              <a:rPr lang="es-419" baseline="0" dirty="0" smtClean="0"/>
              <a:t> de 6 nodos, la lista de demandas que son de 1 a 3, 1 a 5, de 2 a 3 y de 2 a 5. Cada una de ellas solicita una cantidad especifica de FS. Luego tenemos una tabla de rutas precalculadas para cada demanda</a:t>
            </a:r>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19</a:t>
            </a:fld>
            <a:endParaRPr lang="en-US"/>
          </a:p>
        </p:txBody>
      </p:sp>
    </p:spTree>
    <p:extLst>
      <p:ext uri="{BB962C8B-B14F-4D97-AF65-F5344CB8AC3E}">
        <p14:creationId xmlns:p14="http://schemas.microsoft.com/office/powerpoint/2010/main" val="2103282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Aca podemos observar una tabla que representa</a:t>
            </a:r>
            <a:r>
              <a:rPr lang="es-419" baseline="0" dirty="0" smtClean="0"/>
              <a:t> los enlaces de la red en las filas, en este caso solo agregamos los enlaces involucrados en las demandas del ejemplo para que no sea extenso, y en las columnas podemos observar los valores de 0 a 9, estos valores representan los FS que posee cada enlace. Entonces esta posicion representa el FS 0 en el enlace 1 -2. etc</a:t>
            </a:r>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20</a:t>
            </a:fld>
            <a:endParaRPr lang="en-US"/>
          </a:p>
        </p:txBody>
      </p:sp>
    </p:spTree>
    <p:extLst>
      <p:ext uri="{BB962C8B-B14F-4D97-AF65-F5344CB8AC3E}">
        <p14:creationId xmlns:p14="http://schemas.microsoft.com/office/powerpoint/2010/main" val="3027101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Cuales son los</a:t>
            </a:r>
            <a:r>
              <a:rPr lang="es-419" baseline="0" dirty="0" smtClean="0"/>
              <a:t> metodos que vamos a utilizar en este ejemplo, tenemos que la secuencia de atencion </a:t>
            </a:r>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21</a:t>
            </a:fld>
            <a:endParaRPr lang="en-US"/>
          </a:p>
        </p:txBody>
      </p:sp>
    </p:spTree>
    <p:extLst>
      <p:ext uri="{BB962C8B-B14F-4D97-AF65-F5344CB8AC3E}">
        <p14:creationId xmlns:p14="http://schemas.microsoft.com/office/powerpoint/2010/main" val="1742959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Siguiendo</a:t>
            </a:r>
            <a:r>
              <a:rPr lang="es-419" baseline="0" dirty="0" smtClean="0"/>
              <a:t> con el analisis del ejemplo, para el primer orden q</a:t>
            </a:r>
            <a:r>
              <a:rPr lang="en-US" baseline="0" dirty="0" err="1" smtClean="0"/>
              <a:t>ue</a:t>
            </a:r>
            <a:r>
              <a:rPr lang="es-419" baseline="0" dirty="0" smtClean="0"/>
              <a:t> se presento, se obtuvo como maximo FS utilizado el 9. En este caso, podemos observar que, se quiso asignar el FS 0 pero no se pudo porque ya estaba siendo utilizado en ese enlace, por eso se eligio utilizar un FS mas alto. Si se disponia de otra ruta para la demanda 1.3, se podria haber utilizado dicha ruta y de esa manera disminuir el maximo FS utilizado, pero a costo de recorrer una distancia mayor, ya que recordemos que la ruta utilizada en el ejemplo fue la ruta mas corta. Entonces, se puede concluir claramente que tenemos dos objetivos en conflicto en el problema RSA, la distancia recorrida y el maximo espectro utilizado. Es por ello q</a:t>
            </a:r>
            <a:r>
              <a:rPr lang="en-US" baseline="0" dirty="0" err="1" smtClean="0"/>
              <a:t>ue</a:t>
            </a:r>
            <a:r>
              <a:rPr lang="es-419" baseline="0" dirty="0" smtClean="0"/>
              <a:t> el RSA podria ser planteaddo como un problema multi-objetivo.</a:t>
            </a:r>
            <a:endParaRPr lang="en-US" dirty="0" smtClean="0"/>
          </a:p>
          <a:p>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33</a:t>
            </a:fld>
            <a:endParaRPr lang="en-US"/>
          </a:p>
        </p:txBody>
      </p:sp>
    </p:spTree>
    <p:extLst>
      <p:ext uri="{BB962C8B-B14F-4D97-AF65-F5344CB8AC3E}">
        <p14:creationId xmlns:p14="http://schemas.microsoft.com/office/powerpoint/2010/main" val="603430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2</a:t>
            </a:fld>
            <a:endParaRPr lang="en-US"/>
          </a:p>
        </p:txBody>
      </p:sp>
    </p:spTree>
    <p:extLst>
      <p:ext uri="{BB962C8B-B14F-4D97-AF65-F5344CB8AC3E}">
        <p14:creationId xmlns:p14="http://schemas.microsoft.com/office/powerpoint/2010/main" val="3109744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El problema RSA puede ser resuelto mediante</a:t>
            </a:r>
            <a:r>
              <a:rPr lang="es-419" baseline="0" dirty="0" smtClean="0"/>
              <a:t> varias técnicas, puede ser resuelto mediante metodos exactos deterministicos, por ejemplo Programacion lineal entera ILP por sus siglas en ingles, como en el caso de nuestro trabajo. Los metodos exactos, si bien proveen el resultado optimos en los escenarios planteados, presentan la limitacion de tiempo de computo, es decir que dependiendo de las caracteristicas fisicas del equipo donde es ejecutado, podria no obtener resultados, es por ello que tambien suele resolverse el problema RSA  con heuristicas metaheuristicas, las cuales si bien no garantizan los resultados optimos en un contexto de ejecución limitado, ofrecen resultados promisorios en todos los escenarios, como por ejemplo algoritmos geneticos GA por sus siglas en ingles, que fue el metodo seleccionado para esta propuesta.</a:t>
            </a:r>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34</a:t>
            </a:fld>
            <a:endParaRPr lang="en-US"/>
          </a:p>
        </p:txBody>
      </p:sp>
    </p:spTree>
    <p:extLst>
      <p:ext uri="{BB962C8B-B14F-4D97-AF65-F5344CB8AC3E}">
        <p14:creationId xmlns:p14="http://schemas.microsoft.com/office/powerpoint/2010/main" val="2877127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El problema</a:t>
            </a:r>
            <a:r>
              <a:rPr lang="es-419" baseline="0" dirty="0" smtClean="0"/>
              <a:t> que se propone resolver, el RSA en redes elasticas en un contexto Estatico u offline, es decir, donde se tiene la lista de demandas como un dato de entrada, es un problema que ha sido abordado desde el año 2010 hasta la fecha, esto nos indica que es un problema que aun tiene muchas aristas a ser analizadas. De los trabajos que pudimos analizar, son 21 los que atacan el mismo problema que nosotros, aca presentamos un breve resumen de lo que se estudió de la literatura. </a:t>
            </a:r>
          </a:p>
          <a:p>
            <a:endParaRPr lang="es-419" baseline="0" dirty="0" smtClean="0"/>
          </a:p>
          <a:p>
            <a:r>
              <a:rPr lang="en-US" baseline="0" dirty="0" smtClean="0"/>
              <a:t>E</a:t>
            </a:r>
            <a:r>
              <a:rPr lang="es-419" baseline="0" dirty="0" smtClean="0"/>
              <a:t>n esta tabla se muestran los subproblemas atacados y con que tecnicas, y cuantos de los trabajos de la literatura utilizaron cada metodo. Tenemos en primer lugar la definición de la secuencia con la que seran atendidas las demandas, tenemos que 11 utilizaron el método first fit, que implica atenderlas en el orden que fueron recibidas, 1 trabajo utilizo el metodo Random fit, que selecciona aleatoriamente la demanda que se atendera, luego tenemos por demanda, en este caso lo que se hizo fue ordenar las solicitudes de acuerdo a la cantidad de FS demandada e ir atendiendolas en ese orden, y finalmente 8 trabajos que utilizaron entre heuristicas y meta heuristicas. </a:t>
            </a:r>
          </a:p>
          <a:p>
            <a:endParaRPr lang="es-419" baseline="0" dirty="0" smtClean="0"/>
          </a:p>
          <a:p>
            <a:r>
              <a:rPr lang="es-419" baseline="0" dirty="0" smtClean="0"/>
              <a:t>Luego tenemos el ruteo, 3 trabajos utilizaron Shortest path, es decir, la ruta mas corta, 1 trabajo utilizo k-shortest path que utiliza las k rutas mas cortas, y luego tenemos 17 que se basaron en heuristicas y metaheuristicas. Para la asignacion de espectro tenemos 1 trabajo con random fit, 6 con first fit, 2 que utilizaron el metodo best fit que utiliza la opcion que mejor resultado provea, y luego heuristicas y metaheuristicas. </a:t>
            </a:r>
          </a:p>
          <a:p>
            <a:endParaRPr lang="es-419" baseline="0" dirty="0" smtClean="0"/>
          </a:p>
          <a:p>
            <a:r>
              <a:rPr lang="es-419" baseline="0" dirty="0" smtClean="0"/>
              <a:t>Lo que si pudimos observar de las tecnicas de enrutamiento que se utilizaron, es que todos los trabajos se basaron en rutas pre calculadas, es decir, se tenia una lista de posibles rutas para cada demanda como un dato de entrada..</a:t>
            </a:r>
          </a:p>
          <a:p>
            <a:endParaRPr lang="es-419" baseline="0" dirty="0" smtClean="0"/>
          </a:p>
          <a:p>
            <a:r>
              <a:rPr lang="es-419" baseline="0" dirty="0" smtClean="0"/>
              <a:t>Finalmente, tenemos la lista de objetivos que estos trabajos plantearon optimizar, entre los cuales estan el costo, la cantidad de FS utilizados, el maximo FS utilizado y la distancia. Podemos observar que, la mayoría de los trabajos se enfocan en optimizar el espectro, ya sea el uso total o el maximo espectro utilizado. Por que queremos minimizar el max FS utilizado? </a:t>
            </a:r>
            <a:r>
              <a:rPr lang="en-US" baseline="0" dirty="0" smtClean="0"/>
              <a:t>P</a:t>
            </a:r>
            <a:r>
              <a:rPr lang="es-419" baseline="0" dirty="0" smtClean="0"/>
              <a:t>orque mientras mas alta es la frecuencia a la que se debe transmitir, es mas costoso, por los elementos fisicos que emiten las luces.</a:t>
            </a:r>
          </a:p>
          <a:p>
            <a:endParaRPr lang="es-419" baseline="0" dirty="0" smtClean="0"/>
          </a:p>
          <a:p>
            <a:r>
              <a:rPr lang="es-419" baseline="0" dirty="0" smtClean="0"/>
              <a:t>Respecto a los tipos de optimizacion que plantearon estos trabajos, cuando se inicio este trabajo, no existia en la literatura otro trabajo que haya planteado el RSA como un problema multi-objetivo, nuestra primera publiacion sobre RSA multi-objetivo fue en el 2016 y recien en el transcurso de este año, se realizaron las otras 3 publicaciones sobre RSA multi-objetivo. De todos modos, nuestro trabajo es el unico que propone resolver el RSA multi objetivo basado en suma ponderada.</a:t>
            </a:r>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39</a:t>
            </a:fld>
            <a:endParaRPr lang="en-US"/>
          </a:p>
        </p:txBody>
      </p:sp>
    </p:spTree>
    <p:extLst>
      <p:ext uri="{BB962C8B-B14F-4D97-AF65-F5344CB8AC3E}">
        <p14:creationId xmlns:p14="http://schemas.microsoft.com/office/powerpoint/2010/main" val="2056684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El problema</a:t>
            </a:r>
            <a:r>
              <a:rPr lang="es-419" baseline="0" dirty="0" smtClean="0"/>
              <a:t> que se propone resolver, el RSA en redes elasticas en un contexto Estatico u offline, es decir, donde se tiene la lista de demandas como un dato de entrada, es un problema que ha sido abordado desde el año 2010 hasta la fecha, esto nos indica que es un problema que aun tiene muchas aristas a ser analizadas. De los trabajos que pudimos analizar, son 21 los que atacan el mismo problema que nosotros, aca presentamos un breve resumen de lo que se estudió de la literatura. </a:t>
            </a:r>
          </a:p>
          <a:p>
            <a:endParaRPr lang="es-419" baseline="0" dirty="0" smtClean="0"/>
          </a:p>
          <a:p>
            <a:r>
              <a:rPr lang="en-US" baseline="0" dirty="0" smtClean="0"/>
              <a:t>E</a:t>
            </a:r>
            <a:r>
              <a:rPr lang="es-419" baseline="0" dirty="0" smtClean="0"/>
              <a:t>n esta tabla se muestran los subproblemas atacados y con que tecnicas, y cuantos de los trabajos de la literatura utilizaron cada metodo. Tenemos en primer lugar la definición de la secuencia con la que seran atendidas las demandas, tenemos que 11 utilizaron el método first fit, que implica atenderlas en el orden que fueron recibidas, 1 trabajo utilizo el metodo Random fit, que selecciona aleatoriamente la demanda que se atendera, luego tenemos por demanda, en este caso lo que se hizo fue ordenar las solicitudes de acuerdo a la cantidad de FS demandada e ir atendiendolas en ese orden, y finalmente 8 trabajos que utilizaron entre heuristicas y meta heuristicas. </a:t>
            </a:r>
          </a:p>
          <a:p>
            <a:endParaRPr lang="es-419" baseline="0" dirty="0" smtClean="0"/>
          </a:p>
          <a:p>
            <a:r>
              <a:rPr lang="es-419" baseline="0" dirty="0" smtClean="0"/>
              <a:t>Luego tenemos el ruteo, 3 trabajos utilizaron Shortest path, es decir, la ruta mas corta, 1 trabajo utilizo k-shortest path que utiliza las k rutas mas cortas, y luego tenemos 17 que se basaron en heuristicas y metaheuristicas. Para la asignacion de espectro tenemos 1 trabajo con random fit, 6 con first fit, 2 que utilizaron el metodo best fit que utiliza la opcion que mejor resultado provea, y luego heuristicas y metaheuristicas. </a:t>
            </a:r>
          </a:p>
          <a:p>
            <a:endParaRPr lang="es-419" baseline="0" dirty="0" smtClean="0"/>
          </a:p>
          <a:p>
            <a:r>
              <a:rPr lang="es-419" baseline="0" dirty="0" smtClean="0"/>
              <a:t>Lo que si pudimos observar de las tecnicas de enrutamiento que se utilizaron, es que todos los trabajos se basaron en rutas pre calculadas, es decir, se tenia una lista de posibles rutas para cada demanda como un dato de entrada..</a:t>
            </a:r>
          </a:p>
          <a:p>
            <a:endParaRPr lang="es-419" baseline="0" dirty="0" smtClean="0"/>
          </a:p>
          <a:p>
            <a:r>
              <a:rPr lang="es-419" baseline="0" dirty="0" smtClean="0"/>
              <a:t>Finalmente, tenemos la lista de objetivos que estos trabajos plantearon optimizar, entre los cuales estan el costo, la cantidad de FS utilizados, el maximo FS utilizado y la distancia. Podemos observar que, la mayoría de los trabajos se enfocan en optimizar el espectro, ya sea el uso total o el maximo espectro utilizado. Por que queremos minimizar el max FS utilizado? </a:t>
            </a:r>
            <a:r>
              <a:rPr lang="en-US" baseline="0" dirty="0" smtClean="0"/>
              <a:t>P</a:t>
            </a:r>
            <a:r>
              <a:rPr lang="es-419" baseline="0" dirty="0" smtClean="0"/>
              <a:t>orque mientras mas alta es la frecuencia a la que se debe transmitir, es mas costoso, por los elementos fisicos que emiten las luces.</a:t>
            </a:r>
          </a:p>
          <a:p>
            <a:endParaRPr lang="es-419" baseline="0" dirty="0" smtClean="0"/>
          </a:p>
          <a:p>
            <a:r>
              <a:rPr lang="es-419" baseline="0" dirty="0" smtClean="0"/>
              <a:t>Respecto a los tipos de optimizacion que plantearon estos trabajos, cuando se inicio este trabajo, no existia en la literatura otro trabajo que haya planteado el RSA como un problema multi-objetivo, nuestra primera publiacion sobre RSA multi-objetivo fue en el 2016 y recien en el transcurso de este año, se realizaron las otras 3 publicaciones sobre RSA multi-objetivo. De todos modos, nuestro trabajo es el unico que propone resolver el RSA multi objetivo basado en suma ponderada.</a:t>
            </a:r>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40</a:t>
            </a:fld>
            <a:endParaRPr lang="en-US"/>
          </a:p>
        </p:txBody>
      </p:sp>
    </p:spTree>
    <p:extLst>
      <p:ext uri="{BB962C8B-B14F-4D97-AF65-F5344CB8AC3E}">
        <p14:creationId xmlns:p14="http://schemas.microsoft.com/office/powerpoint/2010/main" val="2056684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L</a:t>
            </a:r>
            <a:r>
              <a:rPr lang="es-419" dirty="0" smtClean="0"/>
              <a:t>uego</a:t>
            </a:r>
            <a:r>
              <a:rPr lang="es-419" baseline="0" dirty="0" smtClean="0"/>
              <a:t> de analizar los trabajos de la literatura, nos enfocamos en encontrar la combinacion de las tecnicas para resolver los subproblemas, que nos provea resultados favorables respecto a los trabajos ya existentes. </a:t>
            </a:r>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41</a:t>
            </a:fld>
            <a:endParaRPr lang="en-US"/>
          </a:p>
        </p:txBody>
      </p:sp>
    </p:spTree>
    <p:extLst>
      <p:ext uri="{BB962C8B-B14F-4D97-AF65-F5344CB8AC3E}">
        <p14:creationId xmlns:p14="http://schemas.microsoft.com/office/powerpoint/2010/main" val="443585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Lo que se busca con este trabajo es resolver el problema RSA en un contexto multi objetivo de suma ponderada, mediante</a:t>
            </a:r>
            <a:r>
              <a:rPr lang="es-419" baseline="0" dirty="0" smtClean="0"/>
              <a:t> … </a:t>
            </a:r>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42</a:t>
            </a:fld>
            <a:endParaRPr lang="en-US"/>
          </a:p>
        </p:txBody>
      </p:sp>
    </p:spTree>
    <p:extLst>
      <p:ext uri="{BB962C8B-B14F-4D97-AF65-F5344CB8AC3E}">
        <p14:creationId xmlns:p14="http://schemas.microsoft.com/office/powerpoint/2010/main" val="3131748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Lo primero que se realizo fue resolver el problema con</a:t>
            </a:r>
            <a:r>
              <a:rPr lang="es-419" baseline="0" dirty="0" smtClean="0"/>
              <a:t> un metodo exacto, que en este caso fue el ilp, se selecciono el metodo ILP ya que la mayoria de los trabajos de la literatura lo utilizan y para poder utilizar parte de dichas propuestas.</a:t>
            </a:r>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43</a:t>
            </a:fld>
            <a:endParaRPr lang="en-US"/>
          </a:p>
        </p:txBody>
      </p:sp>
    </p:spTree>
    <p:extLst>
      <p:ext uri="{BB962C8B-B14F-4D97-AF65-F5344CB8AC3E}">
        <p14:creationId xmlns:p14="http://schemas.microsoft.com/office/powerpoint/2010/main" val="1052839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61</a:t>
            </a:fld>
            <a:endParaRPr lang="en-US"/>
          </a:p>
        </p:txBody>
      </p:sp>
    </p:spTree>
    <p:extLst>
      <p:ext uri="{BB962C8B-B14F-4D97-AF65-F5344CB8AC3E}">
        <p14:creationId xmlns:p14="http://schemas.microsoft.com/office/powerpoint/2010/main" val="1491913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62</a:t>
            </a:fld>
            <a:endParaRPr lang="en-US"/>
          </a:p>
        </p:txBody>
      </p:sp>
    </p:spTree>
    <p:extLst>
      <p:ext uri="{BB962C8B-B14F-4D97-AF65-F5344CB8AC3E}">
        <p14:creationId xmlns:p14="http://schemas.microsoft.com/office/powerpoint/2010/main" val="1491913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63</a:t>
            </a:fld>
            <a:endParaRPr lang="en-US"/>
          </a:p>
        </p:txBody>
      </p:sp>
    </p:spTree>
    <p:extLst>
      <p:ext uri="{BB962C8B-B14F-4D97-AF65-F5344CB8AC3E}">
        <p14:creationId xmlns:p14="http://schemas.microsoft.com/office/powerpoint/2010/main" val="1491913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64</a:t>
            </a:fld>
            <a:endParaRPr lang="en-US"/>
          </a:p>
        </p:txBody>
      </p:sp>
    </p:spTree>
    <p:extLst>
      <p:ext uri="{BB962C8B-B14F-4D97-AF65-F5344CB8AC3E}">
        <p14:creationId xmlns:p14="http://schemas.microsoft.com/office/powerpoint/2010/main" val="1491913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L</a:t>
            </a:r>
            <a:r>
              <a:rPr lang="es-419" dirty="0" smtClean="0"/>
              <a:t>a</a:t>
            </a:r>
            <a:r>
              <a:rPr lang="es-419" baseline="0" dirty="0" smtClean="0"/>
              <a:t> alta demanda de trafico actual, y la tendencia de aumento de trafico existente, llevan al estudio e investigacion de nuevas tecnologias para la transmision de datos cada vez mas efectiva y que satisfaga el trafico a nivel global.</a:t>
            </a:r>
          </a:p>
        </p:txBody>
      </p:sp>
      <p:sp>
        <p:nvSpPr>
          <p:cNvPr id="4" name="3 Marcador de número de diapositiva"/>
          <p:cNvSpPr>
            <a:spLocks noGrp="1"/>
          </p:cNvSpPr>
          <p:nvPr>
            <p:ph type="sldNum" sz="quarter" idx="10"/>
          </p:nvPr>
        </p:nvSpPr>
        <p:spPr/>
        <p:txBody>
          <a:bodyPr/>
          <a:lstStyle/>
          <a:p>
            <a:fld id="{FECA2BBE-38EA-42F7-AA56-3F53FF735B42}" type="slidenum">
              <a:rPr lang="en-US" smtClean="0"/>
              <a:t>4</a:t>
            </a:fld>
            <a:endParaRPr lang="en-US"/>
          </a:p>
        </p:txBody>
      </p:sp>
    </p:spTree>
    <p:extLst>
      <p:ext uri="{BB962C8B-B14F-4D97-AF65-F5344CB8AC3E}">
        <p14:creationId xmlns:p14="http://schemas.microsoft.com/office/powerpoint/2010/main" val="2236293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65</a:t>
            </a:fld>
            <a:endParaRPr lang="en-US"/>
          </a:p>
        </p:txBody>
      </p:sp>
    </p:spTree>
    <p:extLst>
      <p:ext uri="{BB962C8B-B14F-4D97-AF65-F5344CB8AC3E}">
        <p14:creationId xmlns:p14="http://schemas.microsoft.com/office/powerpoint/2010/main" val="1491913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76</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77</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78</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79</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80</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81</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96</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97</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98</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b="0" i="0" kern="1200" dirty="0" smtClean="0">
                <a:solidFill>
                  <a:schemeClr val="tx1"/>
                </a:solidFill>
                <a:effectLst/>
                <a:latin typeface="+mn-lt"/>
                <a:ea typeface="+mn-ea"/>
                <a:cs typeface="+mn-cs"/>
              </a:rPr>
              <a:t>Las redes ópticas </a:t>
            </a:r>
            <a:r>
              <a:rPr lang="es-419" sz="1200" b="0" i="0" kern="1200" dirty="0" smtClean="0">
                <a:solidFill>
                  <a:schemeClr val="tx1"/>
                </a:solidFill>
                <a:effectLst/>
                <a:latin typeface="+mn-lt"/>
                <a:ea typeface="+mn-ea"/>
                <a:cs typeface="+mn-cs"/>
              </a:rPr>
              <a:t>tanto </a:t>
            </a:r>
            <a:r>
              <a:rPr lang="es-ES" sz="1200" b="0" i="0" kern="1200" dirty="0" smtClean="0">
                <a:solidFill>
                  <a:schemeClr val="tx1"/>
                </a:solidFill>
                <a:effectLst/>
                <a:latin typeface="+mn-lt"/>
                <a:ea typeface="+mn-ea"/>
                <a:cs typeface="+mn-cs"/>
              </a:rPr>
              <a:t>metropolitanas y </a:t>
            </a:r>
            <a:r>
              <a:rPr lang="es-419" sz="1200" b="0" i="0" kern="1200" dirty="0" smtClean="0">
                <a:solidFill>
                  <a:schemeClr val="tx1"/>
                </a:solidFill>
                <a:effectLst/>
                <a:latin typeface="+mn-lt"/>
                <a:ea typeface="+mn-ea"/>
                <a:cs typeface="+mn-cs"/>
              </a:rPr>
              <a:t>globales </a:t>
            </a:r>
            <a:r>
              <a:rPr lang="es-ES" sz="1200" b="0" i="0" kern="1200" dirty="0" smtClean="0">
                <a:solidFill>
                  <a:schemeClr val="tx1"/>
                </a:solidFill>
                <a:effectLst/>
                <a:latin typeface="+mn-lt"/>
                <a:ea typeface="+mn-ea"/>
                <a:cs typeface="+mn-cs"/>
              </a:rPr>
              <a:t>deben soportar </a:t>
            </a:r>
            <a:r>
              <a:rPr lang="es-419" sz="1200" b="0" i="0" kern="1200" dirty="0" smtClean="0">
                <a:solidFill>
                  <a:schemeClr val="tx1"/>
                </a:solidFill>
                <a:effectLst/>
                <a:latin typeface="+mn-lt"/>
                <a:ea typeface="+mn-ea"/>
                <a:cs typeface="+mn-cs"/>
              </a:rPr>
              <a:t>el</a:t>
            </a:r>
            <a:r>
              <a:rPr lang="es-419" sz="1200" b="0" i="0" kern="1200" baseline="0" dirty="0" smtClean="0">
                <a:solidFill>
                  <a:schemeClr val="tx1"/>
                </a:solidFill>
                <a:effectLst/>
                <a:latin typeface="+mn-lt"/>
                <a:ea typeface="+mn-ea"/>
                <a:cs typeface="+mn-cs"/>
              </a:rPr>
              <a:t> </a:t>
            </a:r>
            <a:r>
              <a:rPr lang="es-ES" sz="1200" b="0" i="0" kern="1200" dirty="0" smtClean="0">
                <a:solidFill>
                  <a:schemeClr val="tx1"/>
                </a:solidFill>
                <a:effectLst/>
                <a:latin typeface="+mn-lt"/>
                <a:ea typeface="+mn-ea"/>
                <a:cs typeface="+mn-cs"/>
              </a:rPr>
              <a:t>creciente tráfico </a:t>
            </a:r>
            <a:r>
              <a:rPr lang="es-419" sz="1200" b="0" i="0" kern="1200" dirty="0" smtClean="0">
                <a:solidFill>
                  <a:schemeClr val="tx1"/>
                </a:solidFill>
                <a:effectLst/>
                <a:latin typeface="+mn-lt"/>
                <a:ea typeface="+mn-ea"/>
                <a:cs typeface="+mn-cs"/>
              </a:rPr>
              <a:t>de</a:t>
            </a:r>
            <a:r>
              <a:rPr lang="es-419" sz="1200" b="0" i="0" kern="1200" baseline="0" dirty="0" smtClean="0">
                <a:solidFill>
                  <a:schemeClr val="tx1"/>
                </a:solidFill>
                <a:effectLst/>
                <a:latin typeface="+mn-lt"/>
                <a:ea typeface="+mn-ea"/>
                <a:cs typeface="+mn-cs"/>
              </a:rPr>
              <a:t> </a:t>
            </a:r>
            <a:r>
              <a:rPr lang="es-ES" sz="1200" b="0" i="0" kern="1200" dirty="0" smtClean="0">
                <a:solidFill>
                  <a:schemeClr val="tx1"/>
                </a:solidFill>
                <a:effectLst/>
                <a:latin typeface="+mn-lt"/>
                <a:ea typeface="+mn-ea"/>
                <a:cs typeface="+mn-cs"/>
              </a:rPr>
              <a:t>Internet</a:t>
            </a:r>
            <a:r>
              <a:rPr lang="es-419" sz="1200" b="0" i="0" kern="1200" dirty="0" smtClean="0">
                <a:solidFill>
                  <a:schemeClr val="tx1"/>
                </a:solidFill>
                <a:effectLst/>
                <a:latin typeface="+mn-lt"/>
                <a:ea typeface="+mn-ea"/>
                <a:cs typeface="+mn-cs"/>
              </a:rPr>
              <a:t> que </a:t>
            </a:r>
            <a:r>
              <a:rPr lang="es-ES" sz="1200" b="0" i="0" kern="1200" dirty="0" smtClean="0">
                <a:solidFill>
                  <a:schemeClr val="tx1"/>
                </a:solidFill>
                <a:effectLst/>
                <a:latin typeface="+mn-lt"/>
                <a:ea typeface="+mn-ea"/>
                <a:cs typeface="+mn-cs"/>
              </a:rPr>
              <a:t>se nutre de la aparición de nuevos servicios que consumen </a:t>
            </a:r>
            <a:r>
              <a:rPr lang="es-ES" sz="1200" b="0" i="0" kern="1200" dirty="0" err="1" smtClean="0">
                <a:solidFill>
                  <a:schemeClr val="tx1"/>
                </a:solidFill>
                <a:effectLst/>
                <a:latin typeface="+mn-lt"/>
                <a:ea typeface="+mn-ea"/>
                <a:cs typeface="+mn-cs"/>
              </a:rPr>
              <a:t>much</a:t>
            </a:r>
            <a:r>
              <a:rPr lang="es-419" sz="1200" b="0" i="0" kern="1200" dirty="0" smtClean="0">
                <a:solidFill>
                  <a:schemeClr val="tx1"/>
                </a:solidFill>
                <a:effectLst/>
                <a:latin typeface="+mn-lt"/>
                <a:ea typeface="+mn-ea"/>
                <a:cs typeface="+mn-cs"/>
              </a:rPr>
              <a:t>o</a:t>
            </a: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anch</a:t>
            </a:r>
            <a:r>
              <a:rPr lang="es-419" sz="1200" b="0" i="0" kern="1200" dirty="0" smtClean="0">
                <a:solidFill>
                  <a:schemeClr val="tx1"/>
                </a:solidFill>
                <a:effectLst/>
                <a:latin typeface="+mn-lt"/>
                <a:ea typeface="+mn-ea"/>
                <a:cs typeface="+mn-cs"/>
              </a:rPr>
              <a:t>o</a:t>
            </a:r>
            <a:r>
              <a:rPr lang="es-ES" sz="1200" b="0" i="0" kern="1200" dirty="0" smtClean="0">
                <a:solidFill>
                  <a:schemeClr val="tx1"/>
                </a:solidFill>
                <a:effectLst/>
                <a:latin typeface="+mn-lt"/>
                <a:ea typeface="+mn-ea"/>
                <a:cs typeface="+mn-cs"/>
              </a:rPr>
              <a:t> de banda (como vídeo </a:t>
            </a:r>
            <a:r>
              <a:rPr lang="es-419" sz="1200" b="0" i="0" kern="1200" dirty="0" smtClean="0">
                <a:solidFill>
                  <a:schemeClr val="tx1"/>
                </a:solidFill>
                <a:effectLst/>
                <a:latin typeface="+mn-lt"/>
                <a:ea typeface="+mn-ea"/>
                <a:cs typeface="+mn-cs"/>
              </a:rPr>
              <a:t>bajo </a:t>
            </a:r>
            <a:r>
              <a:rPr lang="es-ES" sz="1200" b="0" i="0" kern="1200" dirty="0" smtClean="0">
                <a:solidFill>
                  <a:schemeClr val="tx1"/>
                </a:solidFill>
                <a:effectLst/>
                <a:latin typeface="+mn-lt"/>
                <a:ea typeface="+mn-ea"/>
                <a:cs typeface="+mn-cs"/>
              </a:rPr>
              <a:t>demanda </a:t>
            </a:r>
            <a:r>
              <a:rPr lang="es-419" sz="1200" b="0" i="0" kern="1200" dirty="0" smtClean="0">
                <a:solidFill>
                  <a:schemeClr val="tx1"/>
                </a:solidFill>
                <a:effectLst/>
                <a:latin typeface="+mn-lt"/>
                <a:ea typeface="+mn-ea"/>
                <a:cs typeface="+mn-cs"/>
              </a:rPr>
              <a:t>y servicios </a:t>
            </a:r>
            <a:r>
              <a:rPr lang="es-ES" sz="1200" b="0" i="0" kern="1200" dirty="0" smtClean="0">
                <a:solidFill>
                  <a:schemeClr val="tx1"/>
                </a:solidFill>
                <a:effectLst/>
                <a:latin typeface="+mn-lt"/>
                <a:ea typeface="+mn-ea"/>
                <a:cs typeface="+mn-cs"/>
              </a:rPr>
              <a:t>en nube). </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5</a:t>
            </a:fld>
            <a:endParaRPr lang="en-US"/>
          </a:p>
        </p:txBody>
      </p:sp>
    </p:spTree>
    <p:extLst>
      <p:ext uri="{BB962C8B-B14F-4D97-AF65-F5344CB8AC3E}">
        <p14:creationId xmlns:p14="http://schemas.microsoft.com/office/powerpoint/2010/main" val="22362931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99</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100</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101</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102</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Grafico</a:t>
            </a:r>
            <a:r>
              <a:rPr lang="es-419" baseline="0" dirty="0" smtClean="0"/>
              <a:t> de curvas: para evaluar el comportamiento del ILP a medida que aumenta k</a:t>
            </a:r>
          </a:p>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t>Grafico</a:t>
            </a:r>
            <a:r>
              <a:rPr lang="es-419" baseline="0" dirty="0" smtClean="0"/>
              <a:t> de curvas: para evaluar el comportamiento del MOGA a medida que aumenta k</a:t>
            </a:r>
            <a:endParaRPr lang="en-US"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103</a:t>
            </a:fld>
            <a:endParaRPr lang="en-US"/>
          </a:p>
        </p:txBody>
      </p:sp>
    </p:spTree>
    <p:extLst>
      <p:ext uri="{BB962C8B-B14F-4D97-AF65-F5344CB8AC3E}">
        <p14:creationId xmlns:p14="http://schemas.microsoft.com/office/powerpoint/2010/main" val="1622222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419" dirty="0" smtClean="0"/>
              <a:t>Actualmente el medio mas utilizado para transporte de datos es la fibra optica por las ventajas que ofrece:</a:t>
            </a:r>
            <a:r>
              <a:rPr lang="es-419" baseline="0" dirty="0" smtClean="0"/>
              <a:t> </a:t>
            </a:r>
            <a:r>
              <a:rPr lang="es-419" dirty="0" smtClean="0"/>
              <a:t>alta capacidad de transmision,</a:t>
            </a:r>
            <a:r>
              <a:rPr lang="es-419" baseline="0" dirty="0" smtClean="0"/>
              <a:t> fiabillidad, seguridad, facilidad de transporte ya que es ligero etc. </a:t>
            </a:r>
          </a:p>
          <a:p>
            <a:r>
              <a:rPr lang="es-419" baseline="0" dirty="0" smtClean="0"/>
              <a:t>Sacamos esta pequeña lectura bla bla esto fue publicado en el año 2000, y hoy, 17 años despues esto se sigue manteniendo, es decir, la mayor parte de las investigaciones actuales están enfocadas en como realizar la transmisión de datos de forma eficiente mediante el uso de fibra óptica. </a:t>
            </a:r>
            <a:r>
              <a:rPr lang="en-US" sz="1200" b="0" i="0" kern="1200" baseline="0" dirty="0" smtClean="0">
                <a:solidFill>
                  <a:schemeClr val="tx1"/>
                </a:solidFill>
                <a:effectLst/>
                <a:latin typeface="+mn-lt"/>
                <a:ea typeface="+mn-ea"/>
                <a:cs typeface="+mn-cs"/>
              </a:rPr>
              <a:t>A</a:t>
            </a:r>
            <a:r>
              <a:rPr lang="es-419" sz="1200" b="0" i="0" kern="1200" baseline="0" dirty="0" smtClean="0">
                <a:solidFill>
                  <a:schemeClr val="tx1"/>
                </a:solidFill>
                <a:effectLst/>
                <a:latin typeface="+mn-lt"/>
                <a:ea typeface="+mn-ea"/>
                <a:cs typeface="+mn-cs"/>
              </a:rPr>
              <a:t> que nos referimos con el uso mas eficiente? </a:t>
            </a:r>
            <a:endParaRPr lang="es-419" baseline="0" dirty="0" smtClean="0"/>
          </a:p>
        </p:txBody>
      </p:sp>
      <p:sp>
        <p:nvSpPr>
          <p:cNvPr id="4" name="3 Marcador de número de diapositiva"/>
          <p:cNvSpPr>
            <a:spLocks noGrp="1"/>
          </p:cNvSpPr>
          <p:nvPr>
            <p:ph type="sldNum" sz="quarter" idx="10"/>
          </p:nvPr>
        </p:nvSpPr>
        <p:spPr/>
        <p:txBody>
          <a:bodyPr/>
          <a:lstStyle/>
          <a:p>
            <a:fld id="{FECA2BBE-38EA-42F7-AA56-3F53FF735B42}" type="slidenum">
              <a:rPr lang="en-US" smtClean="0"/>
              <a:t>6</a:t>
            </a:fld>
            <a:endParaRPr lang="en-US"/>
          </a:p>
        </p:txBody>
      </p:sp>
    </p:spTree>
    <p:extLst>
      <p:ext uri="{BB962C8B-B14F-4D97-AF65-F5344CB8AC3E}">
        <p14:creationId xmlns:p14="http://schemas.microsoft.com/office/powerpoint/2010/main" val="36650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L</a:t>
            </a:r>
            <a:r>
              <a:rPr lang="es-419" sz="1200" b="0" i="0" kern="1200" baseline="0" dirty="0" smtClean="0">
                <a:solidFill>
                  <a:schemeClr val="tx1"/>
                </a:solidFill>
                <a:effectLst/>
                <a:latin typeface="+mn-lt"/>
                <a:ea typeface="+mn-ea"/>
                <a:cs typeface="+mn-cs"/>
              </a:rPr>
              <a:t>o que se busca es transmitir mas con menos, por esa razon, el mundo de la investigacion se esta dirigiendo a como utilizar de manera eficiente los recursos disponibles para la transmision de datos con fibra optica.</a:t>
            </a:r>
            <a:endParaRPr lang="en-US" dirty="0" smtClean="0"/>
          </a:p>
          <a:p>
            <a:endParaRPr lang="es-419"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FECA2BBE-38EA-42F7-AA56-3F53FF735B42}" type="slidenum">
              <a:rPr lang="en-US" smtClean="0"/>
              <a:t>7</a:t>
            </a:fld>
            <a:endParaRPr lang="en-US"/>
          </a:p>
        </p:txBody>
      </p:sp>
    </p:spTree>
    <p:extLst>
      <p:ext uri="{BB962C8B-B14F-4D97-AF65-F5344CB8AC3E}">
        <p14:creationId xmlns:p14="http://schemas.microsoft.com/office/powerpoint/2010/main" val="1378654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C</a:t>
            </a:r>
            <a:r>
              <a:rPr lang="es-419" sz="1200" b="0" i="0" kern="1200" baseline="0" dirty="0" smtClean="0">
                <a:solidFill>
                  <a:schemeClr val="tx1"/>
                </a:solidFill>
                <a:effectLst/>
                <a:latin typeface="+mn-lt"/>
                <a:ea typeface="+mn-ea"/>
                <a:cs typeface="+mn-cs"/>
              </a:rPr>
              <a:t>omo se trabaja actualmente con la fibra optica? </a:t>
            </a:r>
          </a:p>
        </p:txBody>
      </p:sp>
      <p:sp>
        <p:nvSpPr>
          <p:cNvPr id="4" name="3 Marcador de número de diapositiva"/>
          <p:cNvSpPr>
            <a:spLocks noGrp="1"/>
          </p:cNvSpPr>
          <p:nvPr>
            <p:ph type="sldNum" sz="quarter" idx="10"/>
          </p:nvPr>
        </p:nvSpPr>
        <p:spPr/>
        <p:txBody>
          <a:bodyPr/>
          <a:lstStyle/>
          <a:p>
            <a:fld id="{FECA2BBE-38EA-42F7-AA56-3F53FF735B42}" type="slidenum">
              <a:rPr lang="en-US" smtClean="0"/>
              <a:t>9</a:t>
            </a:fld>
            <a:endParaRPr lang="en-US"/>
          </a:p>
        </p:txBody>
      </p:sp>
    </p:spTree>
    <p:extLst>
      <p:ext uri="{BB962C8B-B14F-4D97-AF65-F5344CB8AC3E}">
        <p14:creationId xmlns:p14="http://schemas.microsoft.com/office/powerpoint/2010/main" val="1378654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L</a:t>
            </a:r>
            <a:r>
              <a:rPr lang="es-419" sz="1200" b="0" i="0" kern="1200" baseline="0" dirty="0" smtClean="0">
                <a:solidFill>
                  <a:schemeClr val="tx1"/>
                </a:solidFill>
                <a:effectLst/>
                <a:latin typeface="+mn-lt"/>
                <a:ea typeface="+mn-ea"/>
                <a:cs typeface="+mn-cs"/>
              </a:rPr>
              <a:t>as redes actuales utilizan el espectro optico principalmente con lo que se conoce como grilla fija. </a:t>
            </a:r>
            <a:endParaRPr lang="en-US" dirty="0" smtClean="0"/>
          </a:p>
          <a:p>
            <a:r>
              <a:rPr lang="es-ES" sz="1200" b="0" i="0" kern="1200" dirty="0" smtClean="0">
                <a:solidFill>
                  <a:schemeClr val="tx1"/>
                </a:solidFill>
                <a:effectLst/>
                <a:latin typeface="+mn-lt"/>
                <a:ea typeface="+mn-ea"/>
                <a:cs typeface="+mn-cs"/>
              </a:rPr>
              <a:t>L</a:t>
            </a:r>
            <a:r>
              <a:rPr lang="es-419" sz="1200" b="0" i="0" kern="1200" dirty="0" smtClean="0">
                <a:solidFill>
                  <a:schemeClr val="tx1"/>
                </a:solidFill>
                <a:effectLst/>
                <a:latin typeface="+mn-lt"/>
                <a:ea typeface="+mn-ea"/>
                <a:cs typeface="+mn-cs"/>
              </a:rPr>
              <a:t>a grilla fija divide el espectro total en canales de tamaño fijo. Ac</a:t>
            </a:r>
            <a:r>
              <a:rPr lang="es-419" sz="1200" b="0" i="0" kern="1200" baseline="0" dirty="0" smtClean="0">
                <a:solidFill>
                  <a:schemeClr val="tx1"/>
                </a:solidFill>
                <a:effectLst/>
                <a:latin typeface="+mn-lt"/>
                <a:ea typeface="+mn-ea"/>
                <a:cs typeface="+mn-cs"/>
              </a:rPr>
              <a:t>a podemos observar el espectro total disponible, esta dividido en canales de tamaño de 50GHz., es decir, podria satisfacer hasta 10 solicitudes, que no necesiten más de 50 GHz cada una. Como la tendencia es el aumento de la cantidad de recursos solicitados, actualmente se utilizan canales de entre 40 y hasta 100 GHz. </a:t>
            </a:r>
          </a:p>
          <a:p>
            <a:r>
              <a:rPr lang="es-419" sz="1200" b="0" i="0" kern="1200" baseline="0" dirty="0" smtClean="0">
                <a:solidFill>
                  <a:schemeClr val="tx1"/>
                </a:solidFill>
                <a:effectLst/>
                <a:latin typeface="+mn-lt"/>
                <a:ea typeface="+mn-ea"/>
                <a:cs typeface="+mn-cs"/>
              </a:rPr>
              <a:t>Cual es el problema con esto? </a:t>
            </a:r>
            <a:r>
              <a:rPr lang="en-US" sz="1200" b="0" i="0" kern="1200" baseline="0" dirty="0" smtClean="0">
                <a:solidFill>
                  <a:schemeClr val="tx1"/>
                </a:solidFill>
                <a:effectLst/>
                <a:latin typeface="+mn-lt"/>
                <a:ea typeface="+mn-ea"/>
                <a:cs typeface="+mn-cs"/>
              </a:rPr>
              <a:t>A</a:t>
            </a:r>
            <a:r>
              <a:rPr lang="es-419" sz="1200" b="0" i="0" kern="1200" baseline="0" dirty="0" smtClean="0">
                <a:solidFill>
                  <a:schemeClr val="tx1"/>
                </a:solidFill>
                <a:effectLst/>
                <a:latin typeface="+mn-lt"/>
                <a:ea typeface="+mn-ea"/>
                <a:cs typeface="+mn-cs"/>
              </a:rPr>
              <a:t> medida que aumentan los tamaños de canales para satisfacer demandas de gran ancho de banda, para las redes donde estos canales no operana  su maxima capacidad, existe un desperdicio de ancho de banda.</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b="0" i="0" kern="1200" dirty="0" smtClean="0">
                <a:solidFill>
                  <a:schemeClr val="tx1"/>
                </a:solidFill>
                <a:effectLst/>
                <a:latin typeface="+mn-lt"/>
                <a:ea typeface="+mn-ea"/>
                <a:cs typeface="+mn-cs"/>
              </a:rPr>
              <a:t>P</a:t>
            </a:r>
            <a:r>
              <a:rPr lang="es-419" sz="1200" b="0" i="0" kern="1200" dirty="0" smtClean="0">
                <a:solidFill>
                  <a:schemeClr val="tx1"/>
                </a:solidFill>
                <a:effectLst/>
                <a:latin typeface="+mn-lt"/>
                <a:ea typeface="+mn-ea"/>
                <a:cs typeface="+mn-cs"/>
              </a:rPr>
              <a:t>or qué</a:t>
            </a:r>
            <a:r>
              <a:rPr lang="es-419" sz="1200" b="0" i="0" kern="1200" baseline="0" dirty="0" smtClean="0">
                <a:solidFill>
                  <a:schemeClr val="tx1"/>
                </a:solidFill>
                <a:effectLst/>
                <a:latin typeface="+mn-lt"/>
                <a:ea typeface="+mn-ea"/>
                <a:cs typeface="+mn-cs"/>
              </a:rPr>
              <a:t> existe un desperdicio y no asignamos ese ancho de banda restante a otra solicitud? </a:t>
            </a:r>
            <a:r>
              <a:rPr lang="en-US" sz="1200" b="0" i="0" kern="1200" baseline="0" dirty="0" smtClean="0">
                <a:solidFill>
                  <a:schemeClr val="tx1"/>
                </a:solidFill>
                <a:effectLst/>
                <a:latin typeface="+mn-lt"/>
                <a:ea typeface="+mn-ea"/>
                <a:cs typeface="+mn-cs"/>
              </a:rPr>
              <a:t>P</a:t>
            </a:r>
            <a:r>
              <a:rPr lang="es-419" sz="1200" b="0" i="0" kern="1200" baseline="0" dirty="0" smtClean="0">
                <a:solidFill>
                  <a:schemeClr val="tx1"/>
                </a:solidFill>
                <a:effectLst/>
                <a:latin typeface="+mn-lt"/>
                <a:ea typeface="+mn-ea"/>
                <a:cs typeface="+mn-cs"/>
              </a:rPr>
              <a:t>orque las redes ópticas presentan ciertas restricciones, y la primera es una restriccion llamada restriccion de no superposición. Dicha restricción nos indica que cada canal, atiende una única solicitud, no se pueden superponer dos o mas solicitudes en un mismo canal. </a:t>
            </a:r>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10</a:t>
            </a:fld>
            <a:endParaRPr lang="en-US"/>
          </a:p>
        </p:txBody>
      </p:sp>
    </p:spTree>
    <p:extLst>
      <p:ext uri="{BB962C8B-B14F-4D97-AF65-F5344CB8AC3E}">
        <p14:creationId xmlns:p14="http://schemas.microsoft.com/office/powerpoint/2010/main" val="1378654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419"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FECA2BBE-38EA-42F7-AA56-3F53FF735B42}" type="slidenum">
              <a:rPr lang="en-US" smtClean="0"/>
              <a:t>11</a:t>
            </a:fld>
            <a:endParaRPr lang="en-US"/>
          </a:p>
        </p:txBody>
      </p:sp>
    </p:spTree>
    <p:extLst>
      <p:ext uri="{BB962C8B-B14F-4D97-AF65-F5344CB8AC3E}">
        <p14:creationId xmlns:p14="http://schemas.microsoft.com/office/powerpoint/2010/main" val="1378654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3" name="22 Rectángulo"/>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23 Rectángulo"/>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24 Rectángulo"/>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25 Rectángulo"/>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26 Rectángulo"/>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29 Rectángulo redondeado"/>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30 Rectángulo redondeado"/>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6 Rectángulo"/>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18 Rectángulo"/>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s-ES" smtClean="0"/>
              <a:t>Haga clic para modificar el estilo de título del patrón</a:t>
            </a:r>
            <a:endParaRPr kumimoji="0"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a:xfrm>
            <a:off x="6705600" y="4206240"/>
            <a:ext cx="960120" cy="457200"/>
          </a:xfrm>
        </p:spPr>
        <p:txBody>
          <a:bodyPr/>
          <a:lstStyle/>
          <a:p>
            <a:fld id="{4DA3F202-09EC-417C-B249-27C006A22670}" type="datetime1">
              <a:rPr lang="en-US" smtClean="0"/>
              <a:t>12/12/2017</a:t>
            </a:fld>
            <a:endParaRPr lang="en-US"/>
          </a:p>
        </p:txBody>
      </p:sp>
      <p:sp>
        <p:nvSpPr>
          <p:cNvPr id="17" name="16 Marcador de pie de página"/>
          <p:cNvSpPr>
            <a:spLocks noGrp="1"/>
          </p:cNvSpPr>
          <p:nvPr>
            <p:ph type="ftr" sz="quarter" idx="11"/>
          </p:nvPr>
        </p:nvSpPr>
        <p:spPr>
          <a:xfrm>
            <a:off x="5410200" y="4205288"/>
            <a:ext cx="1295400" cy="457200"/>
          </a:xfrm>
        </p:spPr>
        <p:txBody>
          <a:bodyPr/>
          <a:lstStyle/>
          <a:p>
            <a:endParaRPr lang="en-US"/>
          </a:p>
        </p:txBody>
      </p:sp>
      <p:sp>
        <p:nvSpPr>
          <p:cNvPr id="29" name="28 Marcador de número de diapositiva"/>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3E465342-07BB-4AE0-945D-5C6FCBAACC10}" type="slidenum">
              <a:rPr lang="en-US" smtClean="0"/>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565AC663-ECBF-47DA-A216-51B06808E620}" type="datetime1">
              <a:rPr lang="en-US" smtClean="0"/>
              <a:t>12/12/2017</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3E465342-07BB-4AE0-945D-5C6FCBAACC10}" type="slidenum">
              <a:rPr lang="en-US" smtClean="0"/>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640E1C28-6812-4842-8DFF-04282747F069}" type="datetime1">
              <a:rPr lang="en-US" smtClean="0"/>
              <a:t>12/12/2017</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3E465342-07BB-4AE0-945D-5C6FCBAACC10}" type="slidenum">
              <a:rPr lang="en-US" smtClean="0"/>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91A585C7-E2AA-4AAC-BEEB-40F6A047924E}" type="datetime1">
              <a:rPr lang="en-US" smtClean="0"/>
              <a:t>12/12/2017</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3E465342-07BB-4AE0-945D-5C6FCBAACC10}" type="slidenum">
              <a:rPr lang="en-US" smtClean="0"/>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3FF9DF8A-E825-43EE-9C9F-436BAD710C91}" type="datetime1">
              <a:rPr lang="en-US" smtClean="0"/>
              <a:t>12/12/2017</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3E465342-07BB-4AE0-945D-5C6FCBAACC10}" type="slidenum">
              <a:rPr lang="en-US" smtClean="0"/>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1FFC0ADE-D3B3-46CD-AA5E-FDA48E66668E}" type="datetime1">
              <a:rPr lang="en-US" smtClean="0"/>
              <a:t>12/12/2017</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3E465342-07BB-4AE0-945D-5C6FCBAACC10}" type="slidenum">
              <a:rPr lang="en-US" smtClean="0"/>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nchor="ctr"/>
          <a:lstStyle>
            <a:lvl1pPr>
              <a:defRPr sz="4000" b="0" i="0" cap="none" baseline="0"/>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6" name="25 Marcador de fecha"/>
          <p:cNvSpPr>
            <a:spLocks noGrp="1"/>
          </p:cNvSpPr>
          <p:nvPr>
            <p:ph type="dt" sz="half" idx="10"/>
          </p:nvPr>
        </p:nvSpPr>
        <p:spPr/>
        <p:txBody>
          <a:bodyPr rtlCol="0"/>
          <a:lstStyle/>
          <a:p>
            <a:fld id="{EFAE6E1F-2C38-48C0-A690-AB62E0D46B8D}" type="datetime1">
              <a:rPr lang="en-US" smtClean="0"/>
              <a:t>12/12/2017</a:t>
            </a:fld>
            <a:endParaRPr lang="en-US"/>
          </a:p>
        </p:txBody>
      </p:sp>
      <p:sp>
        <p:nvSpPr>
          <p:cNvPr id="27" name="26 Marcador de número de diapositiva"/>
          <p:cNvSpPr>
            <a:spLocks noGrp="1"/>
          </p:cNvSpPr>
          <p:nvPr>
            <p:ph type="sldNum" sz="quarter" idx="11"/>
          </p:nvPr>
        </p:nvSpPr>
        <p:spPr/>
        <p:txBody>
          <a:bodyPr rtlCol="0"/>
          <a:lstStyle/>
          <a:p>
            <a:fld id="{3E465342-07BB-4AE0-945D-5C6FCBAACC10}" type="slidenum">
              <a:rPr lang="en-US" smtClean="0"/>
              <a:t>‹Nº›</a:t>
            </a:fld>
            <a:endParaRPr lang="en-US"/>
          </a:p>
        </p:txBody>
      </p:sp>
      <p:sp>
        <p:nvSpPr>
          <p:cNvPr id="28" name="27 Marcador de pie de página"/>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a:xfrm>
            <a:off x="6583680" y="612648"/>
            <a:ext cx="957264" cy="457200"/>
          </a:xfrm>
        </p:spPr>
        <p:txBody>
          <a:bodyPr/>
          <a:lstStyle/>
          <a:p>
            <a:fld id="{6FE79758-F5C9-4D76-8227-2191DCC4626A}" type="datetime1">
              <a:rPr lang="en-US" smtClean="0"/>
              <a:t>12/12/2017</a:t>
            </a:fld>
            <a:endParaRPr lang="en-US"/>
          </a:p>
        </p:txBody>
      </p:sp>
      <p:sp>
        <p:nvSpPr>
          <p:cNvPr id="4" name="3 Marcador de pie de página"/>
          <p:cNvSpPr>
            <a:spLocks noGrp="1"/>
          </p:cNvSpPr>
          <p:nvPr>
            <p:ph type="ftr" sz="quarter" idx="11"/>
          </p:nvPr>
        </p:nvSpPr>
        <p:spPr>
          <a:xfrm>
            <a:off x="5257800" y="612648"/>
            <a:ext cx="1325880" cy="457200"/>
          </a:xfrm>
        </p:spPr>
        <p:txBody>
          <a:bodyPr/>
          <a:lstStyle/>
          <a:p>
            <a:endParaRPr lang="en-US"/>
          </a:p>
        </p:txBody>
      </p:sp>
      <p:sp>
        <p:nvSpPr>
          <p:cNvPr id="5" name="4 Marcador de número de diapositiva"/>
          <p:cNvSpPr>
            <a:spLocks noGrp="1"/>
          </p:cNvSpPr>
          <p:nvPr>
            <p:ph type="sldNum" sz="quarter" idx="12"/>
          </p:nvPr>
        </p:nvSpPr>
        <p:spPr>
          <a:xfrm>
            <a:off x="8174736" y="2272"/>
            <a:ext cx="762000" cy="365760"/>
          </a:xfrm>
        </p:spPr>
        <p:txBody>
          <a:bodyPr/>
          <a:lstStyle/>
          <a:p>
            <a:fld id="{3E465342-07BB-4AE0-945D-5C6FCBAACC10}" type="slidenum">
              <a:rPr lang="en-US" smtClean="0"/>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B28ACF1-2326-42D2-A53D-245089BF2CB1}" type="datetime1">
              <a:rPr lang="en-US" smtClean="0"/>
              <a:t>12/12/2017</a:t>
            </a:fld>
            <a:endParaRPr lang="en-US"/>
          </a:p>
        </p:txBody>
      </p:sp>
      <p:sp>
        <p:nvSpPr>
          <p:cNvPr id="3" name="2 Marcador de pie de página"/>
          <p:cNvSpPr>
            <a:spLocks noGrp="1"/>
          </p:cNvSpPr>
          <p:nvPr>
            <p:ph type="ftr" sz="quarter" idx="11"/>
          </p:nvPr>
        </p:nvSpPr>
        <p:spPr/>
        <p:txBody>
          <a:bodyPr/>
          <a:lstStyle/>
          <a:p>
            <a:endParaRPr lang="en-US"/>
          </a:p>
        </p:txBody>
      </p:sp>
      <p:sp>
        <p:nvSpPr>
          <p:cNvPr id="4" name="3 Marcador de número de diapositiva"/>
          <p:cNvSpPr>
            <a:spLocks noGrp="1"/>
          </p:cNvSpPr>
          <p:nvPr>
            <p:ph type="sldNum" sz="quarter" idx="12"/>
          </p:nvPr>
        </p:nvSpPr>
        <p:spPr/>
        <p:txBody>
          <a:bodyPr/>
          <a:lstStyle/>
          <a:p>
            <a:fld id="{3E465342-07BB-4AE0-945D-5C6FCBAACC10}" type="slidenum">
              <a:rPr lang="en-US" smtClean="0"/>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00D3A832-6C85-4463-AD8F-8237CDA955BC}" type="datetime1">
              <a:rPr lang="en-US" smtClean="0"/>
              <a:t>12/12/2017</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3E465342-07BB-4AE0-945D-5C6FCBAACC10}" type="slidenum">
              <a:rPr lang="en-US" smtClean="0"/>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D7A98980-A623-48F0-9363-8E74B45A34C2}" type="datetime1">
              <a:rPr lang="en-US" smtClean="0"/>
              <a:t>12/12/2017</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3E465342-07BB-4AE0-945D-5C6FCBAACC10}" type="slidenum">
              <a:rPr lang="en-US" smtClean="0"/>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28 Rectángulo"/>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29 Rectángulo"/>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30 Rectángulo"/>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31 Rectángulo"/>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32 Rectángulo redondeado"/>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33 Rectángulo redondeado"/>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34 Rectángulo"/>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35 Rectángulo"/>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36 Rectángulo"/>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37 Rectángulo"/>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38 Rectángulo"/>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39 Rectángulo"/>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Marcador de título"/>
          <p:cNvSpPr>
            <a:spLocks noGrp="1"/>
          </p:cNvSpPr>
          <p:nvPr>
            <p:ph type="title"/>
          </p:nvPr>
        </p:nvSpPr>
        <p:spPr>
          <a:xfrm>
            <a:off x="457200" y="1143000"/>
            <a:ext cx="8229600" cy="1066800"/>
          </a:xfrm>
          <a:prstGeom prst="rect">
            <a:avLst/>
          </a:prstGeom>
        </p:spPr>
        <p:txBody>
          <a:bodyPr vert="horz" anchor="ctr">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67E66821-8D9C-43EB-B312-1497078F214F}" type="datetime1">
              <a:rPr lang="en-US" smtClean="0"/>
              <a:t>12/12/2017</a:t>
            </a:fld>
            <a:endParaRPr lang="en-US"/>
          </a:p>
        </p:txBody>
      </p:sp>
      <p:sp>
        <p:nvSpPr>
          <p:cNvPr id="3" name="2 Marcador de pie de página"/>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22 Marcador de número de diapositiva"/>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3E465342-07BB-4AE0-945D-5C6FCBAACC10}" type="slidenum">
              <a:rPr lang="en-US" smtClean="0"/>
              <a:t>‹Nº›</a:t>
            </a:fld>
            <a:endParaRPr lang="en-US"/>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21.png"/></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22.png"/></Relationships>
</file>

<file path=ppt/slides/_rels/slide10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25.gif"/><Relationship Id="rId12"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png"/><Relationship Id="rId9" Type="http://schemas.openxmlformats.org/officeDocument/2006/relationships/image" Target="../media/image27.png"/><Relationship Id="rId14" Type="http://schemas.openxmlformats.org/officeDocument/2006/relationships/image" Target="../media/image32.png"/></Relationships>
</file>

<file path=ppt/slides/_rels/slide11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5.gif"/></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3.pn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5.png"/><Relationship Id="rId10" Type="http://schemas.openxmlformats.org/officeDocument/2006/relationships/image" Target="../media/image87.png"/><Relationship Id="rId4" Type="http://schemas.openxmlformats.org/officeDocument/2006/relationships/image" Target="../media/image84.png"/><Relationship Id="rId9"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15.png"/></Relationships>
</file>

<file path=ppt/slides/_rels/slide9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475656" y="-63776"/>
            <a:ext cx="5974432" cy="1251570"/>
          </a:xfrm>
        </p:spPr>
        <p:txBody>
          <a:bodyPr>
            <a:normAutofit/>
          </a:bodyPr>
          <a:lstStyle/>
          <a:p>
            <a:r>
              <a:rPr lang="es-419" sz="1800" b="1" dirty="0" smtClean="0">
                <a:latin typeface="Vijaya" pitchFamily="34" charset="0"/>
                <a:cs typeface="Vijaya" pitchFamily="34" charset="0"/>
              </a:rPr>
              <a:t>Ingeniería</a:t>
            </a:r>
            <a:r>
              <a:rPr lang="en-US" sz="1800" b="1" dirty="0" smtClean="0">
                <a:latin typeface="Vijaya" pitchFamily="34" charset="0"/>
                <a:cs typeface="Vijaya" pitchFamily="34" charset="0"/>
              </a:rPr>
              <a:t> en</a:t>
            </a:r>
            <a:r>
              <a:rPr lang="es-419" sz="1800" b="1" dirty="0" smtClean="0">
                <a:latin typeface="Vijaya" pitchFamily="34" charset="0"/>
                <a:cs typeface="Vijaya" pitchFamily="34" charset="0"/>
              </a:rPr>
              <a:t> Informática</a:t>
            </a:r>
            <a:br>
              <a:rPr lang="es-419" sz="1800" b="1" dirty="0" smtClean="0">
                <a:latin typeface="Vijaya" pitchFamily="34" charset="0"/>
                <a:cs typeface="Vijaya" pitchFamily="34" charset="0"/>
              </a:rPr>
            </a:br>
            <a:r>
              <a:rPr lang="es-419" sz="1800" b="1" dirty="0" smtClean="0">
                <a:latin typeface="Vijaya" pitchFamily="34" charset="0"/>
                <a:cs typeface="Vijaya" pitchFamily="34" charset="0"/>
              </a:rPr>
              <a:t>Facultad Politécnica – Universidad Nacional de Asunción</a:t>
            </a:r>
            <a:endParaRPr lang="en-US" sz="1800" b="1" dirty="0">
              <a:latin typeface="Vijaya" pitchFamily="34" charset="0"/>
              <a:cs typeface="Vijaya" pitchFamily="34" charset="0"/>
            </a:endParaRPr>
          </a:p>
        </p:txBody>
      </p:sp>
      <p:sp>
        <p:nvSpPr>
          <p:cNvPr id="3" name="2 Subtítulo"/>
          <p:cNvSpPr>
            <a:spLocks noGrp="1"/>
          </p:cNvSpPr>
          <p:nvPr>
            <p:ph type="subTitle" idx="1"/>
          </p:nvPr>
        </p:nvSpPr>
        <p:spPr>
          <a:xfrm>
            <a:off x="395537" y="1772816"/>
            <a:ext cx="7992888" cy="1656184"/>
          </a:xfrm>
        </p:spPr>
        <p:txBody>
          <a:bodyPr>
            <a:noAutofit/>
          </a:bodyPr>
          <a:lstStyle/>
          <a:p>
            <a:pPr algn="ctr"/>
            <a:r>
              <a:rPr lang="es-ES" sz="2800" b="1" dirty="0">
                <a:solidFill>
                  <a:schemeClr val="bg1"/>
                </a:solidFill>
                <a:latin typeface="Vijaya" pitchFamily="34" charset="0"/>
                <a:cs typeface="Vijaya" pitchFamily="34" charset="0"/>
              </a:rPr>
              <a:t>Enrutamiento y Asignación de Espectro </a:t>
            </a:r>
            <a:endParaRPr lang="es-419" sz="2800" b="1" dirty="0" smtClean="0">
              <a:solidFill>
                <a:schemeClr val="bg1"/>
              </a:solidFill>
              <a:latin typeface="Vijaya" pitchFamily="34" charset="0"/>
              <a:cs typeface="Vijaya" pitchFamily="34" charset="0"/>
            </a:endParaRPr>
          </a:p>
          <a:p>
            <a:pPr algn="ctr"/>
            <a:r>
              <a:rPr lang="es-ES" sz="2800" b="1" dirty="0" smtClean="0">
                <a:solidFill>
                  <a:schemeClr val="bg1"/>
                </a:solidFill>
                <a:latin typeface="Vijaya" pitchFamily="34" charset="0"/>
                <a:cs typeface="Vijaya" pitchFamily="34" charset="0"/>
              </a:rPr>
              <a:t>en </a:t>
            </a:r>
            <a:r>
              <a:rPr lang="es-ES" sz="2800" b="1" dirty="0">
                <a:solidFill>
                  <a:schemeClr val="bg1"/>
                </a:solidFill>
                <a:latin typeface="Vijaya" pitchFamily="34" charset="0"/>
                <a:cs typeface="Vijaya" pitchFamily="34" charset="0"/>
              </a:rPr>
              <a:t>Redes Ópticas </a:t>
            </a:r>
            <a:r>
              <a:rPr lang="es-ES" sz="2800" b="1" dirty="0" smtClean="0">
                <a:solidFill>
                  <a:schemeClr val="bg1"/>
                </a:solidFill>
                <a:latin typeface="Vijaya" pitchFamily="34" charset="0"/>
                <a:cs typeface="Vijaya" pitchFamily="34" charset="0"/>
              </a:rPr>
              <a:t>Elásticas</a:t>
            </a:r>
          </a:p>
          <a:p>
            <a:pPr algn="ctr"/>
            <a:r>
              <a:rPr lang="es-ES" sz="2800" b="1" dirty="0" smtClean="0">
                <a:solidFill>
                  <a:schemeClr val="bg1"/>
                </a:solidFill>
                <a:latin typeface="Vijaya" pitchFamily="34" charset="0"/>
                <a:cs typeface="Vijaya" pitchFamily="34" charset="0"/>
              </a:rPr>
              <a:t>Una </a:t>
            </a:r>
            <a:r>
              <a:rPr lang="es-ES" sz="2800" b="1" dirty="0">
                <a:solidFill>
                  <a:schemeClr val="bg1"/>
                </a:solidFill>
                <a:latin typeface="Vijaya" pitchFamily="34" charset="0"/>
                <a:cs typeface="Vijaya" pitchFamily="34" charset="0"/>
              </a:rPr>
              <a:t>formulación ILP y un Algoritmo Genético </a:t>
            </a:r>
            <a:r>
              <a:rPr lang="es-ES" sz="2800" b="1" dirty="0" err="1" smtClean="0">
                <a:solidFill>
                  <a:schemeClr val="bg1"/>
                </a:solidFill>
                <a:latin typeface="Vijaya" pitchFamily="34" charset="0"/>
                <a:cs typeface="Vijaya" pitchFamily="34" charset="0"/>
              </a:rPr>
              <a:t>Multi</a:t>
            </a:r>
            <a:r>
              <a:rPr lang="es-ES" sz="2800" b="1" dirty="0" smtClean="0">
                <a:solidFill>
                  <a:schemeClr val="bg1"/>
                </a:solidFill>
                <a:latin typeface="Vijaya" pitchFamily="34" charset="0"/>
                <a:cs typeface="Vijaya" pitchFamily="34" charset="0"/>
              </a:rPr>
              <a:t>-objetivo</a:t>
            </a:r>
            <a:endParaRPr lang="en-US" sz="2800" b="1" dirty="0">
              <a:solidFill>
                <a:schemeClr val="bg1"/>
              </a:solidFill>
              <a:latin typeface="Vijaya" pitchFamily="34" charset="0"/>
              <a:cs typeface="Vijaya"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43" y="136550"/>
            <a:ext cx="916173" cy="1368152"/>
          </a:xfrm>
          <a:prstGeom prst="rect">
            <a:avLst/>
          </a:prstGeom>
        </p:spPr>
      </p:pic>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6336" y="147239"/>
            <a:ext cx="1368152" cy="1368152"/>
          </a:xfrm>
          <a:prstGeom prst="rect">
            <a:avLst/>
          </a:prstGeom>
        </p:spPr>
      </p:pic>
      <p:sp>
        <p:nvSpPr>
          <p:cNvPr id="7" name="1 Título"/>
          <p:cNvSpPr txBox="1">
            <a:spLocks/>
          </p:cNvSpPr>
          <p:nvPr/>
        </p:nvSpPr>
        <p:spPr>
          <a:xfrm>
            <a:off x="1231464" y="4005064"/>
            <a:ext cx="3888432" cy="1800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419" sz="2000" dirty="0" smtClean="0">
                <a:latin typeface="Vijaya" pitchFamily="34" charset="0"/>
                <a:cs typeface="Vijaya" pitchFamily="34" charset="0"/>
              </a:rPr>
              <a:t>Autor:</a:t>
            </a:r>
          </a:p>
          <a:p>
            <a:pPr algn="l"/>
            <a:r>
              <a:rPr lang="es-419" sz="2800" dirty="0" smtClean="0">
                <a:latin typeface="Vijaya" pitchFamily="34" charset="0"/>
                <a:cs typeface="Vijaya" pitchFamily="34" charset="0"/>
              </a:rPr>
              <a:t>Ysapy Mimbi Ortiz Amarilla</a:t>
            </a:r>
            <a:endParaRPr lang="en-US" sz="2800" dirty="0">
              <a:latin typeface="Vijaya" pitchFamily="34" charset="0"/>
              <a:cs typeface="Vijaya" pitchFamily="34" charset="0"/>
            </a:endParaRPr>
          </a:p>
        </p:txBody>
      </p:sp>
      <p:sp>
        <p:nvSpPr>
          <p:cNvPr id="8" name="1 Título"/>
          <p:cNvSpPr txBox="1">
            <a:spLocks/>
          </p:cNvSpPr>
          <p:nvPr/>
        </p:nvSpPr>
        <p:spPr>
          <a:xfrm>
            <a:off x="5308651" y="4005064"/>
            <a:ext cx="3133074" cy="1800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419" sz="2000" dirty="0" smtClean="0">
                <a:latin typeface="Vijaya" pitchFamily="34" charset="0"/>
                <a:cs typeface="Vijaya" pitchFamily="34" charset="0"/>
              </a:rPr>
              <a:t>Tutor:</a:t>
            </a:r>
          </a:p>
          <a:p>
            <a:pPr algn="l"/>
            <a:r>
              <a:rPr lang="es-419" sz="2800" dirty="0" smtClean="0">
                <a:latin typeface="Vijaya" pitchFamily="34" charset="0"/>
                <a:cs typeface="Vijaya" pitchFamily="34" charset="0"/>
              </a:rPr>
              <a:t>Prof. Diego P. Pinto-Roa</a:t>
            </a:r>
            <a:endParaRPr lang="en-US" sz="2800" dirty="0">
              <a:latin typeface="Vijaya" pitchFamily="34" charset="0"/>
              <a:cs typeface="Vijaya" pitchFamily="34" charset="0"/>
            </a:endParaRPr>
          </a:p>
        </p:txBody>
      </p:sp>
      <p:sp>
        <p:nvSpPr>
          <p:cNvPr id="9" name="1 Título"/>
          <p:cNvSpPr txBox="1">
            <a:spLocks/>
          </p:cNvSpPr>
          <p:nvPr/>
        </p:nvSpPr>
        <p:spPr>
          <a:xfrm>
            <a:off x="2411760" y="5665102"/>
            <a:ext cx="4412272" cy="71622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419" sz="1400" dirty="0" smtClean="0">
                <a:latin typeface="Vijaya" pitchFamily="34" charset="0"/>
                <a:cs typeface="Vijaya" pitchFamily="34" charset="0"/>
              </a:rPr>
              <a:t>San Lorenzo – </a:t>
            </a:r>
            <a:r>
              <a:rPr lang="en-US" sz="1400" dirty="0" smtClean="0">
                <a:latin typeface="Vijaya" pitchFamily="34" charset="0"/>
                <a:cs typeface="Vijaya" pitchFamily="34" charset="0"/>
              </a:rPr>
              <a:t>Paraguay</a:t>
            </a:r>
          </a:p>
          <a:p>
            <a:r>
              <a:rPr lang="es-419" sz="1400" dirty="0" smtClean="0">
                <a:latin typeface="Vijaya" pitchFamily="34" charset="0"/>
                <a:cs typeface="Vijaya" pitchFamily="34" charset="0"/>
              </a:rPr>
              <a:t>2017</a:t>
            </a:r>
            <a:endParaRPr lang="es-419" sz="1400" dirty="0">
              <a:latin typeface="Vijaya" pitchFamily="34" charset="0"/>
              <a:cs typeface="Vijaya" pitchFamily="34" charset="0"/>
            </a:endParaRPr>
          </a:p>
        </p:txBody>
      </p:sp>
      <p:sp>
        <p:nvSpPr>
          <p:cNvPr id="6" name="5 Marcador de número de diapositiva"/>
          <p:cNvSpPr>
            <a:spLocks noGrp="1"/>
          </p:cNvSpPr>
          <p:nvPr>
            <p:ph type="sldNum" sz="quarter" idx="12"/>
          </p:nvPr>
        </p:nvSpPr>
        <p:spPr/>
        <p:txBody>
          <a:bodyPr/>
          <a:lstStyle/>
          <a:p>
            <a:fld id="{3E465342-07BB-4AE0-945D-5C6FCBAACC10}" type="slidenum">
              <a:rPr lang="en-US" smtClean="0"/>
              <a:t>1</a:t>
            </a:fld>
            <a:endParaRPr lang="en-US"/>
          </a:p>
        </p:txBody>
      </p:sp>
    </p:spTree>
    <p:extLst>
      <p:ext uri="{BB962C8B-B14F-4D97-AF65-F5344CB8AC3E}">
        <p14:creationId xmlns:p14="http://schemas.microsoft.com/office/powerpoint/2010/main" val="26093807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Conceptos </a:t>
            </a:r>
            <a:r>
              <a:rPr lang="es-419" dirty="0" smtClean="0">
                <a:latin typeface="Vijaya" pitchFamily="34" charset="0"/>
                <a:cs typeface="Vijaya" pitchFamily="34" charset="0"/>
              </a:rPr>
              <a:t>preliminares – Grilla fija</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10</a:t>
            </a:fld>
            <a:endParaRPr lang="en-US"/>
          </a:p>
        </p:txBody>
      </p:sp>
      <p:sp>
        <p:nvSpPr>
          <p:cNvPr id="6" name="AutoShape 2" descr="Resultado de imagen para espectro visi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Resultado de imagen para espectro visib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Resultado de imagen para espectro visib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t="20679" b="48579"/>
          <a:stretch/>
        </p:blipFill>
        <p:spPr bwMode="auto">
          <a:xfrm>
            <a:off x="1907704" y="2729658"/>
            <a:ext cx="4765062" cy="109979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11 Conector recto de flecha"/>
          <p:cNvCxnSpPr/>
          <p:nvPr/>
        </p:nvCxnSpPr>
        <p:spPr>
          <a:xfrm>
            <a:off x="6228184" y="3737770"/>
            <a:ext cx="214788" cy="124"/>
          </a:xfrm>
          <a:prstGeom prst="straightConnector1">
            <a:avLst/>
          </a:prstGeom>
          <a:ln w="15875">
            <a:solidFill>
              <a:schemeClr val="tx2">
                <a:lumMod val="75000"/>
                <a:alpha val="57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13 CuadroTexto"/>
          <p:cNvSpPr txBox="1"/>
          <p:nvPr/>
        </p:nvSpPr>
        <p:spPr>
          <a:xfrm>
            <a:off x="5804015" y="3790033"/>
            <a:ext cx="1277914" cy="307777"/>
          </a:xfrm>
          <a:prstGeom prst="rect">
            <a:avLst/>
          </a:prstGeom>
          <a:noFill/>
        </p:spPr>
        <p:txBody>
          <a:bodyPr wrap="none" rtlCol="0">
            <a:spAutoFit/>
          </a:bodyPr>
          <a:lstStyle/>
          <a:p>
            <a:r>
              <a:rPr lang="es-419" sz="1400" dirty="0" smtClean="0"/>
              <a:t>Capacidad (</a:t>
            </a:r>
            <a:r>
              <a:rPr lang="el-GR" sz="1400" dirty="0" smtClean="0"/>
              <a:t>λ</a:t>
            </a:r>
            <a:r>
              <a:rPr lang="es-419" sz="1400" dirty="0" smtClean="0"/>
              <a:t>)</a:t>
            </a:r>
            <a:endParaRPr lang="en-US" sz="1400" dirty="0"/>
          </a:p>
        </p:txBody>
      </p:sp>
      <p:pic>
        <p:nvPicPr>
          <p:cNvPr id="16"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48440" t="59485" r="40569" b="32142"/>
          <a:stretch/>
        </p:blipFill>
        <p:spPr bwMode="auto">
          <a:xfrm>
            <a:off x="2915816" y="2018870"/>
            <a:ext cx="531628" cy="3040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48440" t="59485" r="40569" b="32142"/>
          <a:stretch/>
        </p:blipFill>
        <p:spPr bwMode="auto">
          <a:xfrm>
            <a:off x="2267744" y="2577629"/>
            <a:ext cx="531628" cy="3040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48440" t="59485" r="40569" b="32142"/>
          <a:stretch/>
        </p:blipFill>
        <p:spPr bwMode="auto">
          <a:xfrm>
            <a:off x="2555776" y="2306902"/>
            <a:ext cx="531628" cy="304057"/>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44 Grupo"/>
          <p:cNvGrpSpPr/>
          <p:nvPr/>
        </p:nvGrpSpPr>
        <p:grpSpPr>
          <a:xfrm>
            <a:off x="4439093" y="1988840"/>
            <a:ext cx="3088288" cy="966134"/>
            <a:chOff x="4727125" y="2174834"/>
            <a:chExt cx="3088288" cy="966134"/>
          </a:xfrm>
        </p:grpSpPr>
        <p:sp>
          <p:nvSpPr>
            <p:cNvPr id="40" name="39 CuadroTexto"/>
            <p:cNvSpPr txBox="1"/>
            <p:nvPr/>
          </p:nvSpPr>
          <p:spPr>
            <a:xfrm>
              <a:off x="5336849" y="2174834"/>
              <a:ext cx="2478564" cy="307777"/>
            </a:xfrm>
            <a:prstGeom prst="rect">
              <a:avLst/>
            </a:prstGeom>
            <a:noFill/>
          </p:spPr>
          <p:txBody>
            <a:bodyPr wrap="none" rtlCol="0">
              <a:spAutoFit/>
            </a:bodyPr>
            <a:lstStyle/>
            <a:p>
              <a:r>
                <a:rPr lang="es-419" sz="1400" dirty="0" smtClean="0"/>
                <a:t>Canal o Longitud de onda </a:t>
              </a:r>
              <a:r>
                <a:rPr lang="es-419" sz="1400" dirty="0"/>
                <a:t>(</a:t>
              </a:r>
              <a:r>
                <a:rPr lang="el-GR" sz="1400" dirty="0"/>
                <a:t>λ</a:t>
              </a:r>
              <a:r>
                <a:rPr lang="es-419" sz="1400" dirty="0"/>
                <a:t>)</a:t>
              </a:r>
              <a:endParaRPr lang="en-US" sz="1400" dirty="0"/>
            </a:p>
          </p:txBody>
        </p:sp>
        <p:cxnSp>
          <p:nvCxnSpPr>
            <p:cNvPr id="42" name="41 Conector recto de flecha"/>
            <p:cNvCxnSpPr/>
            <p:nvPr/>
          </p:nvCxnSpPr>
          <p:spPr>
            <a:xfrm flipV="1">
              <a:off x="4727125" y="2482611"/>
              <a:ext cx="636963" cy="658357"/>
            </a:xfrm>
            <a:prstGeom prst="straightConnector1">
              <a:avLst/>
            </a:prstGeom>
            <a:ln w="158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pic>
        <p:nvPicPr>
          <p:cNvPr id="8194" name="Picture 2" descr="Imagen relacionada"/>
          <p:cNvPicPr>
            <a:picLocks noChangeAspect="1" noChangeArrowheads="1"/>
          </p:cNvPicPr>
          <p:nvPr/>
        </p:nvPicPr>
        <p:blipFill rotWithShape="1">
          <a:blip r:embed="rId4">
            <a:extLst>
              <a:ext uri="{28A0092B-C50C-407E-A947-70E740481C1C}">
                <a14:useLocalDpi xmlns:a14="http://schemas.microsoft.com/office/drawing/2010/main" val="0"/>
              </a:ext>
            </a:extLst>
          </a:blip>
          <a:srcRect l="9822" t="48737" r="10352" b="10277"/>
          <a:stretch/>
        </p:blipFill>
        <p:spPr bwMode="auto">
          <a:xfrm>
            <a:off x="1773287" y="4293096"/>
            <a:ext cx="5174977" cy="1992782"/>
          </a:xfrm>
          <a:prstGeom prst="rect">
            <a:avLst/>
          </a:prstGeom>
          <a:noFill/>
          <a:extLst>
            <a:ext uri="{909E8E84-426E-40DD-AFC4-6F175D3DCCD1}">
              <a14:hiddenFill xmlns:a14="http://schemas.microsoft.com/office/drawing/2010/main">
                <a:solidFill>
                  <a:srgbClr val="FFFFFF"/>
                </a:solidFill>
              </a14:hiddenFill>
            </a:ext>
          </a:extLst>
        </p:spPr>
      </p:pic>
      <p:sp>
        <p:nvSpPr>
          <p:cNvPr id="50" name="49 CuadroTexto"/>
          <p:cNvSpPr txBox="1"/>
          <p:nvPr/>
        </p:nvSpPr>
        <p:spPr>
          <a:xfrm>
            <a:off x="2588665" y="6381328"/>
            <a:ext cx="3855543" cy="338554"/>
          </a:xfrm>
          <a:prstGeom prst="rect">
            <a:avLst/>
          </a:prstGeom>
          <a:noFill/>
        </p:spPr>
        <p:txBody>
          <a:bodyPr wrap="none" rtlCol="0">
            <a:spAutoFit/>
          </a:bodyPr>
          <a:lstStyle/>
          <a:p>
            <a:r>
              <a:rPr lang="en-US" sz="1600" dirty="0" err="1" smtClean="0"/>
              <a:t>Multiplexaci</a:t>
            </a:r>
            <a:r>
              <a:rPr lang="es-419" sz="1600" dirty="0" smtClean="0"/>
              <a:t>ón por división de </a:t>
            </a:r>
            <a:r>
              <a:rPr lang="el-GR" sz="1600" dirty="0" smtClean="0"/>
              <a:t>λ</a:t>
            </a:r>
            <a:r>
              <a:rPr lang="es-419" sz="1600" dirty="0" smtClean="0"/>
              <a:t> (WDM)</a:t>
            </a:r>
            <a:endParaRPr lang="en-US" sz="1600" dirty="0"/>
          </a:p>
        </p:txBody>
      </p:sp>
    </p:spTree>
    <p:extLst>
      <p:ext uri="{BB962C8B-B14F-4D97-AF65-F5344CB8AC3E}">
        <p14:creationId xmlns:p14="http://schemas.microsoft.com/office/powerpoint/2010/main" val="412990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94"/>
                                        </p:tgtEl>
                                        <p:attrNameLst>
                                          <p:attrName>style.visibility</p:attrName>
                                        </p:attrNameLst>
                                      </p:cBhvr>
                                      <p:to>
                                        <p:strVal val="visible"/>
                                      </p:to>
                                    </p:set>
                                    <p:animEffect transition="in" filter="fade">
                                      <p:cBhvr>
                                        <p:cTn id="27" dur="500"/>
                                        <p:tgtEl>
                                          <p:spTgt spid="819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Carga Uniforme: GA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100</a:t>
            </a:fld>
            <a:endParaRPr lang="en-US"/>
          </a:p>
        </p:txBody>
      </p:sp>
      <p:pic>
        <p:nvPicPr>
          <p:cNvPr id="12" name="1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9872" y="2003748"/>
            <a:ext cx="2809225" cy="1242095"/>
          </a:xfrm>
          <a:prstGeom prst="rect">
            <a:avLst/>
          </a:prstGeom>
        </p:spPr>
      </p:pic>
      <p:pic>
        <p:nvPicPr>
          <p:cNvPr id="4" name="3 Imagen"/>
          <p:cNvPicPr>
            <a:picLocks/>
          </p:cNvPicPr>
          <p:nvPr/>
        </p:nvPicPr>
        <p:blipFill>
          <a:blip r:embed="rId4">
            <a:extLst>
              <a:ext uri="{28A0092B-C50C-407E-A947-70E740481C1C}">
                <a14:useLocalDpi xmlns:a14="http://schemas.microsoft.com/office/drawing/2010/main" val="0"/>
              </a:ext>
            </a:extLst>
          </a:blip>
          <a:stretch>
            <a:fillRect/>
          </a:stretch>
        </p:blipFill>
        <p:spPr>
          <a:xfrm>
            <a:off x="612000" y="3268800"/>
            <a:ext cx="3888000" cy="2822400"/>
          </a:xfrm>
          <a:prstGeom prst="rect">
            <a:avLst/>
          </a:prstGeom>
        </p:spPr>
      </p:pic>
      <p:pic>
        <p:nvPicPr>
          <p:cNvPr id="5" name="4 Imagen"/>
          <p:cNvPicPr>
            <a:picLocks/>
          </p:cNvPicPr>
          <p:nvPr/>
        </p:nvPicPr>
        <p:blipFill>
          <a:blip r:embed="rId5">
            <a:extLst>
              <a:ext uri="{28A0092B-C50C-407E-A947-70E740481C1C}">
                <a14:useLocalDpi xmlns:a14="http://schemas.microsoft.com/office/drawing/2010/main" val="0"/>
              </a:ext>
            </a:extLst>
          </a:blip>
          <a:stretch>
            <a:fillRect/>
          </a:stretch>
        </p:blipFill>
        <p:spPr>
          <a:xfrm>
            <a:off x="4644000" y="3250800"/>
            <a:ext cx="3888000" cy="2822400"/>
          </a:xfrm>
          <a:prstGeom prst="rect">
            <a:avLst/>
          </a:prstGeom>
        </p:spPr>
      </p:pic>
    </p:spTree>
    <p:extLst>
      <p:ext uri="{BB962C8B-B14F-4D97-AF65-F5344CB8AC3E}">
        <p14:creationId xmlns:p14="http://schemas.microsoft.com/office/powerpoint/2010/main" val="27551712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Carga Aleatoria: GA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sp>
        <p:nvSpPr>
          <p:cNvPr id="8" name="7 Marcador de número de diapositiva"/>
          <p:cNvSpPr>
            <a:spLocks noGrp="1"/>
          </p:cNvSpPr>
          <p:nvPr>
            <p:ph type="sldNum" sz="quarter" idx="12"/>
          </p:nvPr>
        </p:nvSpPr>
        <p:spPr/>
        <p:txBody>
          <a:bodyPr/>
          <a:lstStyle/>
          <a:p>
            <a:fld id="{3E465342-07BB-4AE0-945D-5C6FCBAACC10}" type="slidenum">
              <a:rPr lang="en-US" smtClean="0"/>
              <a:t>101</a:t>
            </a:fld>
            <a:endParaRPr lang="en-US"/>
          </a:p>
        </p:txBody>
      </p:sp>
      <p:pic>
        <p:nvPicPr>
          <p:cNvPr id="9" name="4 Marcador de contenid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192" y="2021966"/>
            <a:ext cx="2304256" cy="1191010"/>
          </a:xfrm>
          <a:prstGeom prst="rect">
            <a:avLst/>
          </a:prstGeom>
        </p:spPr>
      </p:pic>
      <p:pic>
        <p:nvPicPr>
          <p:cNvPr id="11" name="10 Imagen"/>
          <p:cNvPicPr>
            <a:picLocks/>
          </p:cNvPicPr>
          <p:nvPr/>
        </p:nvPicPr>
        <p:blipFill>
          <a:blip r:embed="rId4">
            <a:extLst>
              <a:ext uri="{28A0092B-C50C-407E-A947-70E740481C1C}">
                <a14:useLocalDpi xmlns:a14="http://schemas.microsoft.com/office/drawing/2010/main" val="0"/>
              </a:ext>
            </a:extLst>
          </a:blip>
          <a:stretch>
            <a:fillRect/>
          </a:stretch>
        </p:blipFill>
        <p:spPr>
          <a:xfrm>
            <a:off x="612000" y="3250800"/>
            <a:ext cx="3888000" cy="2822400"/>
          </a:xfrm>
          <a:prstGeom prst="rect">
            <a:avLst/>
          </a:prstGeom>
        </p:spPr>
      </p:pic>
      <p:pic>
        <p:nvPicPr>
          <p:cNvPr id="12" name="11 Imagen"/>
          <p:cNvPicPr>
            <a:picLocks/>
          </p:cNvPicPr>
          <p:nvPr/>
        </p:nvPicPr>
        <p:blipFill>
          <a:blip r:embed="rId5">
            <a:extLst>
              <a:ext uri="{28A0092B-C50C-407E-A947-70E740481C1C}">
                <a14:useLocalDpi xmlns:a14="http://schemas.microsoft.com/office/drawing/2010/main" val="0"/>
              </a:ext>
            </a:extLst>
          </a:blip>
          <a:stretch>
            <a:fillRect/>
          </a:stretch>
        </p:blipFill>
        <p:spPr>
          <a:xfrm>
            <a:off x="4644000" y="3250800"/>
            <a:ext cx="3888000" cy="2822400"/>
          </a:xfrm>
          <a:prstGeom prst="rect">
            <a:avLst/>
          </a:prstGeom>
        </p:spPr>
      </p:pic>
    </p:spTree>
    <p:extLst>
      <p:ext uri="{BB962C8B-B14F-4D97-AF65-F5344CB8AC3E}">
        <p14:creationId xmlns:p14="http://schemas.microsoft.com/office/powerpoint/2010/main" val="11075829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a:latin typeface="Vijaya" pitchFamily="34" charset="0"/>
                <a:cs typeface="Vijaya" pitchFamily="34" charset="0"/>
              </a:rPr>
              <a:t>Carga </a:t>
            </a:r>
            <a:r>
              <a:rPr lang="es-419" dirty="0" smtClean="0">
                <a:latin typeface="Vijaya" pitchFamily="34" charset="0"/>
                <a:cs typeface="Vijaya" pitchFamily="34" charset="0"/>
              </a:rPr>
              <a:t>Aleatoria: GA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sp>
        <p:nvSpPr>
          <p:cNvPr id="5" name="4 Marcador de número de diapositiva"/>
          <p:cNvSpPr>
            <a:spLocks noGrp="1"/>
          </p:cNvSpPr>
          <p:nvPr>
            <p:ph type="sldNum" sz="quarter" idx="12"/>
          </p:nvPr>
        </p:nvSpPr>
        <p:spPr/>
        <p:txBody>
          <a:bodyPr/>
          <a:lstStyle/>
          <a:p>
            <a:fld id="{3E465342-07BB-4AE0-945D-5C6FCBAACC10}" type="slidenum">
              <a:rPr lang="en-US" smtClean="0"/>
              <a:t>102</a:t>
            </a:fld>
            <a:endParaRPr lang="en-US"/>
          </a:p>
        </p:txBody>
      </p:sp>
      <p:pic>
        <p:nvPicPr>
          <p:cNvPr id="10" name="9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2172675"/>
            <a:ext cx="2209801" cy="1112309"/>
          </a:xfrm>
          <a:prstGeom prst="rect">
            <a:avLst/>
          </a:prstGeom>
        </p:spPr>
      </p:pic>
      <p:pic>
        <p:nvPicPr>
          <p:cNvPr id="3" name="2 Imagen"/>
          <p:cNvPicPr>
            <a:picLocks/>
          </p:cNvPicPr>
          <p:nvPr/>
        </p:nvPicPr>
        <p:blipFill>
          <a:blip r:embed="rId4">
            <a:extLst>
              <a:ext uri="{28A0092B-C50C-407E-A947-70E740481C1C}">
                <a14:useLocalDpi xmlns:a14="http://schemas.microsoft.com/office/drawing/2010/main" val="0"/>
              </a:ext>
            </a:extLst>
          </a:blip>
          <a:stretch>
            <a:fillRect/>
          </a:stretch>
        </p:blipFill>
        <p:spPr>
          <a:xfrm>
            <a:off x="612000" y="3250800"/>
            <a:ext cx="3888000" cy="2822400"/>
          </a:xfrm>
          <a:prstGeom prst="rect">
            <a:avLst/>
          </a:prstGeom>
        </p:spPr>
      </p:pic>
      <p:pic>
        <p:nvPicPr>
          <p:cNvPr id="4" name="3 Imagen"/>
          <p:cNvPicPr>
            <a:picLocks/>
          </p:cNvPicPr>
          <p:nvPr/>
        </p:nvPicPr>
        <p:blipFill>
          <a:blip r:embed="rId5">
            <a:extLst>
              <a:ext uri="{28A0092B-C50C-407E-A947-70E740481C1C}">
                <a14:useLocalDpi xmlns:a14="http://schemas.microsoft.com/office/drawing/2010/main" val="0"/>
              </a:ext>
            </a:extLst>
          </a:blip>
          <a:stretch>
            <a:fillRect/>
          </a:stretch>
        </p:blipFill>
        <p:spPr>
          <a:xfrm>
            <a:off x="4644000" y="3250800"/>
            <a:ext cx="3888000" cy="2822400"/>
          </a:xfrm>
          <a:prstGeom prst="rect">
            <a:avLst/>
          </a:prstGeom>
        </p:spPr>
      </p:pic>
    </p:spTree>
    <p:extLst>
      <p:ext uri="{BB962C8B-B14F-4D97-AF65-F5344CB8AC3E}">
        <p14:creationId xmlns:p14="http://schemas.microsoft.com/office/powerpoint/2010/main" val="405170575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a:latin typeface="Vijaya" pitchFamily="34" charset="0"/>
                <a:cs typeface="Vijaya" pitchFamily="34" charset="0"/>
              </a:rPr>
              <a:t>Carga </a:t>
            </a:r>
            <a:r>
              <a:rPr lang="es-419" dirty="0" smtClean="0">
                <a:latin typeface="Vijaya" pitchFamily="34" charset="0"/>
                <a:cs typeface="Vijaya" pitchFamily="34" charset="0"/>
              </a:rPr>
              <a:t>Aleatoria: GA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sp>
        <p:nvSpPr>
          <p:cNvPr id="5" name="4 Marcador de número de diapositiva"/>
          <p:cNvSpPr>
            <a:spLocks noGrp="1"/>
          </p:cNvSpPr>
          <p:nvPr>
            <p:ph type="sldNum" sz="quarter" idx="12"/>
          </p:nvPr>
        </p:nvSpPr>
        <p:spPr/>
        <p:txBody>
          <a:bodyPr/>
          <a:lstStyle/>
          <a:p>
            <a:fld id="{3E465342-07BB-4AE0-945D-5C6FCBAACC10}" type="slidenum">
              <a:rPr lang="en-US" smtClean="0"/>
              <a:t>103</a:t>
            </a:fld>
            <a:endParaRPr lang="en-US"/>
          </a:p>
        </p:txBody>
      </p:sp>
      <p:pic>
        <p:nvPicPr>
          <p:cNvPr id="10" name="9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9872" y="2003748"/>
            <a:ext cx="2809225" cy="1242095"/>
          </a:xfrm>
          <a:prstGeom prst="rect">
            <a:avLst/>
          </a:prstGeom>
        </p:spPr>
      </p:pic>
      <p:pic>
        <p:nvPicPr>
          <p:cNvPr id="3" name="2 Imagen"/>
          <p:cNvPicPr>
            <a:picLocks/>
          </p:cNvPicPr>
          <p:nvPr/>
        </p:nvPicPr>
        <p:blipFill>
          <a:blip r:embed="rId4">
            <a:extLst>
              <a:ext uri="{28A0092B-C50C-407E-A947-70E740481C1C}">
                <a14:useLocalDpi xmlns:a14="http://schemas.microsoft.com/office/drawing/2010/main" val="0"/>
              </a:ext>
            </a:extLst>
          </a:blip>
          <a:stretch>
            <a:fillRect/>
          </a:stretch>
        </p:blipFill>
        <p:spPr>
          <a:xfrm>
            <a:off x="612000" y="3268800"/>
            <a:ext cx="3888000" cy="2822400"/>
          </a:xfrm>
          <a:prstGeom prst="rect">
            <a:avLst/>
          </a:prstGeom>
        </p:spPr>
      </p:pic>
      <p:pic>
        <p:nvPicPr>
          <p:cNvPr id="4" name="3 Imagen"/>
          <p:cNvPicPr>
            <a:picLocks/>
          </p:cNvPicPr>
          <p:nvPr/>
        </p:nvPicPr>
        <p:blipFill>
          <a:blip r:embed="rId5">
            <a:extLst>
              <a:ext uri="{28A0092B-C50C-407E-A947-70E740481C1C}">
                <a14:useLocalDpi xmlns:a14="http://schemas.microsoft.com/office/drawing/2010/main" val="0"/>
              </a:ext>
            </a:extLst>
          </a:blip>
          <a:stretch>
            <a:fillRect/>
          </a:stretch>
        </p:blipFill>
        <p:spPr>
          <a:xfrm>
            <a:off x="4644000" y="3250800"/>
            <a:ext cx="3888000" cy="2822400"/>
          </a:xfrm>
          <a:prstGeom prst="rect">
            <a:avLst/>
          </a:prstGeom>
        </p:spPr>
      </p:pic>
    </p:spTree>
    <p:extLst>
      <p:ext uri="{BB962C8B-B14F-4D97-AF65-F5344CB8AC3E}">
        <p14:creationId xmlns:p14="http://schemas.microsoft.com/office/powerpoint/2010/main" val="344380109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a:latin typeface="Vijaya" pitchFamily="34" charset="0"/>
                <a:cs typeface="Vijaya" pitchFamily="34" charset="0"/>
              </a:rPr>
              <a:t>MOILP </a:t>
            </a:r>
            <a:r>
              <a:rPr lang="es-419" dirty="0" smtClean="0">
                <a:latin typeface="Vijaya" pitchFamily="34" charset="0"/>
                <a:cs typeface="Vijaya" pitchFamily="34" charset="0"/>
              </a:rPr>
              <a:t>- ILP </a:t>
            </a:r>
            <a:r>
              <a:rPr lang="es-419" dirty="0">
                <a:latin typeface="Vijaya" pitchFamily="34" charset="0"/>
                <a:cs typeface="Vijaya" pitchFamily="34" charset="0"/>
              </a:rPr>
              <a:t>Multi-Objetivo</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sz="2400" dirty="0" smtClean="0">
                <a:latin typeface="Vijaya" pitchFamily="34" charset="0"/>
                <a:cs typeface="Vijaya" pitchFamily="34" charset="0"/>
              </a:rPr>
              <a:t>Dados:</a:t>
            </a:r>
          </a:p>
          <a:p>
            <a:endParaRPr lang="en-US"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104</a:t>
            </a:fld>
            <a:endParaRPr lang="en-US"/>
          </a:p>
        </p:txBody>
      </p:sp>
      <p:pic>
        <p:nvPicPr>
          <p:cNvPr id="1030" name="Picture 6" descr="http://latex2png.com/output/latex_adc0e1cc3cfea7bba2c8f83c95f9f47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924944"/>
            <a:ext cx="5904656" cy="222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09980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sz="2400" dirty="0" smtClean="0">
                <a:latin typeface="Vijaya" pitchFamily="34" charset="0"/>
                <a:cs typeface="Vijaya" pitchFamily="34" charset="0"/>
              </a:rPr>
              <a:t>Constantes:</a:t>
            </a:r>
          </a:p>
          <a:p>
            <a:endParaRPr lang="en-US"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105</a:t>
            </a:fld>
            <a:endParaRPr lang="en-US"/>
          </a:p>
        </p:txBody>
      </p:sp>
      <p:pic>
        <p:nvPicPr>
          <p:cNvPr id="8" name="Picture 12" descr="http://latex2png.com/output/latex_a70dbad6b6c4c98cd34db55dcac6935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6949" b="84064"/>
          <a:stretch/>
        </p:blipFill>
        <p:spPr bwMode="auto">
          <a:xfrm>
            <a:off x="936104" y="2924945"/>
            <a:ext cx="7803859" cy="2222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latex2png.com/output/latex_a70dbad6b6c4c98cd34db55dcac6935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402" r="22268" b="41299"/>
          <a:stretch/>
        </p:blipFill>
        <p:spPr bwMode="auto">
          <a:xfrm>
            <a:off x="936104" y="3429000"/>
            <a:ext cx="7304129" cy="5760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http://latex2png.com/output/latex_a70dbad6b6c4c98cd34db55dcac6935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975" b="82676"/>
          <a:stretch/>
        </p:blipFill>
        <p:spPr bwMode="auto">
          <a:xfrm>
            <a:off x="3332316" y="3140968"/>
            <a:ext cx="1599724" cy="241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http://latex2png.com/output/latex_a70dbad6b6c4c98cd34db55dcac6935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0356" r="22268"/>
          <a:stretch/>
        </p:blipFill>
        <p:spPr bwMode="auto">
          <a:xfrm>
            <a:off x="936104" y="4342886"/>
            <a:ext cx="7304129" cy="5529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latex2png.com/output/latex_a70dbad6b6c4c98cd34db55dcac6935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7799" t="41996" b="38948"/>
          <a:stretch/>
        </p:blipFill>
        <p:spPr bwMode="auto">
          <a:xfrm>
            <a:off x="3349989" y="4077072"/>
            <a:ext cx="2086107" cy="2658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latex2png.com/output/latex_a70dbad6b6c4c98cd34db55dcac6935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6940" t="81653"/>
          <a:stretch/>
        </p:blipFill>
        <p:spPr bwMode="auto">
          <a:xfrm>
            <a:off x="3275856" y="4941168"/>
            <a:ext cx="2166835" cy="255910"/>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1043608" y="4619381"/>
            <a:ext cx="288032" cy="321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Resultado de imagen para simbolo alph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4699055"/>
            <a:ext cx="306496" cy="17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30942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sz="4800"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sz="2400" dirty="0" smtClean="0">
                <a:latin typeface="Vijaya" pitchFamily="34" charset="0"/>
                <a:cs typeface="Vijaya" pitchFamily="34" charset="0"/>
              </a:rPr>
              <a:t>Índices:</a:t>
            </a:r>
          </a:p>
          <a:p>
            <a:endParaRPr lang="en-US"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106</a:t>
            </a:fld>
            <a:endParaRPr lang="en-US" dirty="0"/>
          </a:p>
        </p:txBody>
      </p:sp>
      <p:pic>
        <p:nvPicPr>
          <p:cNvPr id="7" name="Picture 16" descr="http://latex2png.com/output/latex_069d08f99d7394928f6c78552e43c58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852936"/>
            <a:ext cx="5040560" cy="88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9383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sz="2400" dirty="0" smtClean="0">
                <a:latin typeface="Vijaya" pitchFamily="34" charset="0"/>
                <a:cs typeface="Vijaya" pitchFamily="34" charset="0"/>
              </a:rPr>
              <a:t>Variables:</a:t>
            </a: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107</a:t>
            </a:fld>
            <a:endParaRPr lang="en-US"/>
          </a:p>
        </p:txBody>
      </p:sp>
      <p:pic>
        <p:nvPicPr>
          <p:cNvPr id="8" name="Picture 2" descr="http://latex2png.com/output/latex_7cffc8811b60a7c71390b467e9d5cfb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924945"/>
            <a:ext cx="7920880" cy="141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0372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r>
              <a:rPr lang="es-419" sz="2400" dirty="0" smtClean="0">
                <a:latin typeface="Vijaya" pitchFamily="34" charset="0"/>
                <a:cs typeface="Vijaya" pitchFamily="34" charset="0"/>
              </a:rPr>
              <a:t>No superposición</a:t>
            </a:r>
          </a:p>
        </p:txBody>
      </p:sp>
      <p:sp>
        <p:nvSpPr>
          <p:cNvPr id="6" name="5 CuadroTexto"/>
          <p:cNvSpPr txBox="1"/>
          <p:nvPr/>
        </p:nvSpPr>
        <p:spPr>
          <a:xfrm>
            <a:off x="7688858" y="3059668"/>
            <a:ext cx="479618" cy="369332"/>
          </a:xfrm>
          <a:prstGeom prst="rect">
            <a:avLst/>
          </a:prstGeom>
          <a:noFill/>
        </p:spPr>
        <p:txBody>
          <a:bodyPr wrap="none" rtlCol="0">
            <a:spAutoFit/>
          </a:bodyPr>
          <a:lstStyle/>
          <a:p>
            <a:r>
              <a:rPr lang="es-419" dirty="0" smtClean="0"/>
              <a:t>(5)</a:t>
            </a:r>
            <a:endParaRPr lang="en-US" dirty="0"/>
          </a:p>
        </p:txBody>
      </p:sp>
      <p:sp>
        <p:nvSpPr>
          <p:cNvPr id="7" name="6 CuadroTexto"/>
          <p:cNvSpPr txBox="1"/>
          <p:nvPr/>
        </p:nvSpPr>
        <p:spPr>
          <a:xfrm>
            <a:off x="7688858" y="4077072"/>
            <a:ext cx="487634" cy="369332"/>
          </a:xfrm>
          <a:prstGeom prst="rect">
            <a:avLst/>
          </a:prstGeom>
          <a:noFill/>
        </p:spPr>
        <p:txBody>
          <a:bodyPr wrap="none" rtlCol="0">
            <a:spAutoFit/>
          </a:bodyPr>
          <a:lstStyle/>
          <a:p>
            <a:r>
              <a:rPr lang="es-419" dirty="0" smtClean="0"/>
              <a:t>(6)</a:t>
            </a:r>
            <a:endParaRPr lang="en-US" dirty="0"/>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9560" y="2746920"/>
            <a:ext cx="2178544" cy="994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939690"/>
            <a:ext cx="3168352" cy="85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CuadroTexto"/>
          <p:cNvSpPr txBox="1"/>
          <p:nvPr/>
        </p:nvSpPr>
        <p:spPr>
          <a:xfrm>
            <a:off x="179512" y="6093296"/>
            <a:ext cx="8731878" cy="584775"/>
          </a:xfrm>
          <a:prstGeom prst="rect">
            <a:avLst/>
          </a:prstGeom>
          <a:noFill/>
        </p:spPr>
        <p:txBody>
          <a:bodyPr wrap="none" rtlCol="0">
            <a:spAutoFit/>
          </a:bodyPr>
          <a:lstStyle/>
          <a:p>
            <a:pPr marL="285750" indent="-285750">
              <a:buFont typeface="Arial" charset="0"/>
              <a:buChar char="•"/>
            </a:pPr>
            <a:r>
              <a:rPr lang="en-US" sz="1600" dirty="0" err="1" smtClean="0">
                <a:latin typeface="Vijaya" pitchFamily="34" charset="0"/>
                <a:cs typeface="Vijaya" pitchFamily="34" charset="0"/>
              </a:rPr>
              <a:t>Bingbing</a:t>
            </a:r>
            <a:r>
              <a:rPr lang="en-US" sz="1600" dirty="0" smtClean="0">
                <a:latin typeface="Vijaya" pitchFamily="34" charset="0"/>
                <a:cs typeface="Vijaya" pitchFamily="34" charset="0"/>
              </a:rPr>
              <a:t> </a:t>
            </a:r>
            <a:r>
              <a:rPr lang="en-US" sz="1600" dirty="0">
                <a:latin typeface="Vijaya" pitchFamily="34" charset="0"/>
                <a:cs typeface="Vijaya" pitchFamily="34" charset="0"/>
              </a:rPr>
              <a:t>Li y Young-Chon Kim. “Efficient routing and spectrum allocation considering </a:t>
            </a:r>
            <a:r>
              <a:rPr lang="en-US" sz="1600" dirty="0" err="1">
                <a:latin typeface="Vijaya" pitchFamily="34" charset="0"/>
                <a:cs typeface="Vijaya" pitchFamily="34" charset="0"/>
              </a:rPr>
              <a:t>QoT</a:t>
            </a:r>
            <a:r>
              <a:rPr lang="en-US" sz="1600" dirty="0">
                <a:latin typeface="Vijaya" pitchFamily="34" charset="0"/>
                <a:cs typeface="Vijaya" pitchFamily="34" charset="0"/>
              </a:rPr>
              <a:t> in elastic optical networks”. </a:t>
            </a:r>
            <a:endParaRPr lang="es-419" sz="1600" dirty="0" smtClean="0">
              <a:latin typeface="Vijaya" pitchFamily="34" charset="0"/>
              <a:cs typeface="Vijaya" pitchFamily="34" charset="0"/>
            </a:endParaRPr>
          </a:p>
          <a:p>
            <a:r>
              <a:rPr lang="en-US" sz="1600" dirty="0" smtClean="0">
                <a:latin typeface="Vijaya" pitchFamily="34" charset="0"/>
                <a:cs typeface="Vijaya" pitchFamily="34" charset="0"/>
              </a:rPr>
              <a:t>En</a:t>
            </a:r>
            <a:r>
              <a:rPr lang="en-US" sz="1600" dirty="0">
                <a:latin typeface="Vijaya" pitchFamily="34" charset="0"/>
                <a:cs typeface="Vijaya" pitchFamily="34" charset="0"/>
              </a:rPr>
              <a:t>: Telecommunications and Signal Processing (TSP), 2015 38th International Conference on. IEEE. 2015, </a:t>
            </a:r>
            <a:r>
              <a:rPr lang="en-US" sz="1600" dirty="0" err="1">
                <a:latin typeface="Vijaya" pitchFamily="34" charset="0"/>
                <a:cs typeface="Vijaya" pitchFamily="34" charset="0"/>
              </a:rPr>
              <a:t>p´ags</a:t>
            </a:r>
            <a:r>
              <a:rPr lang="en-US" sz="1600" dirty="0">
                <a:latin typeface="Vijaya" pitchFamily="34" charset="0"/>
                <a:cs typeface="Vijaya" pitchFamily="34" charset="0"/>
              </a:rPr>
              <a:t>. 109-112</a:t>
            </a: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108</a:t>
            </a:fld>
            <a:endParaRPr lang="en-US"/>
          </a:p>
        </p:txBody>
      </p:sp>
    </p:spTree>
    <p:extLst>
      <p:ext uri="{BB962C8B-B14F-4D97-AF65-F5344CB8AC3E}">
        <p14:creationId xmlns:p14="http://schemas.microsoft.com/office/powerpoint/2010/main" val="348421178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sz="2400" dirty="0" smtClean="0">
                <a:latin typeface="Vijaya" pitchFamily="34" charset="0"/>
                <a:cs typeface="Vijaya" pitchFamily="34" charset="0"/>
              </a:rPr>
              <a:t>Continuidad del espectro</a:t>
            </a:r>
          </a:p>
          <a:p>
            <a:endParaRPr lang="es-419" dirty="0">
              <a:latin typeface="Vijaya" pitchFamily="34" charset="0"/>
              <a:cs typeface="Vijaya" pitchFamily="34" charset="0"/>
            </a:endParaRPr>
          </a:p>
          <a:p>
            <a:endParaRPr lang="es-419" dirty="0" smtClean="0">
              <a:latin typeface="Vijaya" pitchFamily="34" charset="0"/>
              <a:cs typeface="Vijaya" pitchFamily="34" charset="0"/>
            </a:endParaRPr>
          </a:p>
          <a:p>
            <a:pPr marL="109728" indent="0">
              <a:buNone/>
            </a:pPr>
            <a:endParaRPr lang="es-419" dirty="0" smtClean="0">
              <a:latin typeface="Vijaya" pitchFamily="34" charset="0"/>
              <a:cs typeface="Vijaya" pitchFamily="34" charset="0"/>
            </a:endParaRPr>
          </a:p>
        </p:txBody>
      </p:sp>
      <p:sp>
        <p:nvSpPr>
          <p:cNvPr id="7" name="6 CuadroTexto"/>
          <p:cNvSpPr txBox="1"/>
          <p:nvPr/>
        </p:nvSpPr>
        <p:spPr>
          <a:xfrm>
            <a:off x="7756774" y="3059668"/>
            <a:ext cx="473206" cy="369332"/>
          </a:xfrm>
          <a:prstGeom prst="rect">
            <a:avLst/>
          </a:prstGeom>
          <a:noFill/>
        </p:spPr>
        <p:txBody>
          <a:bodyPr wrap="none" rtlCol="0">
            <a:spAutoFit/>
          </a:bodyPr>
          <a:lstStyle/>
          <a:p>
            <a:r>
              <a:rPr lang="es-419" dirty="0" smtClean="0"/>
              <a:t>(7)</a:t>
            </a:r>
            <a:endParaRPr lang="en-US" dirty="0"/>
          </a:p>
        </p:txBody>
      </p:sp>
      <p:sp>
        <p:nvSpPr>
          <p:cNvPr id="8" name="7 CuadroTexto"/>
          <p:cNvSpPr txBox="1"/>
          <p:nvPr/>
        </p:nvSpPr>
        <p:spPr>
          <a:xfrm>
            <a:off x="7771202" y="3779748"/>
            <a:ext cx="495649" cy="369332"/>
          </a:xfrm>
          <a:prstGeom prst="rect">
            <a:avLst/>
          </a:prstGeom>
          <a:noFill/>
        </p:spPr>
        <p:txBody>
          <a:bodyPr wrap="none" rtlCol="0">
            <a:spAutoFit/>
          </a:bodyPr>
          <a:lstStyle/>
          <a:p>
            <a:r>
              <a:rPr lang="es-419" dirty="0" smtClean="0"/>
              <a:t>(8)</a:t>
            </a:r>
            <a:endParaRPr lang="en-US" dirty="0"/>
          </a:p>
        </p:txBody>
      </p:sp>
      <p:pic>
        <p:nvPicPr>
          <p:cNvPr id="615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3068960"/>
            <a:ext cx="7058893" cy="391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691" y="3789102"/>
            <a:ext cx="7017661" cy="350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14 CuadroTexto"/>
          <p:cNvSpPr txBox="1"/>
          <p:nvPr/>
        </p:nvSpPr>
        <p:spPr>
          <a:xfrm>
            <a:off x="179512" y="6093296"/>
            <a:ext cx="8731878" cy="584775"/>
          </a:xfrm>
          <a:prstGeom prst="rect">
            <a:avLst/>
          </a:prstGeom>
          <a:noFill/>
        </p:spPr>
        <p:txBody>
          <a:bodyPr wrap="none" rtlCol="0">
            <a:spAutoFit/>
          </a:bodyPr>
          <a:lstStyle/>
          <a:p>
            <a:pPr marL="285750" indent="-285750">
              <a:buFont typeface="Arial" charset="0"/>
              <a:buChar char="•"/>
            </a:pPr>
            <a:r>
              <a:rPr lang="en-US" sz="1600" dirty="0" err="1" smtClean="0">
                <a:latin typeface="Vijaya" pitchFamily="34" charset="0"/>
                <a:cs typeface="Vijaya" pitchFamily="34" charset="0"/>
              </a:rPr>
              <a:t>Bingbing</a:t>
            </a:r>
            <a:r>
              <a:rPr lang="en-US" sz="1600" dirty="0" smtClean="0">
                <a:latin typeface="Vijaya" pitchFamily="34" charset="0"/>
                <a:cs typeface="Vijaya" pitchFamily="34" charset="0"/>
              </a:rPr>
              <a:t> </a:t>
            </a:r>
            <a:r>
              <a:rPr lang="en-US" sz="1600" dirty="0">
                <a:latin typeface="Vijaya" pitchFamily="34" charset="0"/>
                <a:cs typeface="Vijaya" pitchFamily="34" charset="0"/>
              </a:rPr>
              <a:t>Li y Young-Chon Kim. “Efficient routing and spectrum allocation considering </a:t>
            </a:r>
            <a:r>
              <a:rPr lang="en-US" sz="1600" dirty="0" err="1">
                <a:latin typeface="Vijaya" pitchFamily="34" charset="0"/>
                <a:cs typeface="Vijaya" pitchFamily="34" charset="0"/>
              </a:rPr>
              <a:t>QoT</a:t>
            </a:r>
            <a:r>
              <a:rPr lang="en-US" sz="1600" dirty="0">
                <a:latin typeface="Vijaya" pitchFamily="34" charset="0"/>
                <a:cs typeface="Vijaya" pitchFamily="34" charset="0"/>
              </a:rPr>
              <a:t> in elastic optical networks”. </a:t>
            </a:r>
            <a:endParaRPr lang="es-419" sz="1600" dirty="0" smtClean="0">
              <a:latin typeface="Vijaya" pitchFamily="34" charset="0"/>
              <a:cs typeface="Vijaya" pitchFamily="34" charset="0"/>
            </a:endParaRPr>
          </a:p>
          <a:p>
            <a:r>
              <a:rPr lang="en-US" sz="1600" dirty="0" smtClean="0">
                <a:latin typeface="Vijaya" pitchFamily="34" charset="0"/>
                <a:cs typeface="Vijaya" pitchFamily="34" charset="0"/>
              </a:rPr>
              <a:t>En</a:t>
            </a:r>
            <a:r>
              <a:rPr lang="en-US" sz="1600" dirty="0">
                <a:latin typeface="Vijaya" pitchFamily="34" charset="0"/>
                <a:cs typeface="Vijaya" pitchFamily="34" charset="0"/>
              </a:rPr>
              <a:t>: Telecommunications and Signal Processing (TSP), 2015 38th International Conference on. IEEE. 2015, </a:t>
            </a:r>
            <a:r>
              <a:rPr lang="en-US" sz="1600" dirty="0" err="1">
                <a:latin typeface="Vijaya" pitchFamily="34" charset="0"/>
                <a:cs typeface="Vijaya" pitchFamily="34" charset="0"/>
              </a:rPr>
              <a:t>p´ags</a:t>
            </a:r>
            <a:r>
              <a:rPr lang="en-US" sz="1600" dirty="0">
                <a:latin typeface="Vijaya" pitchFamily="34" charset="0"/>
                <a:cs typeface="Vijaya" pitchFamily="34" charset="0"/>
              </a:rPr>
              <a:t>. 109-112</a:t>
            </a: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109</a:t>
            </a:fld>
            <a:endParaRPr lang="en-US"/>
          </a:p>
        </p:txBody>
      </p:sp>
    </p:spTree>
    <p:extLst>
      <p:ext uri="{BB962C8B-B14F-4D97-AF65-F5344CB8AC3E}">
        <p14:creationId xmlns:p14="http://schemas.microsoft.com/office/powerpoint/2010/main" val="16670660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9 Grupo"/>
          <p:cNvGrpSpPr/>
          <p:nvPr/>
        </p:nvGrpSpPr>
        <p:grpSpPr>
          <a:xfrm>
            <a:off x="1591935" y="3487432"/>
            <a:ext cx="4794906" cy="2093423"/>
            <a:chOff x="1591935" y="3487432"/>
            <a:chExt cx="4794906" cy="2093423"/>
          </a:xfrm>
        </p:grpSpPr>
        <p:grpSp>
          <p:nvGrpSpPr>
            <p:cNvPr id="4" name="3 Grupo"/>
            <p:cNvGrpSpPr/>
            <p:nvPr/>
          </p:nvGrpSpPr>
          <p:grpSpPr>
            <a:xfrm>
              <a:off x="1591935" y="3487432"/>
              <a:ext cx="4794906" cy="2093423"/>
              <a:chOff x="1591935" y="3487432"/>
              <a:chExt cx="4794906" cy="2093423"/>
            </a:xfrm>
          </p:grpSpPr>
          <p:grpSp>
            <p:nvGrpSpPr>
              <p:cNvPr id="3" name="2 Grupo"/>
              <p:cNvGrpSpPr/>
              <p:nvPr/>
            </p:nvGrpSpPr>
            <p:grpSpPr>
              <a:xfrm>
                <a:off x="1619672" y="3538757"/>
                <a:ext cx="4767169" cy="2042098"/>
                <a:chOff x="1619672" y="3538757"/>
                <a:chExt cx="4767169" cy="2042098"/>
              </a:xfrm>
            </p:grpSpPr>
            <p:cxnSp>
              <p:nvCxnSpPr>
                <p:cNvPr id="90" name="89 Conector recto"/>
                <p:cNvCxnSpPr/>
                <p:nvPr/>
              </p:nvCxnSpPr>
              <p:spPr>
                <a:xfrm>
                  <a:off x="4039835" y="3707907"/>
                  <a:ext cx="2181447" cy="0"/>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95" name="94 Conector recto"/>
                <p:cNvCxnSpPr/>
                <p:nvPr/>
              </p:nvCxnSpPr>
              <p:spPr>
                <a:xfrm>
                  <a:off x="1821352" y="3707908"/>
                  <a:ext cx="2352936" cy="0"/>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72" name="71 Conector recto"/>
                <p:cNvCxnSpPr/>
                <p:nvPr/>
              </p:nvCxnSpPr>
              <p:spPr>
                <a:xfrm flipH="1">
                  <a:off x="6185161" y="3889161"/>
                  <a:ext cx="5930" cy="1412047"/>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8" name="67 Conector recto"/>
                <p:cNvCxnSpPr>
                  <a:stCxn id="80" idx="3"/>
                </p:cNvCxnSpPr>
                <p:nvPr/>
              </p:nvCxnSpPr>
              <p:spPr>
                <a:xfrm>
                  <a:off x="2023032" y="5366324"/>
                  <a:ext cx="4033605" cy="0"/>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70" name="69 Conector recto"/>
                <p:cNvCxnSpPr/>
                <p:nvPr/>
              </p:nvCxnSpPr>
              <p:spPr>
                <a:xfrm>
                  <a:off x="1793615" y="3714942"/>
                  <a:ext cx="0" cy="1563825"/>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75" name="74 Conector recto"/>
                <p:cNvCxnSpPr/>
                <p:nvPr/>
              </p:nvCxnSpPr>
              <p:spPr>
                <a:xfrm>
                  <a:off x="4140675" y="3707908"/>
                  <a:ext cx="0" cy="1658416"/>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sp>
              <p:nvSpPr>
                <p:cNvPr id="79" name="78 Rectángulo redondeado"/>
                <p:cNvSpPr/>
                <p:nvPr/>
              </p:nvSpPr>
              <p:spPr>
                <a:xfrm>
                  <a:off x="3942417" y="5218349"/>
                  <a:ext cx="403360" cy="362506"/>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79 Rectángulo redondeado"/>
                <p:cNvSpPr/>
                <p:nvPr/>
              </p:nvSpPr>
              <p:spPr>
                <a:xfrm>
                  <a:off x="1619672" y="5185071"/>
                  <a:ext cx="403360" cy="362506"/>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77 Rectángulo redondeado"/>
                <p:cNvSpPr/>
                <p:nvPr/>
              </p:nvSpPr>
              <p:spPr>
                <a:xfrm>
                  <a:off x="5983481" y="3538757"/>
                  <a:ext cx="403360" cy="362506"/>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111 Rectángulo redondeado"/>
              <p:cNvSpPr/>
              <p:nvPr/>
            </p:nvSpPr>
            <p:spPr>
              <a:xfrm>
                <a:off x="3955586" y="3487432"/>
                <a:ext cx="403360" cy="362506"/>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32 Rectángulo redondeado"/>
              <p:cNvSpPr/>
              <p:nvPr/>
            </p:nvSpPr>
            <p:spPr>
              <a:xfrm>
                <a:off x="1591935" y="3507325"/>
                <a:ext cx="403360" cy="362506"/>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35 Rectángulo redondeado"/>
            <p:cNvSpPr/>
            <p:nvPr/>
          </p:nvSpPr>
          <p:spPr>
            <a:xfrm>
              <a:off x="5965160" y="5157192"/>
              <a:ext cx="403360" cy="362506"/>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20 Grupo"/>
          <p:cNvGrpSpPr/>
          <p:nvPr/>
        </p:nvGrpSpPr>
        <p:grpSpPr>
          <a:xfrm>
            <a:off x="1821352" y="3711084"/>
            <a:ext cx="4363809" cy="1500231"/>
            <a:chOff x="1821352" y="3711084"/>
            <a:chExt cx="4363809" cy="1500231"/>
          </a:xfrm>
        </p:grpSpPr>
        <p:cxnSp>
          <p:nvCxnSpPr>
            <p:cNvPr id="113" name="112 Conector recto de flecha"/>
            <p:cNvCxnSpPr>
              <a:stCxn id="78" idx="2"/>
            </p:cNvCxnSpPr>
            <p:nvPr/>
          </p:nvCxnSpPr>
          <p:spPr>
            <a:xfrm>
              <a:off x="6185161" y="3901263"/>
              <a:ext cx="0" cy="1310052"/>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18" name="117 Conector recto de flecha"/>
            <p:cNvCxnSpPr/>
            <p:nvPr/>
          </p:nvCxnSpPr>
          <p:spPr>
            <a:xfrm>
              <a:off x="1821352" y="3714942"/>
              <a:ext cx="2121065" cy="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11" name="110 Conector recto de flecha"/>
            <p:cNvCxnSpPr/>
            <p:nvPr/>
          </p:nvCxnSpPr>
          <p:spPr>
            <a:xfrm>
              <a:off x="4363916" y="3711084"/>
              <a:ext cx="1609184" cy="7034"/>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nvGrpSpPr>
          <p:cNvPr id="23" name="22 Grupo"/>
          <p:cNvGrpSpPr/>
          <p:nvPr/>
        </p:nvGrpSpPr>
        <p:grpSpPr>
          <a:xfrm>
            <a:off x="4363916" y="3688578"/>
            <a:ext cx="1844991" cy="1387081"/>
            <a:chOff x="4363916" y="3688578"/>
            <a:chExt cx="1844991" cy="1387081"/>
          </a:xfrm>
        </p:grpSpPr>
        <p:cxnSp>
          <p:nvCxnSpPr>
            <p:cNvPr id="115" name="114 Conector recto de flecha"/>
            <p:cNvCxnSpPr/>
            <p:nvPr/>
          </p:nvCxnSpPr>
          <p:spPr>
            <a:xfrm>
              <a:off x="4363916" y="3688578"/>
              <a:ext cx="1609184" cy="1034"/>
            </a:xfrm>
            <a:prstGeom prst="straightConnector1">
              <a:avLst/>
            </a:prstGeom>
            <a:ln w="25400">
              <a:solidFill>
                <a:srgbClr val="39F54F"/>
              </a:solidFill>
              <a:tailEnd type="none"/>
            </a:ln>
          </p:spPr>
          <p:style>
            <a:lnRef idx="1">
              <a:schemeClr val="accent1"/>
            </a:lnRef>
            <a:fillRef idx="0">
              <a:schemeClr val="accent1"/>
            </a:fillRef>
            <a:effectRef idx="0">
              <a:schemeClr val="accent1"/>
            </a:effectRef>
            <a:fontRef idx="minor">
              <a:schemeClr val="tx1"/>
            </a:fontRef>
          </p:style>
        </p:cxnSp>
        <p:cxnSp>
          <p:nvCxnSpPr>
            <p:cNvPr id="123" name="122 Conector recto de flecha"/>
            <p:cNvCxnSpPr/>
            <p:nvPr/>
          </p:nvCxnSpPr>
          <p:spPr>
            <a:xfrm flipV="1">
              <a:off x="6208907" y="3911200"/>
              <a:ext cx="0" cy="1164459"/>
            </a:xfrm>
            <a:prstGeom prst="straightConnector1">
              <a:avLst/>
            </a:prstGeom>
            <a:ln w="25400">
              <a:solidFill>
                <a:srgbClr val="39F54F"/>
              </a:solidFill>
              <a:tailEnd type="none"/>
            </a:ln>
          </p:spPr>
          <p:style>
            <a:lnRef idx="1">
              <a:schemeClr val="accent1"/>
            </a:lnRef>
            <a:fillRef idx="0">
              <a:schemeClr val="accent1"/>
            </a:fillRef>
            <a:effectRef idx="0">
              <a:schemeClr val="accent1"/>
            </a:effectRef>
            <a:fontRef idx="minor">
              <a:schemeClr val="tx1"/>
            </a:fontRef>
          </p:style>
        </p:cxnSp>
      </p:grpSp>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Conceptos </a:t>
            </a:r>
            <a:r>
              <a:rPr lang="es-419" dirty="0" smtClean="0">
                <a:latin typeface="Vijaya" pitchFamily="34" charset="0"/>
                <a:cs typeface="Vijaya" pitchFamily="34" charset="0"/>
              </a:rPr>
              <a:t>preliminares – Restricciones</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11</a:t>
            </a:fld>
            <a:endParaRPr lang="en-US"/>
          </a:p>
        </p:txBody>
      </p:sp>
      <p:sp>
        <p:nvSpPr>
          <p:cNvPr id="6" name="AutoShape 2" descr="Resultado de imagen para espectro visi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Resultado de imagen para espectro visib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Resultado de imagen para espectro visib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2 Marcador de contenido"/>
          <p:cNvSpPr>
            <a:spLocks noGrp="1"/>
          </p:cNvSpPr>
          <p:nvPr>
            <p:ph idx="1"/>
          </p:nvPr>
        </p:nvSpPr>
        <p:spPr>
          <a:xfrm>
            <a:off x="457200" y="2249424"/>
            <a:ext cx="3970784" cy="1055870"/>
          </a:xfrm>
        </p:spPr>
        <p:txBody>
          <a:bodyPr>
            <a:normAutofit/>
          </a:bodyPr>
          <a:lstStyle/>
          <a:p>
            <a:pPr marL="514350" indent="-514350">
              <a:buAutoNum type="arabicPeriod"/>
            </a:pPr>
            <a:r>
              <a:rPr lang="es-419" sz="2000" dirty="0" smtClean="0">
                <a:latin typeface="Vijaya" pitchFamily="34" charset="0"/>
                <a:cs typeface="Vijaya" pitchFamily="34" charset="0"/>
              </a:rPr>
              <a:t>Restricción de continuidad</a:t>
            </a:r>
          </a:p>
          <a:p>
            <a:pPr marL="514350" indent="-514350">
              <a:buAutoNum type="arabicPeriod"/>
            </a:pPr>
            <a:r>
              <a:rPr lang="es-419" sz="2000" dirty="0" smtClean="0">
                <a:latin typeface="Vijaya" pitchFamily="34" charset="0"/>
                <a:cs typeface="Vijaya" pitchFamily="34" charset="0"/>
              </a:rPr>
              <a:t>Restricción de no superposición</a:t>
            </a:r>
          </a:p>
        </p:txBody>
      </p:sp>
      <mc:AlternateContent xmlns:mc="http://schemas.openxmlformats.org/markup-compatibility/2006">
        <mc:Choice xmlns:a14="http://schemas.microsoft.com/office/drawing/2010/main" Requires="a14">
          <p:sp>
            <p:nvSpPr>
              <p:cNvPr id="10244" name="10243 CuadroTexto"/>
              <p:cNvSpPr txBox="1"/>
              <p:nvPr/>
            </p:nvSpPr>
            <p:spPr>
              <a:xfrm>
                <a:off x="2132537" y="3356992"/>
                <a:ext cx="395931" cy="2840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FF0000"/>
                              </a:solidFill>
                              <a:latin typeface="Cambria Math"/>
                            </a:rPr>
                          </m:ctrlPr>
                        </m:sSubPr>
                        <m:e>
                          <m:r>
                            <m:rPr>
                              <m:sty m:val="p"/>
                            </m:rPr>
                            <a:rPr lang="el-GR" sz="1600" i="1" smtClean="0">
                              <a:solidFill>
                                <a:srgbClr val="FF0000"/>
                              </a:solidFill>
                              <a:latin typeface="Cambria Math"/>
                            </a:rPr>
                            <m:t>λ</m:t>
                          </m:r>
                        </m:e>
                        <m:sub>
                          <m:r>
                            <a:rPr lang="es-419" sz="1600" b="0" i="1" smtClean="0">
                              <a:solidFill>
                                <a:srgbClr val="FF0000"/>
                              </a:solidFill>
                              <a:latin typeface="Cambria Math"/>
                            </a:rPr>
                            <m:t>1</m:t>
                          </m:r>
                        </m:sub>
                      </m:sSub>
                    </m:oMath>
                  </m:oMathPara>
                </a14:m>
                <a:endParaRPr lang="en-US" sz="1050" dirty="0"/>
              </a:p>
            </p:txBody>
          </p:sp>
        </mc:Choice>
        <mc:Fallback>
          <p:sp>
            <p:nvSpPr>
              <p:cNvPr id="10244" name="10243 CuadroTexto"/>
              <p:cNvSpPr txBox="1">
                <a:spLocks noRot="1" noChangeAspect="1" noMove="1" noResize="1" noEditPoints="1" noAdjustHandles="1" noChangeArrowheads="1" noChangeShapeType="1" noTextEdit="1"/>
              </p:cNvSpPr>
              <p:nvPr/>
            </p:nvSpPr>
            <p:spPr>
              <a:xfrm>
                <a:off x="2132537" y="3356992"/>
                <a:ext cx="395931" cy="284061"/>
              </a:xfrm>
              <a:prstGeom prst="rect">
                <a:avLst/>
              </a:prstGeom>
              <a:blipFill rotWithShape="1">
                <a:blip r:embed="rId3"/>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118 CuadroTexto"/>
              <p:cNvSpPr txBox="1"/>
              <p:nvPr/>
            </p:nvSpPr>
            <p:spPr>
              <a:xfrm>
                <a:off x="4443195" y="3284984"/>
                <a:ext cx="42883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39F54F"/>
                              </a:solidFill>
                              <a:latin typeface="Cambria Math"/>
                            </a:rPr>
                          </m:ctrlPr>
                        </m:sSubPr>
                        <m:e>
                          <m:r>
                            <m:rPr>
                              <m:sty m:val="p"/>
                            </m:rPr>
                            <a:rPr lang="el-GR" sz="1600" i="1" smtClean="0">
                              <a:solidFill>
                                <a:srgbClr val="39F54F"/>
                              </a:solidFill>
                              <a:latin typeface="Cambria Math"/>
                            </a:rPr>
                            <m:t>λ</m:t>
                          </m:r>
                        </m:e>
                        <m:sub>
                          <m:r>
                            <a:rPr lang="es-419" sz="1600" b="0" i="1" smtClean="0">
                              <a:solidFill>
                                <a:srgbClr val="39F54F"/>
                              </a:solidFill>
                              <a:latin typeface="Cambria Math"/>
                            </a:rPr>
                            <m:t>2</m:t>
                          </m:r>
                        </m:sub>
                      </m:sSub>
                    </m:oMath>
                  </m:oMathPara>
                </a14:m>
                <a:endParaRPr lang="en-US" sz="1050" dirty="0"/>
              </a:p>
            </p:txBody>
          </p:sp>
        </mc:Choice>
        <mc:Fallback xmlns="">
          <p:sp>
            <p:nvSpPr>
              <p:cNvPr id="119" name="118 CuadroTexto"/>
              <p:cNvSpPr txBox="1">
                <a:spLocks noRot="1" noChangeAspect="1" noMove="1" noResize="1" noEditPoints="1" noAdjustHandles="1" noChangeArrowheads="1" noChangeShapeType="1" noTextEdit="1"/>
              </p:cNvSpPr>
              <p:nvPr/>
            </p:nvSpPr>
            <p:spPr>
              <a:xfrm>
                <a:off x="4443195" y="3284984"/>
                <a:ext cx="428835" cy="338554"/>
              </a:xfrm>
              <a:prstGeom prst="rect">
                <a:avLst/>
              </a:prstGeom>
              <a:blipFill rotWithShape="1">
                <a:blip r:embed="rId5"/>
                <a:stretch>
                  <a:fillRect/>
                </a:stretch>
              </a:blipFill>
            </p:spPr>
            <p:txBody>
              <a:bodyPr/>
              <a:lstStyle/>
              <a:p>
                <a:r>
                  <a:rPr lang="en-US">
                    <a:noFill/>
                  </a:rPr>
                  <a:t> </a:t>
                </a:r>
              </a:p>
            </p:txBody>
          </p:sp>
        </mc:Fallback>
      </mc:AlternateContent>
      <p:sp>
        <p:nvSpPr>
          <p:cNvPr id="130" name="2 Marcador de contenido"/>
          <p:cNvSpPr txBox="1">
            <a:spLocks/>
          </p:cNvSpPr>
          <p:nvPr/>
        </p:nvSpPr>
        <p:spPr>
          <a:xfrm>
            <a:off x="1813867" y="5949278"/>
            <a:ext cx="5782469" cy="527935"/>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0" indent="0">
              <a:buNone/>
            </a:pPr>
            <a:r>
              <a:rPr lang="es-419" sz="2000" dirty="0" smtClean="0">
                <a:latin typeface="Vijaya" pitchFamily="34" charset="0"/>
                <a:cs typeface="Vijaya" pitchFamily="34" charset="0"/>
              </a:rPr>
              <a:t>Enrutamiento y asignación de longitud de onda (RWA)</a:t>
            </a:r>
          </a:p>
        </p:txBody>
      </p:sp>
      <p:pic>
        <p:nvPicPr>
          <p:cNvPr id="41" name="Imagen 11"/>
          <p:cNvPicPr>
            <a:picLocks noChangeAspect="1"/>
          </p:cNvPicPr>
          <p:nvPr/>
        </p:nvPicPr>
        <p:blipFill>
          <a:blip r:embed="rId6"/>
          <a:stretch>
            <a:fillRect/>
          </a:stretch>
        </p:blipFill>
        <p:spPr>
          <a:xfrm>
            <a:off x="1585764" y="3284984"/>
            <a:ext cx="418943" cy="727580"/>
          </a:xfrm>
          <a:prstGeom prst="rect">
            <a:avLst/>
          </a:prstGeom>
          <a:effectLst>
            <a:outerShdw blurRad="50800" dist="38100" dir="2700000" algn="tl" rotWithShape="0">
              <a:prstClr val="black">
                <a:alpha val="40000"/>
              </a:prstClr>
            </a:outerShdw>
          </a:effectLst>
        </p:spPr>
      </p:pic>
      <p:pic>
        <p:nvPicPr>
          <p:cNvPr id="10242" name="Picture 2" descr="Resultado de imagen para internet computadora"/>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20504" y="4916262"/>
            <a:ext cx="1077267" cy="664594"/>
          </a:xfrm>
          <a:prstGeom prst="rect">
            <a:avLst/>
          </a:prstGeom>
          <a:noFill/>
          <a:extLst>
            <a:ext uri="{909E8E84-426E-40DD-AFC4-6F175D3DCCD1}">
              <a14:hiddenFill xmlns:a14="http://schemas.microsoft.com/office/drawing/2010/main">
                <a:solidFill>
                  <a:srgbClr val="FFFFFF"/>
                </a:solidFill>
              </a14:hiddenFill>
            </a:ext>
          </a:extLst>
        </p:spPr>
      </p:pic>
      <p:sp>
        <p:nvSpPr>
          <p:cNvPr id="11" name="10 CuadroTexto"/>
          <p:cNvSpPr txBox="1"/>
          <p:nvPr/>
        </p:nvSpPr>
        <p:spPr>
          <a:xfrm>
            <a:off x="755576" y="3346539"/>
            <a:ext cx="872355" cy="276999"/>
          </a:xfrm>
          <a:prstGeom prst="rect">
            <a:avLst/>
          </a:prstGeom>
          <a:noFill/>
        </p:spPr>
        <p:txBody>
          <a:bodyPr wrap="none" rtlCol="0">
            <a:spAutoFit/>
          </a:bodyPr>
          <a:lstStyle/>
          <a:p>
            <a:r>
              <a:rPr lang="en-US" sz="1200" i="1" dirty="0" err="1" smtClean="0"/>
              <a:t>Fuente</a:t>
            </a:r>
            <a:r>
              <a:rPr lang="en-US" sz="1200" i="1" dirty="0" smtClean="0"/>
              <a:t> (s)</a:t>
            </a:r>
            <a:endParaRPr lang="en-US" sz="1200" i="1" dirty="0"/>
          </a:p>
        </p:txBody>
      </p:sp>
      <p:sp>
        <p:nvSpPr>
          <p:cNvPr id="39" name="38 CuadroTexto"/>
          <p:cNvSpPr txBox="1"/>
          <p:nvPr/>
        </p:nvSpPr>
        <p:spPr>
          <a:xfrm>
            <a:off x="6732240" y="5061446"/>
            <a:ext cx="952505" cy="276999"/>
          </a:xfrm>
          <a:prstGeom prst="rect">
            <a:avLst/>
          </a:prstGeom>
          <a:noFill/>
        </p:spPr>
        <p:txBody>
          <a:bodyPr wrap="none" rtlCol="0">
            <a:spAutoFit/>
          </a:bodyPr>
          <a:lstStyle/>
          <a:p>
            <a:r>
              <a:rPr lang="en-US" sz="1200" i="1" dirty="0" err="1" smtClean="0"/>
              <a:t>Destino</a:t>
            </a:r>
            <a:r>
              <a:rPr lang="en-US" sz="1200" i="1" dirty="0" smtClean="0"/>
              <a:t> (d)</a:t>
            </a:r>
            <a:endParaRPr lang="en-US" sz="1200" i="1" dirty="0"/>
          </a:p>
        </p:txBody>
      </p:sp>
      <p:cxnSp>
        <p:nvCxnSpPr>
          <p:cNvPr id="13" name="12 Conector recto"/>
          <p:cNvCxnSpPr/>
          <p:nvPr/>
        </p:nvCxnSpPr>
        <p:spPr>
          <a:xfrm>
            <a:off x="2132537" y="3346539"/>
            <a:ext cx="4311671"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a:off x="6444208" y="3346539"/>
            <a:ext cx="0" cy="1450613"/>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p:nvPr/>
        </p:nvCxnSpPr>
        <p:spPr>
          <a:xfrm>
            <a:off x="1627931" y="3140968"/>
            <a:ext cx="279773"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18 CuadroTexto"/>
              <p:cNvSpPr txBox="1"/>
              <p:nvPr/>
            </p:nvSpPr>
            <p:spPr>
              <a:xfrm>
                <a:off x="1821916" y="2924944"/>
                <a:ext cx="3738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l-GR" i="1" smtClean="0">
                          <a:latin typeface="Cambria Math"/>
                        </a:rPr>
                        <m:t>α</m:t>
                      </m:r>
                    </m:oMath>
                  </m:oMathPara>
                </a14:m>
                <a:endParaRPr lang="en-US" dirty="0"/>
              </a:p>
            </p:txBody>
          </p:sp>
        </mc:Choice>
        <mc:Fallback>
          <p:sp>
            <p:nvSpPr>
              <p:cNvPr id="19" name="18 CuadroTexto"/>
              <p:cNvSpPr txBox="1">
                <a:spLocks noRot="1" noChangeAspect="1" noMove="1" noResize="1" noEditPoints="1" noAdjustHandles="1" noChangeArrowheads="1" noChangeShapeType="1" noTextEdit="1"/>
              </p:cNvSpPr>
              <p:nvPr/>
            </p:nvSpPr>
            <p:spPr>
              <a:xfrm>
                <a:off x="1821916" y="2924944"/>
                <a:ext cx="373820" cy="369332"/>
              </a:xfrm>
              <a:prstGeom prst="rect">
                <a:avLst/>
              </a:prstGeom>
              <a:blipFill rotWithShape="1">
                <a:blip r:embed="rId8"/>
                <a:stretch>
                  <a:fillRect/>
                </a:stretch>
              </a:blipFill>
            </p:spPr>
            <p:txBody>
              <a:bodyPr/>
              <a:lstStyle/>
              <a:p>
                <a:r>
                  <a:rPr lang="en-US">
                    <a:noFill/>
                  </a:rPr>
                  <a:t> </a:t>
                </a:r>
              </a:p>
            </p:txBody>
          </p:sp>
        </mc:Fallback>
      </mc:AlternateContent>
      <p:pic>
        <p:nvPicPr>
          <p:cNvPr id="10249" name="Picture 8" descr="Resultado de imagen para tablets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44445" y="3346420"/>
            <a:ext cx="625641" cy="713997"/>
          </a:xfrm>
          <a:prstGeom prst="rect">
            <a:avLst/>
          </a:prstGeom>
          <a:noFill/>
          <a:effectLst>
            <a:outerShdw blurRad="101600" dist="76200" dir="2700000" algn="tl" rotWithShape="0">
              <a:prstClr val="black">
                <a:alpha val="42000"/>
              </a:prst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8" name="47 CuadroTexto"/>
              <p:cNvSpPr txBox="1"/>
              <p:nvPr/>
            </p:nvSpPr>
            <p:spPr>
              <a:xfrm>
                <a:off x="3066637" y="3371775"/>
                <a:ext cx="945515" cy="276999"/>
              </a:xfrm>
              <a:prstGeom prst="rect">
                <a:avLst/>
              </a:prstGeom>
              <a:noFill/>
            </p:spPr>
            <p:txBody>
              <a:bodyPr wrap="none" rtlCol="0">
                <a:spAutoFit/>
              </a:bodyPr>
              <a:lstStyle/>
              <a:p>
                <a:r>
                  <a:rPr lang="en-US" sz="1200" i="1" dirty="0" smtClean="0"/>
                  <a:t>Fuente (</a:t>
                </a:r>
                <a14:m>
                  <m:oMath xmlns:m="http://schemas.openxmlformats.org/officeDocument/2006/math">
                    <m:sSub>
                      <m:sSubPr>
                        <m:ctrlPr>
                          <a:rPr lang="en-US" sz="1200" i="1" smtClean="0">
                            <a:latin typeface="Cambria Math"/>
                          </a:rPr>
                        </m:ctrlPr>
                      </m:sSubPr>
                      <m:e>
                        <m:r>
                          <a:rPr lang="en-US" sz="1200" b="0" i="1" smtClean="0">
                            <a:latin typeface="Cambria Math"/>
                          </a:rPr>
                          <m:t>𝑠</m:t>
                        </m:r>
                      </m:e>
                      <m:sub>
                        <m:r>
                          <a:rPr lang="en-US" sz="1200" b="0" i="1" smtClean="0">
                            <a:latin typeface="Cambria Math"/>
                          </a:rPr>
                          <m:t>2</m:t>
                        </m:r>
                      </m:sub>
                    </m:sSub>
                  </m:oMath>
                </a14:m>
                <a:r>
                  <a:rPr lang="en-US" sz="1200" i="1" dirty="0" smtClean="0"/>
                  <a:t>)</a:t>
                </a:r>
                <a:endParaRPr lang="en-US" sz="1200" i="1" dirty="0"/>
              </a:p>
            </p:txBody>
          </p:sp>
        </mc:Choice>
        <mc:Fallback>
          <p:sp>
            <p:nvSpPr>
              <p:cNvPr id="48" name="47 CuadroTexto"/>
              <p:cNvSpPr txBox="1">
                <a:spLocks noRot="1" noChangeAspect="1" noMove="1" noResize="1" noEditPoints="1" noAdjustHandles="1" noChangeArrowheads="1" noChangeShapeType="1" noTextEdit="1"/>
              </p:cNvSpPr>
              <p:nvPr/>
            </p:nvSpPr>
            <p:spPr>
              <a:xfrm>
                <a:off x="3066637" y="3371775"/>
                <a:ext cx="945515" cy="276999"/>
              </a:xfrm>
              <a:prstGeom prst="rect">
                <a:avLst/>
              </a:prstGeom>
              <a:blipFill rotWithShape="1">
                <a:blip r:embed="rId10"/>
                <a:stretch>
                  <a:fillRect t="-2174" b="-13043"/>
                </a:stretch>
              </a:blipFill>
            </p:spPr>
            <p:txBody>
              <a:bodyPr/>
              <a:lstStyle/>
              <a:p>
                <a:r>
                  <a:rPr lang="en-US">
                    <a:noFill/>
                  </a:rPr>
                  <a:t> </a:t>
                </a:r>
              </a:p>
            </p:txBody>
          </p:sp>
        </mc:Fallback>
      </mc:AlternateContent>
      <p:cxnSp>
        <p:nvCxnSpPr>
          <p:cNvPr id="49" name="48 Conector recto de flecha"/>
          <p:cNvCxnSpPr/>
          <p:nvPr/>
        </p:nvCxnSpPr>
        <p:spPr>
          <a:xfrm>
            <a:off x="4055244" y="3140968"/>
            <a:ext cx="279773"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49 CuadroTexto"/>
              <p:cNvSpPr txBox="1"/>
              <p:nvPr/>
            </p:nvSpPr>
            <p:spPr>
              <a:xfrm>
                <a:off x="4249229" y="2924944"/>
                <a:ext cx="48115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l-GR" i="1" smtClean="0">
                              <a:latin typeface="Cambria Math"/>
                            </a:rPr>
                          </m:ctrlPr>
                        </m:sSubPr>
                        <m:e>
                          <m:r>
                            <m:rPr>
                              <m:sty m:val="p"/>
                            </m:rPr>
                            <a:rPr lang="el-GR" i="1">
                              <a:latin typeface="Cambria Math"/>
                            </a:rPr>
                            <m:t>α</m:t>
                          </m:r>
                        </m:e>
                        <m:sub>
                          <m:r>
                            <a:rPr lang="en-US" b="0" i="1" smtClean="0">
                              <a:latin typeface="Cambria Math"/>
                            </a:rPr>
                            <m:t>2</m:t>
                          </m:r>
                        </m:sub>
                      </m:sSub>
                    </m:oMath>
                  </m:oMathPara>
                </a14:m>
                <a:endParaRPr lang="en-US" dirty="0"/>
              </a:p>
            </p:txBody>
          </p:sp>
        </mc:Choice>
        <mc:Fallback>
          <p:sp>
            <p:nvSpPr>
              <p:cNvPr id="50" name="49 CuadroTexto"/>
              <p:cNvSpPr txBox="1">
                <a:spLocks noRot="1" noChangeAspect="1" noMove="1" noResize="1" noEditPoints="1" noAdjustHandles="1" noChangeArrowheads="1" noChangeShapeType="1" noTextEdit="1"/>
              </p:cNvSpPr>
              <p:nvPr/>
            </p:nvSpPr>
            <p:spPr>
              <a:xfrm>
                <a:off x="4249229" y="2924944"/>
                <a:ext cx="481157" cy="369332"/>
              </a:xfrm>
              <a:prstGeom prst="rect">
                <a:avLst/>
              </a:prstGeom>
              <a:blipFill rotWithShape="1">
                <a:blip r:embed="rId11"/>
                <a:stretch>
                  <a:fillRect b="-1667"/>
                </a:stretch>
              </a:blipFill>
            </p:spPr>
            <p:txBody>
              <a:bodyPr/>
              <a:lstStyle/>
              <a:p>
                <a:r>
                  <a:rPr lang="en-US">
                    <a:noFill/>
                  </a:rPr>
                  <a:t> </a:t>
                </a:r>
              </a:p>
            </p:txBody>
          </p:sp>
        </mc:Fallback>
      </mc:AlternateContent>
      <p:cxnSp>
        <p:nvCxnSpPr>
          <p:cNvPr id="53" name="52 Conector recto"/>
          <p:cNvCxnSpPr/>
          <p:nvPr/>
        </p:nvCxnSpPr>
        <p:spPr>
          <a:xfrm>
            <a:off x="4788024" y="3346420"/>
            <a:ext cx="1656184"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55" name="54 Conector recto de flecha"/>
          <p:cNvCxnSpPr/>
          <p:nvPr/>
        </p:nvCxnSpPr>
        <p:spPr>
          <a:xfrm>
            <a:off x="6444208" y="3356992"/>
            <a:ext cx="0" cy="1450613"/>
          </a:xfrm>
          <a:prstGeom prst="straightConnector1">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53 CuadroTexto"/>
              <p:cNvSpPr txBox="1"/>
              <p:nvPr/>
            </p:nvSpPr>
            <p:spPr>
              <a:xfrm>
                <a:off x="755576" y="5953755"/>
                <a:ext cx="482761" cy="369332"/>
              </a:xfrm>
              <a:prstGeom prst="rect">
                <a:avLst/>
              </a:prstGeom>
              <a:noFill/>
            </p:spPr>
            <p:txBody>
              <a:bodyPr wrap="none" rtlCol="0">
                <a:spAutoFit/>
              </a:bodyPr>
              <a:lstStyle/>
              <a:p>
                <a:r>
                  <a:rPr lang="en-US" b="0" dirty="0" smtClean="0"/>
                  <a:t>(</a:t>
                </a:r>
                <a14:m>
                  <m:oMath xmlns:m="http://schemas.openxmlformats.org/officeDocument/2006/math">
                    <m:r>
                      <a:rPr lang="en-US" b="0" i="1" smtClean="0">
                        <a:latin typeface="Cambria Math"/>
                      </a:rPr>
                      <m:t>𝑠</m:t>
                    </m:r>
                    <m:r>
                      <a:rPr lang="en-US" b="0" i="1" smtClean="0">
                        <a:latin typeface="Cambria Math"/>
                      </a:rPr>
                      <m:t>, </m:t>
                    </m:r>
                  </m:oMath>
                </a14:m>
                <a:endParaRPr lang="en-US" dirty="0"/>
              </a:p>
            </p:txBody>
          </p:sp>
        </mc:Choice>
        <mc:Fallback>
          <p:sp>
            <p:nvSpPr>
              <p:cNvPr id="54" name="53 CuadroTexto"/>
              <p:cNvSpPr txBox="1">
                <a:spLocks noRot="1" noChangeAspect="1" noMove="1" noResize="1" noEditPoints="1" noAdjustHandles="1" noChangeArrowheads="1" noChangeShapeType="1" noTextEdit="1"/>
              </p:cNvSpPr>
              <p:nvPr/>
            </p:nvSpPr>
            <p:spPr>
              <a:xfrm>
                <a:off x="755576" y="5953755"/>
                <a:ext cx="482761" cy="369332"/>
              </a:xfrm>
              <a:prstGeom prst="rect">
                <a:avLst/>
              </a:prstGeom>
              <a:blipFill rotWithShape="1">
                <a:blip r:embed="rId12"/>
                <a:stretch>
                  <a:fillRect l="-11392" t="-8333"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55 CuadroTexto"/>
              <p:cNvSpPr txBox="1"/>
              <p:nvPr/>
            </p:nvSpPr>
            <p:spPr>
              <a:xfrm>
                <a:off x="1089322" y="5949280"/>
                <a:ext cx="4292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a:rPr>
                        <m:t>𝑑</m:t>
                      </m:r>
                      <m:r>
                        <a:rPr lang="en-US" b="0" i="1" smtClean="0">
                          <a:latin typeface="Cambria Math"/>
                        </a:rPr>
                        <m:t>,</m:t>
                      </m:r>
                    </m:oMath>
                  </m:oMathPara>
                </a14:m>
                <a:endParaRPr lang="en-US" dirty="0"/>
              </a:p>
            </p:txBody>
          </p:sp>
        </mc:Choice>
        <mc:Fallback>
          <p:sp>
            <p:nvSpPr>
              <p:cNvPr id="56" name="55 CuadroTexto"/>
              <p:cNvSpPr txBox="1">
                <a:spLocks noRot="1" noChangeAspect="1" noMove="1" noResize="1" noEditPoints="1" noAdjustHandles="1" noChangeArrowheads="1" noChangeShapeType="1" noTextEdit="1"/>
              </p:cNvSpPr>
              <p:nvPr/>
            </p:nvSpPr>
            <p:spPr>
              <a:xfrm>
                <a:off x="1089322" y="5949280"/>
                <a:ext cx="429220" cy="369332"/>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56 CuadroTexto"/>
              <p:cNvSpPr txBox="1"/>
              <p:nvPr/>
            </p:nvSpPr>
            <p:spPr>
              <a:xfrm>
                <a:off x="1431418" y="5949280"/>
                <a:ext cx="404278" cy="369332"/>
              </a:xfrm>
              <a:prstGeom prst="rect">
                <a:avLst/>
              </a:prstGeom>
              <a:noFill/>
            </p:spPr>
            <p:txBody>
              <a:bodyPr wrap="none" rtlCol="0">
                <a:spAutoFit/>
              </a:bodyPr>
              <a:lstStyle/>
              <a:p>
                <a14:m>
                  <m:oMath xmlns:m="http://schemas.openxmlformats.org/officeDocument/2006/math">
                    <m:r>
                      <m:rPr>
                        <m:sty m:val="p"/>
                      </m:rPr>
                      <a:rPr lang="el-GR" i="1" smtClean="0">
                        <a:latin typeface="Cambria Math"/>
                      </a:rPr>
                      <m:t>α</m:t>
                    </m:r>
                  </m:oMath>
                </a14:m>
                <a:r>
                  <a:rPr lang="en-US" dirty="0" smtClean="0"/>
                  <a:t>)</a:t>
                </a:r>
                <a:endParaRPr lang="en-US" dirty="0"/>
              </a:p>
            </p:txBody>
          </p:sp>
        </mc:Choice>
        <mc:Fallback>
          <p:sp>
            <p:nvSpPr>
              <p:cNvPr id="57" name="56 CuadroTexto"/>
              <p:cNvSpPr txBox="1">
                <a:spLocks noRot="1" noChangeAspect="1" noMove="1" noResize="1" noEditPoints="1" noAdjustHandles="1" noChangeArrowheads="1" noChangeShapeType="1" noTextEdit="1"/>
              </p:cNvSpPr>
              <p:nvPr/>
            </p:nvSpPr>
            <p:spPr>
              <a:xfrm>
                <a:off x="1431418" y="5949280"/>
                <a:ext cx="404278" cy="369332"/>
              </a:xfrm>
              <a:prstGeom prst="rect">
                <a:avLst/>
              </a:prstGeom>
              <a:blipFill rotWithShape="1">
                <a:blip r:embed="rId14"/>
                <a:stretch>
                  <a:fillRect t="-8197" r="-12121" b="-24590"/>
                </a:stretch>
              </a:blipFill>
            </p:spPr>
            <p:txBody>
              <a:bodyPr/>
              <a:lstStyle/>
              <a:p>
                <a:r>
                  <a:rPr lang="en-US">
                    <a:noFill/>
                  </a:rPr>
                  <a:t> </a:t>
                </a:r>
              </a:p>
            </p:txBody>
          </p:sp>
        </mc:Fallback>
      </mc:AlternateContent>
    </p:spTree>
    <p:extLst>
      <p:ext uri="{BB962C8B-B14F-4D97-AF65-F5344CB8AC3E}">
        <p14:creationId xmlns:p14="http://schemas.microsoft.com/office/powerpoint/2010/main" val="315934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42"/>
                                        </p:tgtEl>
                                        <p:attrNameLst>
                                          <p:attrName>style.visibility</p:attrName>
                                        </p:attrNameLst>
                                      </p:cBhvr>
                                      <p:to>
                                        <p:strVal val="visible"/>
                                      </p:to>
                                    </p:set>
                                    <p:animEffect transition="in" filter="fade">
                                      <p:cBhvr>
                                        <p:cTn id="20" dur="500"/>
                                        <p:tgtEl>
                                          <p:spTgt spid="1024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244"/>
                                        </p:tgtEl>
                                        <p:attrNameLst>
                                          <p:attrName>style.visibility</p:attrName>
                                        </p:attrNameLst>
                                      </p:cBhvr>
                                      <p:to>
                                        <p:strVal val="visible"/>
                                      </p:to>
                                    </p:set>
                                    <p:animEffect transition="in" filter="fade">
                                      <p:cBhvr>
                                        <p:cTn id="44" dur="500"/>
                                        <p:tgtEl>
                                          <p:spTgt spid="1024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43">
                                            <p:txEl>
                                              <p:pRg st="0" end="0"/>
                                            </p:txEl>
                                          </p:spTgt>
                                        </p:tgtEl>
                                        <p:attrNameLst>
                                          <p:attrName>style.visibility</p:attrName>
                                        </p:attrNameLst>
                                      </p:cBhvr>
                                      <p:to>
                                        <p:strVal val="visible"/>
                                      </p:to>
                                    </p:set>
                                    <p:animEffect transition="in" filter="fade">
                                      <p:cBhvr>
                                        <p:cTn id="49" dur="1000"/>
                                        <p:tgtEl>
                                          <p:spTgt spid="43">
                                            <p:txEl>
                                              <p:pRg st="0" end="0"/>
                                            </p:txEl>
                                          </p:spTgt>
                                        </p:tgtEl>
                                      </p:cBhvr>
                                    </p:animEffect>
                                    <p:anim calcmode="lin" valueType="num">
                                      <p:cBhvr>
                                        <p:cTn id="50"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xit" presetSubtype="0" fill="hold" nodeType="withEffect">
                                  <p:stCondLst>
                                    <p:cond delay="0"/>
                                  </p:stCondLst>
                                  <p:childTnLst>
                                    <p:animEffect transition="out" filter="fade">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0249"/>
                                        </p:tgtEl>
                                        <p:attrNameLst>
                                          <p:attrName>style.visibility</p:attrName>
                                        </p:attrNameLst>
                                      </p:cBhvr>
                                      <p:to>
                                        <p:strVal val="visible"/>
                                      </p:to>
                                    </p:set>
                                    <p:animEffect transition="in" filter="fade">
                                      <p:cBhvr>
                                        <p:cTn id="67" dur="500"/>
                                        <p:tgtEl>
                                          <p:spTgt spid="102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43">
                                            <p:txEl>
                                              <p:pRg st="1" end="1"/>
                                            </p:txEl>
                                          </p:spTgt>
                                        </p:tgtEl>
                                        <p:attrNameLst>
                                          <p:attrName>style.visibility</p:attrName>
                                        </p:attrNameLst>
                                      </p:cBhvr>
                                      <p:to>
                                        <p:strVal val="visible"/>
                                      </p:to>
                                    </p:set>
                                    <p:animEffect transition="in" filter="fade">
                                      <p:cBhvr>
                                        <p:cTn id="91" dur="1000"/>
                                        <p:tgtEl>
                                          <p:spTgt spid="43">
                                            <p:txEl>
                                              <p:pRg st="1" end="1"/>
                                            </p:txEl>
                                          </p:spTgt>
                                        </p:tgtEl>
                                      </p:cBhvr>
                                    </p:animEffect>
                                    <p:anim calcmode="lin" valueType="num">
                                      <p:cBhvr>
                                        <p:cTn id="92" dur="10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93" dur="1000" fill="hold"/>
                                        <p:tgtEl>
                                          <p:spTgt spid="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19"/>
                                        </p:tgtEl>
                                        <p:attrNameLst>
                                          <p:attrName>style.visibility</p:attrName>
                                        </p:attrNameLst>
                                      </p:cBhvr>
                                      <p:to>
                                        <p:strVal val="visible"/>
                                      </p:to>
                                    </p:set>
                                    <p:animEffect transition="in" filter="fade">
                                      <p:cBhvr>
                                        <p:cTn id="98" dur="500"/>
                                        <p:tgtEl>
                                          <p:spTgt spid="11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500"/>
                                        <p:tgtEl>
                                          <p:spTgt spid="5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500"/>
                                        <p:tgtEl>
                                          <p:spTgt spid="56"/>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57"/>
                                        </p:tgtEl>
                                        <p:attrNameLst>
                                          <p:attrName>style.visibility</p:attrName>
                                        </p:attrNameLst>
                                      </p:cBhvr>
                                      <p:to>
                                        <p:strVal val="visible"/>
                                      </p:to>
                                    </p:set>
                                    <p:animEffect transition="in" filter="fade">
                                      <p:cBhvr>
                                        <p:cTn id="118" dur="500"/>
                                        <p:tgtEl>
                                          <p:spTgt spid="57"/>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30"/>
                                        </p:tgtEl>
                                        <p:attrNameLst>
                                          <p:attrName>style.visibility</p:attrName>
                                        </p:attrNameLst>
                                      </p:cBhvr>
                                      <p:to>
                                        <p:strVal val="visible"/>
                                      </p:to>
                                    </p:set>
                                    <p:animEffect transition="in" filter="fade">
                                      <p:cBhvr>
                                        <p:cTn id="123"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119" grpId="0"/>
      <p:bldP spid="130" grpId="0"/>
      <p:bldP spid="11" grpId="0"/>
      <p:bldP spid="39" grpId="0"/>
      <p:bldP spid="19" grpId="0"/>
      <p:bldP spid="48" grpId="0"/>
      <p:bldP spid="50" grpId="0"/>
      <p:bldP spid="54" grpId="0"/>
      <p:bldP spid="56" grpId="0"/>
      <p:bldP spid="5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sz="2400" dirty="0" smtClean="0">
                <a:latin typeface="Vijaya" pitchFamily="34" charset="0"/>
                <a:cs typeface="Vijaya" pitchFamily="34" charset="0"/>
              </a:rPr>
              <a:t>Contigüidad del espectro</a:t>
            </a:r>
          </a:p>
          <a:p>
            <a:pPr marL="109728" indent="0">
              <a:buNone/>
            </a:pPr>
            <a:endParaRPr lang="es-419" dirty="0">
              <a:latin typeface="Vijaya" pitchFamily="34" charset="0"/>
              <a:cs typeface="Vijaya" pitchFamily="34" charset="0"/>
            </a:endParaRPr>
          </a:p>
        </p:txBody>
      </p:sp>
      <p:sp>
        <p:nvSpPr>
          <p:cNvPr id="9" name="8 CuadroTexto"/>
          <p:cNvSpPr txBox="1"/>
          <p:nvPr/>
        </p:nvSpPr>
        <p:spPr>
          <a:xfrm>
            <a:off x="7699194" y="3131676"/>
            <a:ext cx="487634" cy="369332"/>
          </a:xfrm>
          <a:prstGeom prst="rect">
            <a:avLst/>
          </a:prstGeom>
          <a:noFill/>
        </p:spPr>
        <p:txBody>
          <a:bodyPr wrap="none" rtlCol="0">
            <a:spAutoFit/>
          </a:bodyPr>
          <a:lstStyle/>
          <a:p>
            <a:r>
              <a:rPr lang="es-419" dirty="0" smtClean="0"/>
              <a:t>(9)</a:t>
            </a:r>
            <a:endParaRPr lang="en-US" dirty="0"/>
          </a:p>
        </p:txBody>
      </p:sp>
      <p:sp>
        <p:nvSpPr>
          <p:cNvPr id="10" name="9 CuadroTexto"/>
          <p:cNvSpPr txBox="1"/>
          <p:nvPr/>
        </p:nvSpPr>
        <p:spPr>
          <a:xfrm>
            <a:off x="7699194" y="3923764"/>
            <a:ext cx="598241" cy="369332"/>
          </a:xfrm>
          <a:prstGeom prst="rect">
            <a:avLst/>
          </a:prstGeom>
          <a:noFill/>
        </p:spPr>
        <p:txBody>
          <a:bodyPr wrap="none" rtlCol="0">
            <a:spAutoFit/>
          </a:bodyPr>
          <a:lstStyle/>
          <a:p>
            <a:r>
              <a:rPr lang="es-419" dirty="0" smtClean="0"/>
              <a:t>(10)</a:t>
            </a:r>
            <a:endParaRPr 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5" y="2996952"/>
            <a:ext cx="4248471" cy="820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3855610"/>
            <a:ext cx="4536504" cy="65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11 CuadroTexto"/>
          <p:cNvSpPr txBox="1"/>
          <p:nvPr/>
        </p:nvSpPr>
        <p:spPr>
          <a:xfrm>
            <a:off x="179512" y="6093296"/>
            <a:ext cx="8731878" cy="584775"/>
          </a:xfrm>
          <a:prstGeom prst="rect">
            <a:avLst/>
          </a:prstGeom>
          <a:noFill/>
        </p:spPr>
        <p:txBody>
          <a:bodyPr wrap="none" rtlCol="0">
            <a:spAutoFit/>
          </a:bodyPr>
          <a:lstStyle/>
          <a:p>
            <a:pPr marL="285750" indent="-285750">
              <a:buFont typeface="Arial" charset="0"/>
              <a:buChar char="•"/>
            </a:pPr>
            <a:r>
              <a:rPr lang="en-US" sz="1600" dirty="0" err="1" smtClean="0">
                <a:latin typeface="Vijaya" pitchFamily="34" charset="0"/>
                <a:cs typeface="Vijaya" pitchFamily="34" charset="0"/>
              </a:rPr>
              <a:t>Bingbing</a:t>
            </a:r>
            <a:r>
              <a:rPr lang="en-US" sz="1600" dirty="0" smtClean="0">
                <a:latin typeface="Vijaya" pitchFamily="34" charset="0"/>
                <a:cs typeface="Vijaya" pitchFamily="34" charset="0"/>
              </a:rPr>
              <a:t> </a:t>
            </a:r>
            <a:r>
              <a:rPr lang="en-US" sz="1600" dirty="0">
                <a:latin typeface="Vijaya" pitchFamily="34" charset="0"/>
                <a:cs typeface="Vijaya" pitchFamily="34" charset="0"/>
              </a:rPr>
              <a:t>Li y Young-Chon Kim. “Efficient routing and spectrum allocation considering </a:t>
            </a:r>
            <a:r>
              <a:rPr lang="en-US" sz="1600" dirty="0" err="1">
                <a:latin typeface="Vijaya" pitchFamily="34" charset="0"/>
                <a:cs typeface="Vijaya" pitchFamily="34" charset="0"/>
              </a:rPr>
              <a:t>QoT</a:t>
            </a:r>
            <a:r>
              <a:rPr lang="en-US" sz="1600" dirty="0">
                <a:latin typeface="Vijaya" pitchFamily="34" charset="0"/>
                <a:cs typeface="Vijaya" pitchFamily="34" charset="0"/>
              </a:rPr>
              <a:t> in elastic optical networks”. </a:t>
            </a:r>
            <a:endParaRPr lang="es-419" sz="1600" dirty="0" smtClean="0">
              <a:latin typeface="Vijaya" pitchFamily="34" charset="0"/>
              <a:cs typeface="Vijaya" pitchFamily="34" charset="0"/>
            </a:endParaRPr>
          </a:p>
          <a:p>
            <a:r>
              <a:rPr lang="en-US" sz="1600" dirty="0" smtClean="0">
                <a:latin typeface="Vijaya" pitchFamily="34" charset="0"/>
                <a:cs typeface="Vijaya" pitchFamily="34" charset="0"/>
              </a:rPr>
              <a:t>En</a:t>
            </a:r>
            <a:r>
              <a:rPr lang="en-US" sz="1600" dirty="0">
                <a:latin typeface="Vijaya" pitchFamily="34" charset="0"/>
                <a:cs typeface="Vijaya" pitchFamily="34" charset="0"/>
              </a:rPr>
              <a:t>: Telecommunications and Signal Processing (TSP), 2015 38th International Conference on. IEEE. 2015, </a:t>
            </a:r>
            <a:r>
              <a:rPr lang="en-US" sz="1600" dirty="0" err="1">
                <a:latin typeface="Vijaya" pitchFamily="34" charset="0"/>
                <a:cs typeface="Vijaya" pitchFamily="34" charset="0"/>
              </a:rPr>
              <a:t>p´ags</a:t>
            </a:r>
            <a:r>
              <a:rPr lang="en-US" sz="1600" dirty="0">
                <a:latin typeface="Vijaya" pitchFamily="34" charset="0"/>
                <a:cs typeface="Vijaya" pitchFamily="34" charset="0"/>
              </a:rPr>
              <a:t>. 109-112</a:t>
            </a: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110</a:t>
            </a:fld>
            <a:endParaRPr lang="en-US"/>
          </a:p>
        </p:txBody>
      </p:sp>
    </p:spTree>
    <p:extLst>
      <p:ext uri="{BB962C8B-B14F-4D97-AF65-F5344CB8AC3E}">
        <p14:creationId xmlns:p14="http://schemas.microsoft.com/office/powerpoint/2010/main" val="3160363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7" name="9216 Grupo"/>
          <p:cNvGrpSpPr/>
          <p:nvPr/>
        </p:nvGrpSpPr>
        <p:grpSpPr>
          <a:xfrm>
            <a:off x="1907704" y="2018870"/>
            <a:ext cx="5174225" cy="2078940"/>
            <a:chOff x="1907704" y="2018870"/>
            <a:chExt cx="5174225" cy="2078940"/>
          </a:xfrm>
        </p:grpSpPr>
        <p:pic>
          <p:nvPicPr>
            <p:cNvPr id="43"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t="20679" b="48579"/>
            <a:stretch/>
          </p:blipFill>
          <p:spPr bwMode="auto">
            <a:xfrm>
              <a:off x="1907704" y="2729658"/>
              <a:ext cx="4765062" cy="1099799"/>
            </a:xfrm>
            <a:prstGeom prst="rect">
              <a:avLst/>
            </a:prstGeom>
            <a:noFill/>
            <a:extLst>
              <a:ext uri="{909E8E84-426E-40DD-AFC4-6F175D3DCCD1}">
                <a14:hiddenFill xmlns:a14="http://schemas.microsoft.com/office/drawing/2010/main">
                  <a:solidFill>
                    <a:srgbClr val="FFFFFF"/>
                  </a:solidFill>
                </a14:hiddenFill>
              </a:ext>
            </a:extLst>
          </p:spPr>
        </p:pic>
        <p:sp>
          <p:nvSpPr>
            <p:cNvPr id="45" name="44 CuadroTexto"/>
            <p:cNvSpPr txBox="1"/>
            <p:nvPr/>
          </p:nvSpPr>
          <p:spPr>
            <a:xfrm>
              <a:off x="5804015" y="3790033"/>
              <a:ext cx="1277914" cy="307777"/>
            </a:xfrm>
            <a:prstGeom prst="rect">
              <a:avLst/>
            </a:prstGeom>
            <a:noFill/>
          </p:spPr>
          <p:txBody>
            <a:bodyPr wrap="none" rtlCol="0">
              <a:spAutoFit/>
            </a:bodyPr>
            <a:lstStyle/>
            <a:p>
              <a:r>
                <a:rPr lang="es-419" sz="1400" dirty="0" smtClean="0"/>
                <a:t>Capacidad (</a:t>
              </a:r>
              <a:r>
                <a:rPr lang="el-GR" sz="1400" dirty="0" smtClean="0"/>
                <a:t>λ</a:t>
              </a:r>
              <a:r>
                <a:rPr lang="es-419" sz="1400" dirty="0" smtClean="0"/>
                <a:t>)</a:t>
              </a:r>
              <a:endParaRPr lang="en-US" sz="1400" dirty="0"/>
            </a:p>
          </p:txBody>
        </p:sp>
        <p:pic>
          <p:nvPicPr>
            <p:cNvPr id="46"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48440" t="59485" r="40569" b="32142"/>
            <a:stretch/>
          </p:blipFill>
          <p:spPr bwMode="auto">
            <a:xfrm>
              <a:off x="2915816" y="2018870"/>
              <a:ext cx="531628" cy="3040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48440" t="59485" r="40569" b="32142"/>
            <a:stretch/>
          </p:blipFill>
          <p:spPr bwMode="auto">
            <a:xfrm>
              <a:off x="2267744" y="2577629"/>
              <a:ext cx="531628" cy="3040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48440" t="59485" r="40569" b="32142"/>
            <a:stretch/>
          </p:blipFill>
          <p:spPr bwMode="auto">
            <a:xfrm>
              <a:off x="2555776" y="2306902"/>
              <a:ext cx="531628" cy="30405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Conceptos preliminares – </a:t>
            </a:r>
            <a:r>
              <a:rPr lang="es-419" dirty="0" smtClean="0">
                <a:latin typeface="Vijaya" pitchFamily="34" charset="0"/>
                <a:cs typeface="Vijaya" pitchFamily="34" charset="0"/>
              </a:rPr>
              <a:t>Grilla flexible</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12</a:t>
            </a:fld>
            <a:endParaRPr lang="en-US"/>
          </a:p>
        </p:txBody>
      </p:sp>
      <p:sp>
        <p:nvSpPr>
          <p:cNvPr id="6" name="AutoShape 2" descr="Resultado de imagen para espectro visi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Resultado de imagen para espectro visib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Resultado de imagen para espectro visib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38 CuadroTexto"/>
          <p:cNvSpPr txBox="1"/>
          <p:nvPr/>
        </p:nvSpPr>
        <p:spPr>
          <a:xfrm>
            <a:off x="5868144" y="6021288"/>
            <a:ext cx="1398140" cy="307777"/>
          </a:xfrm>
          <a:prstGeom prst="rect">
            <a:avLst/>
          </a:prstGeom>
          <a:noFill/>
        </p:spPr>
        <p:txBody>
          <a:bodyPr wrap="none" rtlCol="0">
            <a:spAutoFit/>
          </a:bodyPr>
          <a:lstStyle/>
          <a:p>
            <a:r>
              <a:rPr lang="es-419" sz="1400" dirty="0" smtClean="0"/>
              <a:t>Capacidad (FS)</a:t>
            </a:r>
            <a:endParaRPr lang="en-US" sz="1400" dirty="0"/>
          </a:p>
        </p:txBody>
      </p:sp>
      <p:cxnSp>
        <p:nvCxnSpPr>
          <p:cNvPr id="44" name="43 Conector recto de flecha"/>
          <p:cNvCxnSpPr/>
          <p:nvPr/>
        </p:nvCxnSpPr>
        <p:spPr>
          <a:xfrm>
            <a:off x="6228184" y="3737770"/>
            <a:ext cx="214788" cy="124"/>
          </a:xfrm>
          <a:prstGeom prst="straightConnector1">
            <a:avLst/>
          </a:prstGeom>
          <a:ln w="15875">
            <a:solidFill>
              <a:schemeClr val="tx2">
                <a:lumMod val="75000"/>
                <a:alpha val="57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9" name="48 Grupo"/>
          <p:cNvGrpSpPr/>
          <p:nvPr/>
        </p:nvGrpSpPr>
        <p:grpSpPr>
          <a:xfrm>
            <a:off x="3325646" y="3356992"/>
            <a:ext cx="2561486" cy="0"/>
            <a:chOff x="3613678" y="3356992"/>
            <a:chExt cx="2561486" cy="0"/>
          </a:xfrm>
        </p:grpSpPr>
        <p:grpSp>
          <p:nvGrpSpPr>
            <p:cNvPr id="50" name="49 Grupo"/>
            <p:cNvGrpSpPr/>
            <p:nvPr/>
          </p:nvGrpSpPr>
          <p:grpSpPr>
            <a:xfrm>
              <a:off x="3613678" y="3356992"/>
              <a:ext cx="310250" cy="0"/>
              <a:chOff x="3613678" y="3356992"/>
              <a:chExt cx="310250" cy="0"/>
            </a:xfrm>
          </p:grpSpPr>
          <p:cxnSp>
            <p:nvCxnSpPr>
              <p:cNvPr id="57" name="56 Conector recto de flecha"/>
              <p:cNvCxnSpPr/>
              <p:nvPr/>
            </p:nvCxnSpPr>
            <p:spPr>
              <a:xfrm>
                <a:off x="3757694" y="3356992"/>
                <a:ext cx="166234" cy="0"/>
              </a:xfrm>
              <a:prstGeom prst="straightConnector1">
                <a:avLst/>
              </a:prstGeom>
              <a:ln w="12700">
                <a:solidFill>
                  <a:srgbClr val="002060">
                    <a:alpha val="7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57 Conector recto de flecha"/>
              <p:cNvCxnSpPr/>
              <p:nvPr/>
            </p:nvCxnSpPr>
            <p:spPr>
              <a:xfrm flipH="1">
                <a:off x="3613678" y="3356992"/>
                <a:ext cx="166234" cy="0"/>
              </a:xfrm>
              <a:prstGeom prst="straightConnector1">
                <a:avLst/>
              </a:prstGeom>
              <a:ln w="12700">
                <a:solidFill>
                  <a:srgbClr val="002060">
                    <a:alpha val="79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50 Grupo"/>
            <p:cNvGrpSpPr/>
            <p:nvPr/>
          </p:nvGrpSpPr>
          <p:grpSpPr>
            <a:xfrm>
              <a:off x="4572000" y="3356992"/>
              <a:ext cx="310250" cy="0"/>
              <a:chOff x="4572000" y="3356992"/>
              <a:chExt cx="310250" cy="0"/>
            </a:xfrm>
          </p:grpSpPr>
          <p:cxnSp>
            <p:nvCxnSpPr>
              <p:cNvPr id="55" name="54 Conector recto de flecha"/>
              <p:cNvCxnSpPr/>
              <p:nvPr/>
            </p:nvCxnSpPr>
            <p:spPr>
              <a:xfrm>
                <a:off x="4716016" y="3356992"/>
                <a:ext cx="166234" cy="0"/>
              </a:xfrm>
              <a:prstGeom prst="straightConnector1">
                <a:avLst/>
              </a:prstGeom>
              <a:ln w="12700">
                <a:solidFill>
                  <a:srgbClr val="002060">
                    <a:alpha val="7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55 Conector recto de flecha"/>
              <p:cNvCxnSpPr/>
              <p:nvPr/>
            </p:nvCxnSpPr>
            <p:spPr>
              <a:xfrm flipH="1">
                <a:off x="4572000" y="3356992"/>
                <a:ext cx="166234" cy="0"/>
              </a:xfrm>
              <a:prstGeom prst="straightConnector1">
                <a:avLst/>
              </a:prstGeom>
              <a:ln w="12700">
                <a:solidFill>
                  <a:srgbClr val="002060">
                    <a:alpha val="79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51 Grupo"/>
            <p:cNvGrpSpPr/>
            <p:nvPr/>
          </p:nvGrpSpPr>
          <p:grpSpPr>
            <a:xfrm>
              <a:off x="5864914" y="3356992"/>
              <a:ext cx="310250" cy="0"/>
              <a:chOff x="5864914" y="3356992"/>
              <a:chExt cx="310250" cy="0"/>
            </a:xfrm>
          </p:grpSpPr>
          <p:cxnSp>
            <p:nvCxnSpPr>
              <p:cNvPr id="53" name="52 Conector recto de flecha"/>
              <p:cNvCxnSpPr/>
              <p:nvPr/>
            </p:nvCxnSpPr>
            <p:spPr>
              <a:xfrm>
                <a:off x="6008930" y="3356992"/>
                <a:ext cx="166234" cy="0"/>
              </a:xfrm>
              <a:prstGeom prst="straightConnector1">
                <a:avLst/>
              </a:prstGeom>
              <a:ln w="12700">
                <a:solidFill>
                  <a:srgbClr val="002060">
                    <a:alpha val="7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53 Conector recto de flecha"/>
              <p:cNvCxnSpPr/>
              <p:nvPr/>
            </p:nvCxnSpPr>
            <p:spPr>
              <a:xfrm flipH="1">
                <a:off x="5864914" y="3356992"/>
                <a:ext cx="166234" cy="0"/>
              </a:xfrm>
              <a:prstGeom prst="straightConnector1">
                <a:avLst/>
              </a:prstGeom>
              <a:ln w="12700">
                <a:solidFill>
                  <a:srgbClr val="002060">
                    <a:alpha val="79000"/>
                  </a:srgb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9" name="58 Grupo"/>
          <p:cNvGrpSpPr/>
          <p:nvPr/>
        </p:nvGrpSpPr>
        <p:grpSpPr>
          <a:xfrm>
            <a:off x="2361970" y="3356992"/>
            <a:ext cx="2880320" cy="12452"/>
            <a:chOff x="2650002" y="3284984"/>
            <a:chExt cx="2880320" cy="12452"/>
          </a:xfrm>
        </p:grpSpPr>
        <p:grpSp>
          <p:nvGrpSpPr>
            <p:cNvPr id="60" name="59 Grupo"/>
            <p:cNvGrpSpPr/>
            <p:nvPr/>
          </p:nvGrpSpPr>
          <p:grpSpPr>
            <a:xfrm>
              <a:off x="5220072" y="3284984"/>
              <a:ext cx="310250" cy="0"/>
              <a:chOff x="5220072" y="3212976"/>
              <a:chExt cx="310250" cy="0"/>
            </a:xfrm>
          </p:grpSpPr>
          <p:cxnSp>
            <p:nvCxnSpPr>
              <p:cNvPr id="67" name="66 Conector recto de flecha"/>
              <p:cNvCxnSpPr/>
              <p:nvPr/>
            </p:nvCxnSpPr>
            <p:spPr>
              <a:xfrm>
                <a:off x="5364088" y="3212976"/>
                <a:ext cx="166234" cy="0"/>
              </a:xfrm>
              <a:prstGeom prst="straightConnector1">
                <a:avLst/>
              </a:prstGeom>
              <a:ln w="12700">
                <a:solidFill>
                  <a:srgbClr val="FF0000">
                    <a:alpha val="7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67 Conector recto de flecha"/>
              <p:cNvCxnSpPr/>
              <p:nvPr/>
            </p:nvCxnSpPr>
            <p:spPr>
              <a:xfrm flipH="1">
                <a:off x="5220072" y="3212976"/>
                <a:ext cx="166234" cy="0"/>
              </a:xfrm>
              <a:prstGeom prst="straightConnector1">
                <a:avLst/>
              </a:prstGeom>
              <a:ln w="12700">
                <a:solidFill>
                  <a:srgbClr val="FF0000">
                    <a:alpha val="79000"/>
                  </a:srgb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60 Grupo"/>
            <p:cNvGrpSpPr/>
            <p:nvPr/>
          </p:nvGrpSpPr>
          <p:grpSpPr>
            <a:xfrm>
              <a:off x="2650002" y="3293368"/>
              <a:ext cx="625854" cy="4068"/>
              <a:chOff x="2650002" y="3293368"/>
              <a:chExt cx="625854" cy="4068"/>
            </a:xfrm>
          </p:grpSpPr>
          <p:cxnSp>
            <p:nvCxnSpPr>
              <p:cNvPr id="62" name="61 Conector recto de flecha"/>
              <p:cNvCxnSpPr/>
              <p:nvPr/>
            </p:nvCxnSpPr>
            <p:spPr>
              <a:xfrm>
                <a:off x="2794018" y="3293368"/>
                <a:ext cx="166234" cy="0"/>
              </a:xfrm>
              <a:prstGeom prst="straightConnector1">
                <a:avLst/>
              </a:prstGeom>
              <a:ln w="12700">
                <a:solidFill>
                  <a:srgbClr val="FF0000">
                    <a:alpha val="7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62 Conector recto de flecha"/>
              <p:cNvCxnSpPr/>
              <p:nvPr/>
            </p:nvCxnSpPr>
            <p:spPr>
              <a:xfrm flipH="1">
                <a:off x="2650002" y="3293368"/>
                <a:ext cx="166234" cy="0"/>
              </a:xfrm>
              <a:prstGeom prst="straightConnector1">
                <a:avLst/>
              </a:prstGeom>
              <a:ln w="12700">
                <a:solidFill>
                  <a:srgbClr val="FF0000">
                    <a:alpha val="79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64" name="63 Grupo"/>
              <p:cNvGrpSpPr/>
              <p:nvPr/>
            </p:nvGrpSpPr>
            <p:grpSpPr>
              <a:xfrm>
                <a:off x="2965606" y="3297436"/>
                <a:ext cx="310250" cy="0"/>
                <a:chOff x="2965606" y="3297436"/>
                <a:chExt cx="310250" cy="0"/>
              </a:xfrm>
            </p:grpSpPr>
            <p:cxnSp>
              <p:nvCxnSpPr>
                <p:cNvPr id="65" name="64 Conector recto de flecha"/>
                <p:cNvCxnSpPr/>
                <p:nvPr/>
              </p:nvCxnSpPr>
              <p:spPr>
                <a:xfrm>
                  <a:off x="3109622" y="3297436"/>
                  <a:ext cx="166234" cy="0"/>
                </a:xfrm>
                <a:prstGeom prst="straightConnector1">
                  <a:avLst/>
                </a:prstGeom>
                <a:ln w="12700">
                  <a:solidFill>
                    <a:srgbClr val="FF0000">
                      <a:alpha val="79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65 Conector recto de flecha"/>
                <p:cNvCxnSpPr/>
                <p:nvPr/>
              </p:nvCxnSpPr>
              <p:spPr>
                <a:xfrm flipH="1">
                  <a:off x="2965606" y="3297436"/>
                  <a:ext cx="166234" cy="0"/>
                </a:xfrm>
                <a:prstGeom prst="straightConnector1">
                  <a:avLst/>
                </a:prstGeom>
                <a:ln w="12700">
                  <a:solidFill>
                    <a:srgbClr val="FF0000">
                      <a:alpha val="79000"/>
                    </a:srgbClr>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3" name="2 Rectángulo"/>
          <p:cNvSpPr/>
          <p:nvPr/>
        </p:nvSpPr>
        <p:spPr>
          <a:xfrm>
            <a:off x="2361970" y="4581128"/>
            <a:ext cx="227133"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4549105"/>
            <a:ext cx="41433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73 Conector recto de flecha"/>
          <p:cNvCxnSpPr/>
          <p:nvPr/>
        </p:nvCxnSpPr>
        <p:spPr>
          <a:xfrm>
            <a:off x="6300192" y="5894082"/>
            <a:ext cx="214788" cy="124"/>
          </a:xfrm>
          <a:prstGeom prst="straightConnector1">
            <a:avLst/>
          </a:prstGeom>
          <a:ln w="15875">
            <a:solidFill>
              <a:schemeClr val="tx2">
                <a:lumMod val="75000"/>
                <a:alpha val="57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6" name="35 Grupo"/>
          <p:cNvGrpSpPr/>
          <p:nvPr/>
        </p:nvGrpSpPr>
        <p:grpSpPr>
          <a:xfrm>
            <a:off x="5633689" y="4293096"/>
            <a:ext cx="2990504" cy="1326174"/>
            <a:chOff x="4727125" y="2174834"/>
            <a:chExt cx="2990504" cy="966134"/>
          </a:xfrm>
        </p:grpSpPr>
        <p:sp>
          <p:nvSpPr>
            <p:cNvPr id="37" name="36 CuadroTexto"/>
            <p:cNvSpPr txBox="1"/>
            <p:nvPr/>
          </p:nvSpPr>
          <p:spPr>
            <a:xfrm>
              <a:off x="5336849" y="2174834"/>
              <a:ext cx="2380780" cy="307777"/>
            </a:xfrm>
            <a:prstGeom prst="rect">
              <a:avLst/>
            </a:prstGeom>
            <a:noFill/>
          </p:spPr>
          <p:txBody>
            <a:bodyPr wrap="none" rtlCol="0">
              <a:spAutoFit/>
            </a:bodyPr>
            <a:lstStyle/>
            <a:p>
              <a:r>
                <a:rPr lang="es-419" sz="1400" dirty="0" smtClean="0"/>
                <a:t>Ranuras de Frecuencia (FS)</a:t>
              </a:r>
              <a:endParaRPr lang="en-US" sz="1400" dirty="0"/>
            </a:p>
          </p:txBody>
        </p:sp>
        <p:cxnSp>
          <p:nvCxnSpPr>
            <p:cNvPr id="38" name="37 Conector recto de flecha"/>
            <p:cNvCxnSpPr/>
            <p:nvPr/>
          </p:nvCxnSpPr>
          <p:spPr>
            <a:xfrm flipV="1">
              <a:off x="4727125" y="2482611"/>
              <a:ext cx="636963" cy="658357"/>
            </a:xfrm>
            <a:prstGeom prst="straightConnector1">
              <a:avLst/>
            </a:prstGeom>
            <a:ln w="158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9216" name="9215 CuadroTexto"/>
          <p:cNvSpPr txBox="1"/>
          <p:nvPr/>
        </p:nvSpPr>
        <p:spPr>
          <a:xfrm>
            <a:off x="684783" y="5499229"/>
            <a:ext cx="1294929" cy="954107"/>
          </a:xfrm>
          <a:prstGeom prst="rect">
            <a:avLst/>
          </a:prstGeom>
          <a:noFill/>
        </p:spPr>
        <p:txBody>
          <a:bodyPr wrap="square" rtlCol="0">
            <a:spAutoFit/>
          </a:bodyPr>
          <a:lstStyle/>
          <a:p>
            <a:pPr algn="ctr"/>
            <a:r>
              <a:rPr lang="es-419" sz="1400" i="1" dirty="0" smtClean="0">
                <a:solidFill>
                  <a:srgbClr val="0070C0"/>
                </a:solidFill>
              </a:rPr>
              <a:t>Redes Ópticas Elásticas (EON)</a:t>
            </a:r>
            <a:endParaRPr lang="en-US" sz="1400" i="1" dirty="0">
              <a:solidFill>
                <a:srgbClr val="0070C0"/>
              </a:solidFill>
            </a:endParaRPr>
          </a:p>
        </p:txBody>
      </p:sp>
      <p:sp>
        <p:nvSpPr>
          <p:cNvPr id="78" name="77 CuadroTexto"/>
          <p:cNvSpPr txBox="1"/>
          <p:nvPr/>
        </p:nvSpPr>
        <p:spPr>
          <a:xfrm>
            <a:off x="611560" y="3356992"/>
            <a:ext cx="1294929" cy="523220"/>
          </a:xfrm>
          <a:prstGeom prst="rect">
            <a:avLst/>
          </a:prstGeom>
          <a:noFill/>
        </p:spPr>
        <p:txBody>
          <a:bodyPr wrap="square" rtlCol="0">
            <a:spAutoFit/>
          </a:bodyPr>
          <a:lstStyle/>
          <a:p>
            <a:pPr algn="ctr"/>
            <a:r>
              <a:rPr lang="es-419" sz="1400" i="1" dirty="0" smtClean="0">
                <a:solidFill>
                  <a:srgbClr val="FF0000"/>
                </a:solidFill>
              </a:rPr>
              <a:t>Redes</a:t>
            </a:r>
          </a:p>
          <a:p>
            <a:pPr algn="ctr"/>
            <a:r>
              <a:rPr lang="es-419" sz="1400" i="1" dirty="0" smtClean="0">
                <a:solidFill>
                  <a:srgbClr val="FF0000"/>
                </a:solidFill>
              </a:rPr>
              <a:t>WDM</a:t>
            </a:r>
            <a:endParaRPr lang="en-US" sz="1400" i="1" dirty="0">
              <a:solidFill>
                <a:srgbClr val="FF0000"/>
              </a:solidFill>
            </a:endParaRPr>
          </a:p>
        </p:txBody>
      </p:sp>
      <p:grpSp>
        <p:nvGrpSpPr>
          <p:cNvPr id="82" name="81 Grupo"/>
          <p:cNvGrpSpPr/>
          <p:nvPr/>
        </p:nvGrpSpPr>
        <p:grpSpPr>
          <a:xfrm>
            <a:off x="2949848" y="2335197"/>
            <a:ext cx="2535962" cy="875667"/>
            <a:chOff x="2949848" y="2335197"/>
            <a:chExt cx="2535962" cy="875667"/>
          </a:xfrm>
        </p:grpSpPr>
        <p:sp>
          <p:nvSpPr>
            <p:cNvPr id="83" name="82 CuadroTexto"/>
            <p:cNvSpPr txBox="1"/>
            <p:nvPr/>
          </p:nvSpPr>
          <p:spPr>
            <a:xfrm>
              <a:off x="3609975" y="2335197"/>
              <a:ext cx="1875835" cy="307777"/>
            </a:xfrm>
            <a:prstGeom prst="rect">
              <a:avLst/>
            </a:prstGeom>
            <a:noFill/>
          </p:spPr>
          <p:txBody>
            <a:bodyPr wrap="none" rtlCol="0">
              <a:spAutoFit/>
            </a:bodyPr>
            <a:lstStyle/>
            <a:p>
              <a:r>
                <a:rPr lang="es-419" sz="1400" dirty="0" smtClean="0"/>
                <a:t>Espectro no asignado</a:t>
              </a:r>
              <a:endParaRPr lang="en-US" sz="1400" dirty="0"/>
            </a:p>
          </p:txBody>
        </p:sp>
        <p:cxnSp>
          <p:nvCxnSpPr>
            <p:cNvPr id="84" name="83 Conector recto de flecha"/>
            <p:cNvCxnSpPr/>
            <p:nvPr/>
          </p:nvCxnSpPr>
          <p:spPr>
            <a:xfrm flipV="1">
              <a:off x="2949848" y="2552507"/>
              <a:ext cx="636963" cy="658357"/>
            </a:xfrm>
            <a:prstGeom prst="straightConnector1">
              <a:avLst/>
            </a:prstGeom>
            <a:ln w="158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69" name="68 CuadroTexto"/>
          <p:cNvSpPr txBox="1"/>
          <p:nvPr/>
        </p:nvSpPr>
        <p:spPr>
          <a:xfrm>
            <a:off x="628034" y="3061667"/>
            <a:ext cx="1294929" cy="307777"/>
          </a:xfrm>
          <a:prstGeom prst="rect">
            <a:avLst/>
          </a:prstGeom>
          <a:noFill/>
        </p:spPr>
        <p:txBody>
          <a:bodyPr wrap="square" rtlCol="0">
            <a:spAutoFit/>
          </a:bodyPr>
          <a:lstStyle/>
          <a:p>
            <a:pPr algn="ctr"/>
            <a:r>
              <a:rPr lang="es-419" sz="1400" i="1" dirty="0" smtClean="0"/>
              <a:t>Grilla fija</a:t>
            </a:r>
            <a:endParaRPr lang="en-US" sz="1400" i="1" dirty="0"/>
          </a:p>
        </p:txBody>
      </p:sp>
      <p:sp>
        <p:nvSpPr>
          <p:cNvPr id="70" name="69 CuadroTexto"/>
          <p:cNvSpPr txBox="1"/>
          <p:nvPr/>
        </p:nvSpPr>
        <p:spPr>
          <a:xfrm>
            <a:off x="694238" y="5263634"/>
            <a:ext cx="1294929" cy="307777"/>
          </a:xfrm>
          <a:prstGeom prst="rect">
            <a:avLst/>
          </a:prstGeom>
          <a:noFill/>
        </p:spPr>
        <p:txBody>
          <a:bodyPr wrap="square" rtlCol="0">
            <a:spAutoFit/>
          </a:bodyPr>
          <a:lstStyle/>
          <a:p>
            <a:pPr algn="ctr"/>
            <a:r>
              <a:rPr lang="es-419" sz="1400" i="1" dirty="0" smtClean="0"/>
              <a:t>Grilla flexible</a:t>
            </a:r>
          </a:p>
        </p:txBody>
      </p:sp>
    </p:spTree>
    <p:extLst>
      <p:ext uri="{BB962C8B-B14F-4D97-AF65-F5344CB8AC3E}">
        <p14:creationId xmlns:p14="http://schemas.microsoft.com/office/powerpoint/2010/main" val="328190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9217"/>
                                        </p:tgtEl>
                                        <p:attrNameLst>
                                          <p:attrName>style.visibility</p:attrName>
                                        </p:attrNameLst>
                                      </p:cBhvr>
                                      <p:to>
                                        <p:strVal val="visible"/>
                                      </p:to>
                                    </p:set>
                                    <p:animEffect transition="in" filter="fade">
                                      <p:cBhvr>
                                        <p:cTn id="13" dur="500"/>
                                        <p:tgtEl>
                                          <p:spTgt spid="9217"/>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1000"/>
                                        <p:tgtEl>
                                          <p:spTgt spid="49"/>
                                        </p:tgtEl>
                                      </p:cBhvr>
                                    </p:animEffect>
                                    <p:anim calcmode="lin" valueType="num">
                                      <p:cBhvr>
                                        <p:cTn id="19" dur="1000" fill="hold"/>
                                        <p:tgtEl>
                                          <p:spTgt spid="49"/>
                                        </p:tgtEl>
                                        <p:attrNameLst>
                                          <p:attrName>ppt_x</p:attrName>
                                        </p:attrNameLst>
                                      </p:cBhvr>
                                      <p:tavLst>
                                        <p:tav tm="0">
                                          <p:val>
                                            <p:strVal val="#ppt_x"/>
                                          </p:val>
                                        </p:tav>
                                        <p:tav tm="100000">
                                          <p:val>
                                            <p:strVal val="#ppt_x"/>
                                          </p:val>
                                        </p:tav>
                                      </p:tavLst>
                                    </p:anim>
                                    <p:anim calcmode="lin" valueType="num">
                                      <p:cBhvr>
                                        <p:cTn id="20"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anim calcmode="lin" valueType="num">
                                      <p:cBhvr>
                                        <p:cTn id="26" dur="1000" fill="hold"/>
                                        <p:tgtEl>
                                          <p:spTgt spid="59"/>
                                        </p:tgtEl>
                                        <p:attrNameLst>
                                          <p:attrName>ppt_x</p:attrName>
                                        </p:attrNameLst>
                                      </p:cBhvr>
                                      <p:tavLst>
                                        <p:tav tm="0">
                                          <p:val>
                                            <p:strVal val="#ppt_x"/>
                                          </p:val>
                                        </p:tav>
                                        <p:tav tm="100000">
                                          <p:val>
                                            <p:strVal val="#ppt_x"/>
                                          </p:val>
                                        </p:tav>
                                      </p:tavLst>
                                    </p:anim>
                                    <p:anim calcmode="lin" valueType="num">
                                      <p:cBhvr>
                                        <p:cTn id="2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1000"/>
                                        <p:tgtEl>
                                          <p:spTgt spid="82"/>
                                        </p:tgtEl>
                                      </p:cBhvr>
                                    </p:animEffect>
                                    <p:anim calcmode="lin" valueType="num">
                                      <p:cBhvr>
                                        <p:cTn id="33" dur="1000" fill="hold"/>
                                        <p:tgtEl>
                                          <p:spTgt spid="82"/>
                                        </p:tgtEl>
                                        <p:attrNameLst>
                                          <p:attrName>ppt_x</p:attrName>
                                        </p:attrNameLst>
                                      </p:cBhvr>
                                      <p:tavLst>
                                        <p:tav tm="0">
                                          <p:val>
                                            <p:strVal val="#ppt_x"/>
                                          </p:val>
                                        </p:tav>
                                        <p:tav tm="100000">
                                          <p:val>
                                            <p:strVal val="#ppt_x"/>
                                          </p:val>
                                        </p:tav>
                                      </p:tavLst>
                                    </p:anim>
                                    <p:anim calcmode="lin" valueType="num">
                                      <p:cBhvr>
                                        <p:cTn id="34"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42" presetClass="entr" presetSubtype="0"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1000"/>
                                        <p:tgtEl>
                                          <p:spTgt spid="74"/>
                                        </p:tgtEl>
                                      </p:cBhvr>
                                    </p:animEffect>
                                    <p:anim calcmode="lin" valueType="num">
                                      <p:cBhvr>
                                        <p:cTn id="43" dur="1000" fill="hold"/>
                                        <p:tgtEl>
                                          <p:spTgt spid="74"/>
                                        </p:tgtEl>
                                        <p:attrNameLst>
                                          <p:attrName>ppt_x</p:attrName>
                                        </p:attrNameLst>
                                      </p:cBhvr>
                                      <p:tavLst>
                                        <p:tav tm="0">
                                          <p:val>
                                            <p:strVal val="#ppt_x"/>
                                          </p:val>
                                        </p:tav>
                                        <p:tav tm="100000">
                                          <p:val>
                                            <p:strVal val="#ppt_x"/>
                                          </p:val>
                                        </p:tav>
                                      </p:tavLst>
                                    </p:anim>
                                    <p:anim calcmode="lin" valueType="num">
                                      <p:cBhvr>
                                        <p:cTn id="44" dur="1000" fill="hold"/>
                                        <p:tgtEl>
                                          <p:spTgt spid="7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219"/>
                                        </p:tgtEl>
                                        <p:attrNameLst>
                                          <p:attrName>style.visibility</p:attrName>
                                        </p:attrNameLst>
                                      </p:cBhvr>
                                      <p:to>
                                        <p:strVal val="visible"/>
                                      </p:to>
                                    </p:set>
                                    <p:animEffect transition="in" filter="fade">
                                      <p:cBhvr>
                                        <p:cTn id="47" dur="1000"/>
                                        <p:tgtEl>
                                          <p:spTgt spid="9219"/>
                                        </p:tgtEl>
                                      </p:cBhvr>
                                    </p:animEffect>
                                    <p:anim calcmode="lin" valueType="num">
                                      <p:cBhvr>
                                        <p:cTn id="48" dur="1000" fill="hold"/>
                                        <p:tgtEl>
                                          <p:spTgt spid="9219"/>
                                        </p:tgtEl>
                                        <p:attrNameLst>
                                          <p:attrName>ppt_x</p:attrName>
                                        </p:attrNameLst>
                                      </p:cBhvr>
                                      <p:tavLst>
                                        <p:tav tm="0">
                                          <p:val>
                                            <p:strVal val="#ppt_x"/>
                                          </p:val>
                                        </p:tav>
                                        <p:tav tm="100000">
                                          <p:val>
                                            <p:strVal val="#ppt_x"/>
                                          </p:val>
                                        </p:tav>
                                      </p:tavLst>
                                    </p:anim>
                                    <p:anim calcmode="lin" valueType="num">
                                      <p:cBhvr>
                                        <p:cTn id="49" dur="1000" fill="hold"/>
                                        <p:tgtEl>
                                          <p:spTgt spid="921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216"/>
                                        </p:tgtEl>
                                        <p:attrNameLst>
                                          <p:attrName>style.visibility</p:attrName>
                                        </p:attrNameLst>
                                      </p:cBhvr>
                                      <p:to>
                                        <p:strVal val="visible"/>
                                      </p:to>
                                    </p:set>
                                    <p:animEffect transition="in" filter="fade">
                                      <p:cBhvr>
                                        <p:cTn id="69" dur="500"/>
                                        <p:tgtEl>
                                          <p:spTgt spid="9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216" grpId="0"/>
      <p:bldP spid="78" grpId="0"/>
      <p:bldP spid="69" grpId="0"/>
      <p:bldP spid="7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Conceptos preliminares – </a:t>
            </a:r>
            <a:r>
              <a:rPr lang="es-419" dirty="0" smtClean="0">
                <a:latin typeface="Vijaya" pitchFamily="34" charset="0"/>
                <a:cs typeface="Vijaya" pitchFamily="34" charset="0"/>
              </a:rPr>
              <a:t>Grilla flexible</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13</a:t>
            </a:fld>
            <a:endParaRPr lang="en-US"/>
          </a:p>
        </p:txBody>
      </p:sp>
      <p:sp>
        <p:nvSpPr>
          <p:cNvPr id="6" name="AutoShape 2" descr="Resultado de imagen para espectro visi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Resultado de imagen para espectro visib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Resultado de imagen para espectro visib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2 Rectángulo"/>
          <p:cNvSpPr/>
          <p:nvPr/>
        </p:nvSpPr>
        <p:spPr>
          <a:xfrm>
            <a:off x="2361970" y="4581128"/>
            <a:ext cx="227133"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11 Grupo"/>
          <p:cNvGrpSpPr/>
          <p:nvPr/>
        </p:nvGrpSpPr>
        <p:grpSpPr>
          <a:xfrm>
            <a:off x="628034" y="2018870"/>
            <a:ext cx="6453895" cy="2078940"/>
            <a:chOff x="628034" y="2018870"/>
            <a:chExt cx="6453895" cy="2078940"/>
          </a:xfrm>
        </p:grpSpPr>
        <p:grpSp>
          <p:nvGrpSpPr>
            <p:cNvPr id="10" name="9 Grupo"/>
            <p:cNvGrpSpPr/>
            <p:nvPr/>
          </p:nvGrpSpPr>
          <p:grpSpPr>
            <a:xfrm>
              <a:off x="1907704" y="2018870"/>
              <a:ext cx="5174225" cy="2078940"/>
              <a:chOff x="1907704" y="2018870"/>
              <a:chExt cx="5174225" cy="2078940"/>
            </a:xfrm>
          </p:grpSpPr>
          <p:pic>
            <p:nvPicPr>
              <p:cNvPr id="43"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t="20679" b="48579"/>
              <a:stretch/>
            </p:blipFill>
            <p:spPr bwMode="auto">
              <a:xfrm>
                <a:off x="1907704" y="2729658"/>
                <a:ext cx="4765062" cy="1099799"/>
              </a:xfrm>
              <a:prstGeom prst="rect">
                <a:avLst/>
              </a:prstGeom>
              <a:noFill/>
              <a:extLst>
                <a:ext uri="{909E8E84-426E-40DD-AFC4-6F175D3DCCD1}">
                  <a14:hiddenFill xmlns:a14="http://schemas.microsoft.com/office/drawing/2010/main">
                    <a:solidFill>
                      <a:srgbClr val="FFFFFF"/>
                    </a:solidFill>
                  </a14:hiddenFill>
                </a:ext>
              </a:extLst>
            </p:spPr>
          </p:pic>
          <p:sp>
            <p:nvSpPr>
              <p:cNvPr id="45" name="44 CuadroTexto"/>
              <p:cNvSpPr txBox="1"/>
              <p:nvPr/>
            </p:nvSpPr>
            <p:spPr>
              <a:xfrm>
                <a:off x="5804015" y="3790033"/>
                <a:ext cx="1277914" cy="307777"/>
              </a:xfrm>
              <a:prstGeom prst="rect">
                <a:avLst/>
              </a:prstGeom>
              <a:noFill/>
            </p:spPr>
            <p:txBody>
              <a:bodyPr wrap="none" rtlCol="0">
                <a:spAutoFit/>
              </a:bodyPr>
              <a:lstStyle/>
              <a:p>
                <a:r>
                  <a:rPr lang="es-419" sz="1400" dirty="0" smtClean="0"/>
                  <a:t>Capacidad (</a:t>
                </a:r>
                <a:r>
                  <a:rPr lang="el-GR" sz="1400" dirty="0" smtClean="0"/>
                  <a:t>λ</a:t>
                </a:r>
                <a:r>
                  <a:rPr lang="es-419" sz="1400" dirty="0" smtClean="0"/>
                  <a:t>)</a:t>
                </a:r>
                <a:endParaRPr lang="en-US" sz="1400" dirty="0"/>
              </a:p>
            </p:txBody>
          </p:sp>
          <p:pic>
            <p:nvPicPr>
              <p:cNvPr id="46"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48440" t="59485" r="40569" b="32142"/>
              <a:stretch/>
            </p:blipFill>
            <p:spPr bwMode="auto">
              <a:xfrm>
                <a:off x="2915816" y="2018870"/>
                <a:ext cx="531628" cy="30405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48440" t="59485" r="40569" b="32142"/>
              <a:stretch/>
            </p:blipFill>
            <p:spPr bwMode="auto">
              <a:xfrm>
                <a:off x="2267744" y="2577629"/>
                <a:ext cx="531628" cy="30405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48440" t="59485" r="40569" b="32142"/>
              <a:stretch/>
            </p:blipFill>
            <p:spPr bwMode="auto">
              <a:xfrm>
                <a:off x="2555776" y="2306902"/>
                <a:ext cx="531628" cy="304057"/>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43 Conector recto de flecha"/>
              <p:cNvCxnSpPr/>
              <p:nvPr/>
            </p:nvCxnSpPr>
            <p:spPr>
              <a:xfrm>
                <a:off x="6228184" y="3737770"/>
                <a:ext cx="214788" cy="124"/>
              </a:xfrm>
              <a:prstGeom prst="straightConnector1">
                <a:avLst/>
              </a:prstGeom>
              <a:ln w="15875">
                <a:solidFill>
                  <a:schemeClr val="tx2">
                    <a:lumMod val="75000"/>
                    <a:alpha val="57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9216" name="9215 CuadroTexto"/>
            <p:cNvSpPr txBox="1"/>
            <p:nvPr/>
          </p:nvSpPr>
          <p:spPr>
            <a:xfrm>
              <a:off x="628034" y="3061667"/>
              <a:ext cx="1294929" cy="307777"/>
            </a:xfrm>
            <a:prstGeom prst="rect">
              <a:avLst/>
            </a:prstGeom>
            <a:noFill/>
          </p:spPr>
          <p:txBody>
            <a:bodyPr wrap="square" rtlCol="0">
              <a:spAutoFit/>
            </a:bodyPr>
            <a:lstStyle/>
            <a:p>
              <a:pPr algn="ctr"/>
              <a:r>
                <a:rPr lang="es-419" sz="1400" i="1" dirty="0" smtClean="0"/>
                <a:t>Grilla fija</a:t>
              </a:r>
              <a:endParaRPr lang="en-US" sz="1400" i="1" dirty="0"/>
            </a:p>
          </p:txBody>
        </p:sp>
      </p:grpSp>
      <p:grpSp>
        <p:nvGrpSpPr>
          <p:cNvPr id="13" name="12 Grupo"/>
          <p:cNvGrpSpPr/>
          <p:nvPr/>
        </p:nvGrpSpPr>
        <p:grpSpPr>
          <a:xfrm>
            <a:off x="694238" y="4885767"/>
            <a:ext cx="6572046" cy="1443298"/>
            <a:chOff x="694238" y="4885767"/>
            <a:chExt cx="6572046" cy="1443298"/>
          </a:xfrm>
        </p:grpSpPr>
        <p:sp>
          <p:nvSpPr>
            <p:cNvPr id="39" name="38 CuadroTexto"/>
            <p:cNvSpPr txBox="1"/>
            <p:nvPr/>
          </p:nvSpPr>
          <p:spPr>
            <a:xfrm>
              <a:off x="5868144" y="6021288"/>
              <a:ext cx="1398140" cy="307777"/>
            </a:xfrm>
            <a:prstGeom prst="rect">
              <a:avLst/>
            </a:prstGeom>
            <a:noFill/>
          </p:spPr>
          <p:txBody>
            <a:bodyPr wrap="none" rtlCol="0">
              <a:spAutoFit/>
            </a:bodyPr>
            <a:lstStyle/>
            <a:p>
              <a:r>
                <a:rPr lang="es-419" sz="1400" dirty="0" smtClean="0"/>
                <a:t>Capacidad (FS)</a:t>
              </a:r>
              <a:endParaRPr lang="en-US" sz="1400" dirty="0"/>
            </a:p>
          </p:txBody>
        </p:sp>
        <p:pic>
          <p:nvPicPr>
            <p:cNvPr id="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4885767"/>
              <a:ext cx="4178625" cy="106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73 Conector recto de flecha"/>
            <p:cNvCxnSpPr/>
            <p:nvPr/>
          </p:nvCxnSpPr>
          <p:spPr>
            <a:xfrm>
              <a:off x="6228184" y="5895564"/>
              <a:ext cx="214788" cy="124"/>
            </a:xfrm>
            <a:prstGeom prst="straightConnector1">
              <a:avLst/>
            </a:prstGeom>
            <a:ln w="15875">
              <a:solidFill>
                <a:schemeClr val="tx2">
                  <a:lumMod val="75000"/>
                  <a:alpha val="57000"/>
                </a:schemeClr>
              </a:solidFill>
              <a:tailEnd type="arrow"/>
            </a:ln>
          </p:spPr>
          <p:style>
            <a:lnRef idx="1">
              <a:schemeClr val="accent1"/>
            </a:lnRef>
            <a:fillRef idx="0">
              <a:schemeClr val="accent1"/>
            </a:fillRef>
            <a:effectRef idx="0">
              <a:schemeClr val="accent1"/>
            </a:effectRef>
            <a:fontRef idx="minor">
              <a:schemeClr val="tx1"/>
            </a:fontRef>
          </p:style>
        </p:cxnSp>
        <p:sp>
          <p:nvSpPr>
            <p:cNvPr id="73" name="72 CuadroTexto"/>
            <p:cNvSpPr txBox="1"/>
            <p:nvPr/>
          </p:nvSpPr>
          <p:spPr>
            <a:xfrm>
              <a:off x="694238" y="5263634"/>
              <a:ext cx="1294929" cy="307777"/>
            </a:xfrm>
            <a:prstGeom prst="rect">
              <a:avLst/>
            </a:prstGeom>
            <a:noFill/>
          </p:spPr>
          <p:txBody>
            <a:bodyPr wrap="square" rtlCol="0">
              <a:spAutoFit/>
            </a:bodyPr>
            <a:lstStyle/>
            <a:p>
              <a:pPr algn="ctr"/>
              <a:r>
                <a:rPr lang="es-419" sz="1400" i="1" dirty="0" smtClean="0"/>
                <a:t>Grilla flexible</a:t>
              </a:r>
            </a:p>
          </p:txBody>
        </p:sp>
      </p:grpSp>
      <p:sp>
        <p:nvSpPr>
          <p:cNvPr id="4" name="3 Flecha abajo"/>
          <p:cNvSpPr/>
          <p:nvPr/>
        </p:nvSpPr>
        <p:spPr>
          <a:xfrm>
            <a:off x="2555776" y="3943921"/>
            <a:ext cx="204915" cy="637207"/>
          </a:xfrm>
          <a:prstGeom prst="down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74 Flecha abajo"/>
          <p:cNvSpPr/>
          <p:nvPr/>
        </p:nvSpPr>
        <p:spPr>
          <a:xfrm rot="766014">
            <a:off x="3847786" y="3918277"/>
            <a:ext cx="204915" cy="637207"/>
          </a:xfrm>
          <a:prstGeom prst="down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75 Flecha abajo"/>
          <p:cNvSpPr/>
          <p:nvPr/>
        </p:nvSpPr>
        <p:spPr>
          <a:xfrm rot="2072016">
            <a:off x="5139832" y="3931099"/>
            <a:ext cx="204915" cy="637207"/>
          </a:xfrm>
          <a:prstGeom prst="down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289" y="5263634"/>
            <a:ext cx="985894"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CuadroTexto"/>
          <p:cNvSpPr txBox="1"/>
          <p:nvPr/>
        </p:nvSpPr>
        <p:spPr>
          <a:xfrm>
            <a:off x="5292080" y="4885767"/>
            <a:ext cx="867545" cy="461665"/>
          </a:xfrm>
          <a:prstGeom prst="rect">
            <a:avLst/>
          </a:prstGeom>
          <a:noFill/>
        </p:spPr>
        <p:txBody>
          <a:bodyPr wrap="none" rtlCol="0">
            <a:spAutoFit/>
          </a:bodyPr>
          <a:lstStyle/>
          <a:p>
            <a:r>
              <a:rPr lang="es-419" sz="1200" dirty="0" smtClean="0"/>
              <a:t>Ahorro de</a:t>
            </a:r>
          </a:p>
          <a:p>
            <a:r>
              <a:rPr lang="es-419" sz="1200" dirty="0"/>
              <a:t> </a:t>
            </a:r>
            <a:r>
              <a:rPr lang="es-419" sz="1200" dirty="0" smtClean="0"/>
              <a:t> espectro</a:t>
            </a:r>
            <a:endParaRPr lang="en-US" sz="1200" dirty="0"/>
          </a:p>
        </p:txBody>
      </p:sp>
      <p:grpSp>
        <p:nvGrpSpPr>
          <p:cNvPr id="11" name="10 Grupo"/>
          <p:cNvGrpSpPr/>
          <p:nvPr/>
        </p:nvGrpSpPr>
        <p:grpSpPr>
          <a:xfrm>
            <a:off x="2949848" y="2335197"/>
            <a:ext cx="2535962" cy="875667"/>
            <a:chOff x="2949848" y="2335197"/>
            <a:chExt cx="2535962" cy="875667"/>
          </a:xfrm>
        </p:grpSpPr>
        <p:sp>
          <p:nvSpPr>
            <p:cNvPr id="70" name="69 CuadroTexto"/>
            <p:cNvSpPr txBox="1"/>
            <p:nvPr/>
          </p:nvSpPr>
          <p:spPr>
            <a:xfrm>
              <a:off x="3609975" y="2335197"/>
              <a:ext cx="1875835" cy="307777"/>
            </a:xfrm>
            <a:prstGeom prst="rect">
              <a:avLst/>
            </a:prstGeom>
            <a:noFill/>
          </p:spPr>
          <p:txBody>
            <a:bodyPr wrap="none" rtlCol="0">
              <a:spAutoFit/>
            </a:bodyPr>
            <a:lstStyle/>
            <a:p>
              <a:r>
                <a:rPr lang="es-419" sz="1400" dirty="0" smtClean="0"/>
                <a:t>Espectro no asignado</a:t>
              </a:r>
              <a:endParaRPr lang="en-US" sz="1400" dirty="0"/>
            </a:p>
          </p:txBody>
        </p:sp>
        <p:cxnSp>
          <p:nvCxnSpPr>
            <p:cNvPr id="71" name="70 Conector recto de flecha"/>
            <p:cNvCxnSpPr/>
            <p:nvPr/>
          </p:nvCxnSpPr>
          <p:spPr>
            <a:xfrm flipV="1">
              <a:off x="2949848" y="2552507"/>
              <a:ext cx="636963" cy="658357"/>
            </a:xfrm>
            <a:prstGeom prst="straightConnector1">
              <a:avLst/>
            </a:prstGeom>
            <a:ln w="158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806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1000"/>
                                        <p:tgtEl>
                                          <p:spTgt spid="75"/>
                                        </p:tgtEl>
                                      </p:cBhvr>
                                    </p:animEffect>
                                    <p:anim calcmode="lin" valueType="num">
                                      <p:cBhvr>
                                        <p:cTn id="25" dur="1000" fill="hold"/>
                                        <p:tgtEl>
                                          <p:spTgt spid="75"/>
                                        </p:tgtEl>
                                        <p:attrNameLst>
                                          <p:attrName>ppt_x</p:attrName>
                                        </p:attrNameLst>
                                      </p:cBhvr>
                                      <p:tavLst>
                                        <p:tav tm="0">
                                          <p:val>
                                            <p:strVal val="#ppt_x"/>
                                          </p:val>
                                        </p:tav>
                                        <p:tav tm="100000">
                                          <p:val>
                                            <p:strVal val="#ppt_x"/>
                                          </p:val>
                                        </p:tav>
                                      </p:tavLst>
                                    </p:anim>
                                    <p:anim calcmode="lin" valueType="num">
                                      <p:cBhvr>
                                        <p:cTn id="26" dur="1000" fill="hold"/>
                                        <p:tgtEl>
                                          <p:spTgt spid="75"/>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1000"/>
                                        <p:tgtEl>
                                          <p:spTgt spid="76"/>
                                        </p:tgtEl>
                                      </p:cBhvr>
                                    </p:animEffect>
                                    <p:anim calcmode="lin" valueType="num">
                                      <p:cBhvr>
                                        <p:cTn id="30" dur="1000" fill="hold"/>
                                        <p:tgtEl>
                                          <p:spTgt spid="76"/>
                                        </p:tgtEl>
                                        <p:attrNameLst>
                                          <p:attrName>ppt_x</p:attrName>
                                        </p:attrNameLst>
                                      </p:cBhvr>
                                      <p:tavLst>
                                        <p:tav tm="0">
                                          <p:val>
                                            <p:strVal val="#ppt_x"/>
                                          </p:val>
                                        </p:tav>
                                        <p:tav tm="100000">
                                          <p:val>
                                            <p:strVal val="#ppt_x"/>
                                          </p:val>
                                        </p:tav>
                                      </p:tavLst>
                                    </p:anim>
                                    <p:anim calcmode="lin" valueType="num">
                                      <p:cBhvr>
                                        <p:cTn id="31"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3557"/>
                                        </p:tgtEl>
                                        <p:attrNameLst>
                                          <p:attrName>style.visibility</p:attrName>
                                        </p:attrNameLst>
                                      </p:cBhvr>
                                      <p:to>
                                        <p:strVal val="visible"/>
                                      </p:to>
                                    </p:set>
                                    <p:animEffect transition="in" filter="fade">
                                      <p:cBhvr>
                                        <p:cTn id="41" dur="500"/>
                                        <p:tgtEl>
                                          <p:spTgt spid="2355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5" grpId="0" animBg="1"/>
      <p:bldP spid="76"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Conceptos preliminares – </a:t>
            </a:r>
            <a:r>
              <a:rPr lang="es-419" dirty="0" smtClean="0">
                <a:latin typeface="Vijaya" pitchFamily="34" charset="0"/>
                <a:cs typeface="Vijaya" pitchFamily="34" charset="0"/>
              </a:rPr>
              <a:t>Grilla flexible</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14</a:t>
            </a:fld>
            <a:endParaRPr lang="en-US"/>
          </a:p>
        </p:txBody>
      </p:sp>
      <p:sp>
        <p:nvSpPr>
          <p:cNvPr id="6" name="AutoShape 2" descr="Resultado de imagen para espectro visi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Resultado de imagen para espectro visib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Resultado de imagen para espectro visib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2 Rectángulo"/>
          <p:cNvSpPr/>
          <p:nvPr/>
        </p:nvSpPr>
        <p:spPr>
          <a:xfrm>
            <a:off x="2361970" y="4581128"/>
            <a:ext cx="227133"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9 Grupo"/>
          <p:cNvGrpSpPr/>
          <p:nvPr/>
        </p:nvGrpSpPr>
        <p:grpSpPr>
          <a:xfrm>
            <a:off x="628034" y="2577629"/>
            <a:ext cx="6453895" cy="1520181"/>
            <a:chOff x="628034" y="2577629"/>
            <a:chExt cx="6453895" cy="1520181"/>
          </a:xfrm>
        </p:grpSpPr>
        <p:pic>
          <p:nvPicPr>
            <p:cNvPr id="43"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t="20679" b="48579"/>
            <a:stretch/>
          </p:blipFill>
          <p:spPr bwMode="auto">
            <a:xfrm>
              <a:off x="1907704" y="2729658"/>
              <a:ext cx="4765062" cy="1099799"/>
            </a:xfrm>
            <a:prstGeom prst="rect">
              <a:avLst/>
            </a:prstGeom>
            <a:noFill/>
            <a:extLst>
              <a:ext uri="{909E8E84-426E-40DD-AFC4-6F175D3DCCD1}">
                <a14:hiddenFill xmlns:a14="http://schemas.microsoft.com/office/drawing/2010/main">
                  <a:solidFill>
                    <a:srgbClr val="FFFFFF"/>
                  </a:solidFill>
                </a14:hiddenFill>
              </a:ext>
            </a:extLst>
          </p:spPr>
        </p:pic>
        <p:sp>
          <p:nvSpPr>
            <p:cNvPr id="45" name="44 CuadroTexto"/>
            <p:cNvSpPr txBox="1"/>
            <p:nvPr/>
          </p:nvSpPr>
          <p:spPr>
            <a:xfrm>
              <a:off x="5804015" y="3790033"/>
              <a:ext cx="1277914" cy="307777"/>
            </a:xfrm>
            <a:prstGeom prst="rect">
              <a:avLst/>
            </a:prstGeom>
            <a:noFill/>
          </p:spPr>
          <p:txBody>
            <a:bodyPr wrap="none" rtlCol="0">
              <a:spAutoFit/>
            </a:bodyPr>
            <a:lstStyle/>
            <a:p>
              <a:r>
                <a:rPr lang="es-419" sz="1400" dirty="0" smtClean="0"/>
                <a:t>Capacidad (</a:t>
              </a:r>
              <a:r>
                <a:rPr lang="el-GR" sz="1400" dirty="0" smtClean="0"/>
                <a:t>λ</a:t>
              </a:r>
              <a:r>
                <a:rPr lang="es-419" sz="1400" dirty="0" smtClean="0"/>
                <a:t>)</a:t>
              </a:r>
              <a:endParaRPr lang="en-US" sz="1400" dirty="0"/>
            </a:p>
          </p:txBody>
        </p:sp>
        <p:pic>
          <p:nvPicPr>
            <p:cNvPr id="47" name="Picture 2" descr="Imagen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48440" t="59485" r="40569" b="32142"/>
            <a:stretch/>
          </p:blipFill>
          <p:spPr bwMode="auto">
            <a:xfrm>
              <a:off x="2267744" y="2577629"/>
              <a:ext cx="531628" cy="304057"/>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43 Conector recto de flecha"/>
            <p:cNvCxnSpPr/>
            <p:nvPr/>
          </p:nvCxnSpPr>
          <p:spPr>
            <a:xfrm>
              <a:off x="6228184" y="3737770"/>
              <a:ext cx="214788" cy="124"/>
            </a:xfrm>
            <a:prstGeom prst="straightConnector1">
              <a:avLst/>
            </a:prstGeom>
            <a:ln w="15875">
              <a:solidFill>
                <a:schemeClr val="tx2">
                  <a:lumMod val="75000"/>
                  <a:alpha val="57000"/>
                </a:schemeClr>
              </a:solidFill>
              <a:tailEnd type="arrow"/>
            </a:ln>
          </p:spPr>
          <p:style>
            <a:lnRef idx="1">
              <a:schemeClr val="accent1"/>
            </a:lnRef>
            <a:fillRef idx="0">
              <a:schemeClr val="accent1"/>
            </a:fillRef>
            <a:effectRef idx="0">
              <a:schemeClr val="accent1"/>
            </a:effectRef>
            <a:fontRef idx="minor">
              <a:schemeClr val="tx1"/>
            </a:fontRef>
          </p:style>
        </p:cxnSp>
        <p:sp>
          <p:nvSpPr>
            <p:cNvPr id="9216" name="9215 CuadroTexto"/>
            <p:cNvSpPr txBox="1"/>
            <p:nvPr/>
          </p:nvSpPr>
          <p:spPr>
            <a:xfrm>
              <a:off x="628034" y="3061667"/>
              <a:ext cx="1294929" cy="307777"/>
            </a:xfrm>
            <a:prstGeom prst="rect">
              <a:avLst/>
            </a:prstGeom>
            <a:noFill/>
          </p:spPr>
          <p:txBody>
            <a:bodyPr wrap="square" rtlCol="0">
              <a:spAutoFit/>
            </a:bodyPr>
            <a:lstStyle/>
            <a:p>
              <a:pPr algn="ctr"/>
              <a:r>
                <a:rPr lang="es-419" sz="1400" i="1" dirty="0" smtClean="0"/>
                <a:t>Grilla fija</a:t>
              </a:r>
              <a:endParaRPr lang="en-US" sz="1400" i="1" dirty="0"/>
            </a:p>
          </p:txBody>
        </p:sp>
      </p:grpSp>
      <p:grpSp>
        <p:nvGrpSpPr>
          <p:cNvPr id="11" name="10 Grupo"/>
          <p:cNvGrpSpPr/>
          <p:nvPr/>
        </p:nvGrpSpPr>
        <p:grpSpPr>
          <a:xfrm>
            <a:off x="694238" y="4885767"/>
            <a:ext cx="6572046" cy="1443298"/>
            <a:chOff x="694238" y="4885767"/>
            <a:chExt cx="6572046" cy="1443298"/>
          </a:xfrm>
        </p:grpSpPr>
        <p:sp>
          <p:nvSpPr>
            <p:cNvPr id="39" name="38 CuadroTexto"/>
            <p:cNvSpPr txBox="1"/>
            <p:nvPr/>
          </p:nvSpPr>
          <p:spPr>
            <a:xfrm>
              <a:off x="5868144" y="6021288"/>
              <a:ext cx="1398140" cy="307777"/>
            </a:xfrm>
            <a:prstGeom prst="rect">
              <a:avLst/>
            </a:prstGeom>
            <a:noFill/>
          </p:spPr>
          <p:txBody>
            <a:bodyPr wrap="none" rtlCol="0">
              <a:spAutoFit/>
            </a:bodyPr>
            <a:lstStyle/>
            <a:p>
              <a:r>
                <a:rPr lang="es-419" sz="1400" dirty="0" smtClean="0"/>
                <a:t>Capacidad (FS)</a:t>
              </a:r>
              <a:endParaRPr lang="en-US" sz="1400" dirty="0"/>
            </a:p>
          </p:txBody>
        </p:sp>
        <p:pic>
          <p:nvPicPr>
            <p:cNvPr id="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4885767"/>
              <a:ext cx="4178625" cy="106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73 Conector recto de flecha"/>
            <p:cNvCxnSpPr/>
            <p:nvPr/>
          </p:nvCxnSpPr>
          <p:spPr>
            <a:xfrm>
              <a:off x="6228184" y="5894082"/>
              <a:ext cx="214788" cy="124"/>
            </a:xfrm>
            <a:prstGeom prst="straightConnector1">
              <a:avLst/>
            </a:prstGeom>
            <a:ln w="15875">
              <a:solidFill>
                <a:schemeClr val="tx2">
                  <a:lumMod val="75000"/>
                  <a:alpha val="57000"/>
                </a:schemeClr>
              </a:solidFill>
              <a:tailEnd type="arrow"/>
            </a:ln>
          </p:spPr>
          <p:style>
            <a:lnRef idx="1">
              <a:schemeClr val="accent1"/>
            </a:lnRef>
            <a:fillRef idx="0">
              <a:schemeClr val="accent1"/>
            </a:fillRef>
            <a:effectRef idx="0">
              <a:schemeClr val="accent1"/>
            </a:effectRef>
            <a:fontRef idx="minor">
              <a:schemeClr val="tx1"/>
            </a:fontRef>
          </p:style>
        </p:cxnSp>
        <p:sp>
          <p:nvSpPr>
            <p:cNvPr id="73" name="72 CuadroTexto"/>
            <p:cNvSpPr txBox="1"/>
            <p:nvPr/>
          </p:nvSpPr>
          <p:spPr>
            <a:xfrm>
              <a:off x="694238" y="5263634"/>
              <a:ext cx="1294929" cy="307777"/>
            </a:xfrm>
            <a:prstGeom prst="rect">
              <a:avLst/>
            </a:prstGeom>
            <a:noFill/>
          </p:spPr>
          <p:txBody>
            <a:bodyPr wrap="square" rtlCol="0">
              <a:spAutoFit/>
            </a:bodyPr>
            <a:lstStyle/>
            <a:p>
              <a:pPr algn="ctr"/>
              <a:r>
                <a:rPr lang="es-419" sz="1400" i="1" dirty="0" smtClean="0"/>
                <a:t>Grilla flexible</a:t>
              </a:r>
            </a:p>
          </p:txBody>
        </p:sp>
      </p:grpSp>
      <p:pic>
        <p:nvPicPr>
          <p:cNvPr id="245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4534" y="2109713"/>
            <a:ext cx="1032313" cy="309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6785" y="5220702"/>
            <a:ext cx="936104" cy="44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680" y="4775212"/>
            <a:ext cx="1032313" cy="309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968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4578"/>
                                        </p:tgtEl>
                                        <p:attrNameLst>
                                          <p:attrName>style.visibility</p:attrName>
                                        </p:attrNameLst>
                                      </p:cBhvr>
                                      <p:to>
                                        <p:strVal val="visible"/>
                                      </p:to>
                                    </p:set>
                                    <p:anim calcmode="lin" valueType="num">
                                      <p:cBhvr additive="base">
                                        <p:cTn id="12" dur="500" fill="hold"/>
                                        <p:tgtEl>
                                          <p:spTgt spid="24578"/>
                                        </p:tgtEl>
                                        <p:attrNameLst>
                                          <p:attrName>ppt_x</p:attrName>
                                        </p:attrNameLst>
                                      </p:cBhvr>
                                      <p:tavLst>
                                        <p:tav tm="0">
                                          <p:val>
                                            <p:strVal val="0-#ppt_w/2"/>
                                          </p:val>
                                        </p:tav>
                                        <p:tav tm="100000">
                                          <p:val>
                                            <p:strVal val="#ppt_x"/>
                                          </p:val>
                                        </p:tav>
                                      </p:tavLst>
                                    </p:anim>
                                    <p:anim calcmode="lin" valueType="num">
                                      <p:cBhvr additive="base">
                                        <p:cTn id="13" dur="500" fill="hold"/>
                                        <p:tgtEl>
                                          <p:spTgt spid="2457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4579"/>
                                        </p:tgtEl>
                                        <p:attrNameLst>
                                          <p:attrName>style.visibility</p:attrName>
                                        </p:attrNameLst>
                                      </p:cBhvr>
                                      <p:to>
                                        <p:strVal val="visible"/>
                                      </p:to>
                                    </p:set>
                                    <p:animEffect transition="in" filter="wipe(down)">
                                      <p:cBhvr>
                                        <p:cTn id="23" dur="500"/>
                                        <p:tgtEl>
                                          <p:spTgt spid="24579"/>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1000"/>
                                        <p:tgtEl>
                                          <p:spTgt spid="81"/>
                                        </p:tgtEl>
                                      </p:cBhvr>
                                    </p:animEffect>
                                    <p:anim calcmode="lin" valueType="num">
                                      <p:cBhvr>
                                        <p:cTn id="29" dur="1000" fill="hold"/>
                                        <p:tgtEl>
                                          <p:spTgt spid="81"/>
                                        </p:tgtEl>
                                        <p:attrNameLst>
                                          <p:attrName>ppt_x</p:attrName>
                                        </p:attrNameLst>
                                      </p:cBhvr>
                                      <p:tavLst>
                                        <p:tav tm="0">
                                          <p:val>
                                            <p:strVal val="#ppt_x"/>
                                          </p:val>
                                        </p:tav>
                                        <p:tav tm="100000">
                                          <p:val>
                                            <p:strVal val="#ppt_x"/>
                                          </p:val>
                                        </p:tav>
                                      </p:tavLst>
                                    </p:anim>
                                    <p:anim calcmode="lin" valueType="num">
                                      <p:cBhvr>
                                        <p:cTn id="30"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Conceptos preliminares – </a:t>
            </a:r>
            <a:r>
              <a:rPr lang="es-419" dirty="0" smtClean="0">
                <a:latin typeface="Vijaya" pitchFamily="34" charset="0"/>
                <a:cs typeface="Vijaya" pitchFamily="34" charset="0"/>
              </a:rPr>
              <a:t>Restricciones</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15</a:t>
            </a:fld>
            <a:endParaRPr lang="en-US" dirty="0"/>
          </a:p>
        </p:txBody>
      </p:sp>
      <p:sp>
        <p:nvSpPr>
          <p:cNvPr id="6" name="AutoShape 2" descr="Resultado de imagen para espectro visi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Resultado de imagen para espectro visib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6" descr="Resultado de imagen para espectro visib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41 CuadroTexto"/>
          <p:cNvSpPr txBox="1"/>
          <p:nvPr/>
        </p:nvSpPr>
        <p:spPr>
          <a:xfrm>
            <a:off x="5868144" y="6021288"/>
            <a:ext cx="1398140" cy="307777"/>
          </a:xfrm>
          <a:prstGeom prst="rect">
            <a:avLst/>
          </a:prstGeom>
          <a:noFill/>
        </p:spPr>
        <p:txBody>
          <a:bodyPr wrap="none" rtlCol="0">
            <a:spAutoFit/>
          </a:bodyPr>
          <a:lstStyle/>
          <a:p>
            <a:r>
              <a:rPr lang="es-419" sz="1400" dirty="0" smtClean="0"/>
              <a:t>Capacidad (FS)</a:t>
            </a:r>
            <a:endParaRPr lang="en-US" sz="1400" dirty="0"/>
          </a:p>
        </p:txBody>
      </p:sp>
      <p:pic>
        <p:nvPicPr>
          <p:cNvPr id="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4549105"/>
            <a:ext cx="414337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2 Marcador de contenido"/>
          <p:cNvSpPr>
            <a:spLocks noGrp="1"/>
          </p:cNvSpPr>
          <p:nvPr>
            <p:ph idx="1"/>
          </p:nvPr>
        </p:nvSpPr>
        <p:spPr>
          <a:xfrm>
            <a:off x="457200" y="2249424"/>
            <a:ext cx="3970784" cy="1055870"/>
          </a:xfrm>
        </p:spPr>
        <p:txBody>
          <a:bodyPr>
            <a:normAutofit/>
          </a:bodyPr>
          <a:lstStyle/>
          <a:p>
            <a:pPr marL="514350" indent="-514350">
              <a:buAutoNum type="arabicPeriod"/>
            </a:pPr>
            <a:r>
              <a:rPr lang="es-419" sz="2000" dirty="0" smtClean="0">
                <a:latin typeface="Vijaya" pitchFamily="34" charset="0"/>
                <a:cs typeface="Vijaya" pitchFamily="34" charset="0"/>
              </a:rPr>
              <a:t>Restricción de contigüidad</a:t>
            </a:r>
          </a:p>
        </p:txBody>
      </p:sp>
      <p:cxnSp>
        <p:nvCxnSpPr>
          <p:cNvPr id="9" name="8 Conector recto de flecha"/>
          <p:cNvCxnSpPr/>
          <p:nvPr/>
        </p:nvCxnSpPr>
        <p:spPr>
          <a:xfrm flipV="1">
            <a:off x="2339752" y="5733257"/>
            <a:ext cx="627761" cy="504055"/>
          </a:xfrm>
          <a:prstGeom prst="straightConnector1">
            <a:avLst/>
          </a:prstGeom>
          <a:ln w="158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73 Conector recto de flecha"/>
          <p:cNvCxnSpPr/>
          <p:nvPr/>
        </p:nvCxnSpPr>
        <p:spPr>
          <a:xfrm>
            <a:off x="6300192" y="5894082"/>
            <a:ext cx="214788" cy="124"/>
          </a:xfrm>
          <a:prstGeom prst="straightConnector1">
            <a:avLst/>
          </a:prstGeom>
          <a:ln w="15875">
            <a:solidFill>
              <a:schemeClr val="tx2">
                <a:lumMod val="75000"/>
                <a:alpha val="57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8" name="27 Grupo"/>
          <p:cNvGrpSpPr/>
          <p:nvPr/>
        </p:nvGrpSpPr>
        <p:grpSpPr>
          <a:xfrm>
            <a:off x="2663788" y="3789040"/>
            <a:ext cx="900100" cy="792088"/>
            <a:chOff x="2663788" y="3609723"/>
            <a:chExt cx="900100" cy="792088"/>
          </a:xfrm>
        </p:grpSpPr>
        <p:sp>
          <p:nvSpPr>
            <p:cNvPr id="23" name="22 Rectángulo redondeado"/>
            <p:cNvSpPr/>
            <p:nvPr/>
          </p:nvSpPr>
          <p:spPr>
            <a:xfrm>
              <a:off x="2733651" y="4226080"/>
              <a:ext cx="590330" cy="171417"/>
            </a:xfrm>
            <a:prstGeom prst="roundRect">
              <a:avLst/>
            </a:prstGeom>
            <a:solidFill>
              <a:srgbClr val="F46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12 Conector recto"/>
            <p:cNvCxnSpPr/>
            <p:nvPr/>
          </p:nvCxnSpPr>
          <p:spPr>
            <a:xfrm flipV="1">
              <a:off x="2663788" y="3609723"/>
              <a:ext cx="216024" cy="792088"/>
            </a:xfrm>
            <a:prstGeom prst="line">
              <a:avLst/>
            </a:prstGeom>
            <a:ln w="158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74 Conector recto"/>
            <p:cNvCxnSpPr/>
            <p:nvPr/>
          </p:nvCxnSpPr>
          <p:spPr>
            <a:xfrm flipV="1">
              <a:off x="3347864" y="3609723"/>
              <a:ext cx="216024" cy="792088"/>
            </a:xfrm>
            <a:prstGeom prst="line">
              <a:avLst/>
            </a:prstGeom>
            <a:ln w="158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flipV="1">
              <a:off x="2771800" y="4246871"/>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75 Conector recto"/>
            <p:cNvCxnSpPr/>
            <p:nvPr/>
          </p:nvCxnSpPr>
          <p:spPr>
            <a:xfrm flipV="1">
              <a:off x="2845396" y="4246871"/>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76 Conector recto"/>
            <p:cNvCxnSpPr/>
            <p:nvPr/>
          </p:nvCxnSpPr>
          <p:spPr>
            <a:xfrm flipV="1">
              <a:off x="2918992" y="4246871"/>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77 Conector recto"/>
            <p:cNvCxnSpPr/>
            <p:nvPr/>
          </p:nvCxnSpPr>
          <p:spPr>
            <a:xfrm flipV="1">
              <a:off x="2995764" y="4245844"/>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78 Conector recto"/>
            <p:cNvCxnSpPr/>
            <p:nvPr/>
          </p:nvCxnSpPr>
          <p:spPr>
            <a:xfrm flipV="1">
              <a:off x="3159888" y="4248489"/>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79 Conector recto"/>
            <p:cNvCxnSpPr/>
            <p:nvPr/>
          </p:nvCxnSpPr>
          <p:spPr>
            <a:xfrm flipV="1">
              <a:off x="3076769" y="4245810"/>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80 Conector recto"/>
            <p:cNvCxnSpPr/>
            <p:nvPr/>
          </p:nvCxnSpPr>
          <p:spPr>
            <a:xfrm flipV="1">
              <a:off x="3254118" y="4248121"/>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28 Grupo"/>
          <p:cNvGrpSpPr/>
          <p:nvPr/>
        </p:nvGrpSpPr>
        <p:grpSpPr>
          <a:xfrm>
            <a:off x="2663788" y="2696935"/>
            <a:ext cx="2568658" cy="804073"/>
            <a:chOff x="2663788" y="2696935"/>
            <a:chExt cx="2568658" cy="804073"/>
          </a:xfrm>
        </p:grpSpPr>
        <p:sp>
          <p:nvSpPr>
            <p:cNvPr id="85" name="84 Rectángulo redondeado"/>
            <p:cNvSpPr/>
            <p:nvPr/>
          </p:nvSpPr>
          <p:spPr>
            <a:xfrm>
              <a:off x="2733651" y="3325277"/>
              <a:ext cx="185341" cy="175731"/>
            </a:xfrm>
            <a:prstGeom prst="roundRect">
              <a:avLst/>
            </a:prstGeom>
            <a:solidFill>
              <a:srgbClr val="F46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85 Conector recto"/>
            <p:cNvCxnSpPr/>
            <p:nvPr/>
          </p:nvCxnSpPr>
          <p:spPr>
            <a:xfrm flipV="1">
              <a:off x="2663788" y="2708920"/>
              <a:ext cx="216024" cy="792088"/>
            </a:xfrm>
            <a:prstGeom prst="line">
              <a:avLst/>
            </a:prstGeom>
            <a:ln w="158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7" name="86 Conector recto"/>
            <p:cNvCxnSpPr/>
            <p:nvPr/>
          </p:nvCxnSpPr>
          <p:spPr>
            <a:xfrm flipV="1">
              <a:off x="3347864" y="2708920"/>
              <a:ext cx="216024" cy="792088"/>
            </a:xfrm>
            <a:prstGeom prst="line">
              <a:avLst/>
            </a:prstGeom>
            <a:ln w="158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8" name="87 Conector recto"/>
            <p:cNvCxnSpPr/>
            <p:nvPr/>
          </p:nvCxnSpPr>
          <p:spPr>
            <a:xfrm flipV="1">
              <a:off x="2771800" y="3346068"/>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flipV="1">
              <a:off x="2845396" y="3346068"/>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89 Conector recto"/>
            <p:cNvCxnSpPr/>
            <p:nvPr/>
          </p:nvCxnSpPr>
          <p:spPr>
            <a:xfrm flipV="1">
              <a:off x="2918992" y="3346068"/>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90 Conector recto"/>
            <p:cNvCxnSpPr/>
            <p:nvPr/>
          </p:nvCxnSpPr>
          <p:spPr>
            <a:xfrm flipV="1">
              <a:off x="2995764" y="3345041"/>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91 Conector recto"/>
            <p:cNvCxnSpPr/>
            <p:nvPr/>
          </p:nvCxnSpPr>
          <p:spPr>
            <a:xfrm flipV="1">
              <a:off x="3159888" y="3347686"/>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92 Conector recto"/>
            <p:cNvCxnSpPr/>
            <p:nvPr/>
          </p:nvCxnSpPr>
          <p:spPr>
            <a:xfrm flipV="1">
              <a:off x="3076769" y="3345007"/>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93 Conector recto"/>
            <p:cNvCxnSpPr/>
            <p:nvPr/>
          </p:nvCxnSpPr>
          <p:spPr>
            <a:xfrm flipV="1">
              <a:off x="3254118" y="3347318"/>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94 Rectángulo redondeado"/>
            <p:cNvSpPr/>
            <p:nvPr/>
          </p:nvSpPr>
          <p:spPr>
            <a:xfrm>
              <a:off x="4587549" y="3313293"/>
              <a:ext cx="404989" cy="163746"/>
            </a:xfrm>
            <a:prstGeom prst="roundRect">
              <a:avLst/>
            </a:prstGeom>
            <a:solidFill>
              <a:srgbClr val="F46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95 Conector recto"/>
            <p:cNvCxnSpPr/>
            <p:nvPr/>
          </p:nvCxnSpPr>
          <p:spPr>
            <a:xfrm flipV="1">
              <a:off x="4332346" y="2696935"/>
              <a:ext cx="216024" cy="792088"/>
            </a:xfrm>
            <a:prstGeom prst="line">
              <a:avLst/>
            </a:prstGeom>
            <a:ln w="158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7" name="96 Conector recto"/>
            <p:cNvCxnSpPr/>
            <p:nvPr/>
          </p:nvCxnSpPr>
          <p:spPr>
            <a:xfrm flipV="1">
              <a:off x="5016422" y="2696935"/>
              <a:ext cx="216024" cy="792088"/>
            </a:xfrm>
            <a:prstGeom prst="line">
              <a:avLst/>
            </a:prstGeom>
            <a:ln w="158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8" name="97 Conector recto"/>
            <p:cNvCxnSpPr/>
            <p:nvPr/>
          </p:nvCxnSpPr>
          <p:spPr>
            <a:xfrm flipV="1">
              <a:off x="4440358" y="3334083"/>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98 Conector recto"/>
            <p:cNvCxnSpPr/>
            <p:nvPr/>
          </p:nvCxnSpPr>
          <p:spPr>
            <a:xfrm flipV="1">
              <a:off x="4513954" y="3334083"/>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99 Conector recto"/>
            <p:cNvCxnSpPr/>
            <p:nvPr/>
          </p:nvCxnSpPr>
          <p:spPr>
            <a:xfrm flipV="1">
              <a:off x="4587550" y="3334083"/>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100 Conector recto"/>
            <p:cNvCxnSpPr/>
            <p:nvPr/>
          </p:nvCxnSpPr>
          <p:spPr>
            <a:xfrm flipV="1">
              <a:off x="4664322" y="3333056"/>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101 Conector recto"/>
            <p:cNvCxnSpPr/>
            <p:nvPr/>
          </p:nvCxnSpPr>
          <p:spPr>
            <a:xfrm flipV="1">
              <a:off x="4828446" y="3335701"/>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102 Conector recto"/>
            <p:cNvCxnSpPr/>
            <p:nvPr/>
          </p:nvCxnSpPr>
          <p:spPr>
            <a:xfrm flipV="1">
              <a:off x="4745327" y="3333022"/>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103 Conector recto"/>
            <p:cNvCxnSpPr/>
            <p:nvPr/>
          </p:nvCxnSpPr>
          <p:spPr>
            <a:xfrm flipV="1">
              <a:off x="4922676" y="3335333"/>
              <a:ext cx="0" cy="14401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 name="30 Rectángulo redondeado"/>
          <p:cNvSpPr/>
          <p:nvPr/>
        </p:nvSpPr>
        <p:spPr>
          <a:xfrm>
            <a:off x="2267744" y="2564904"/>
            <a:ext cx="3456384" cy="10448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 name="Picture 2" descr="Resultado de imagen para no che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2622324"/>
            <a:ext cx="929977" cy="929977"/>
          </a:xfrm>
          <a:prstGeom prst="rect">
            <a:avLst/>
          </a:prstGeom>
          <a:noFill/>
          <a:extLst>
            <a:ext uri="{909E8E84-426E-40DD-AFC4-6F175D3DCCD1}">
              <a14:hiddenFill xmlns:a14="http://schemas.microsoft.com/office/drawing/2010/main">
                <a:solidFill>
                  <a:srgbClr val="FFFFFF"/>
                </a:solidFill>
              </a14:hiddenFill>
            </a:ext>
          </a:extLst>
        </p:spPr>
      </p:pic>
      <p:sp>
        <p:nvSpPr>
          <p:cNvPr id="107" name="106 CuadroTexto"/>
          <p:cNvSpPr txBox="1"/>
          <p:nvPr/>
        </p:nvSpPr>
        <p:spPr>
          <a:xfrm>
            <a:off x="694238" y="5263634"/>
            <a:ext cx="1294929" cy="307777"/>
          </a:xfrm>
          <a:prstGeom prst="rect">
            <a:avLst/>
          </a:prstGeom>
          <a:noFill/>
        </p:spPr>
        <p:txBody>
          <a:bodyPr wrap="square" rtlCol="0">
            <a:spAutoFit/>
          </a:bodyPr>
          <a:lstStyle/>
          <a:p>
            <a:pPr algn="ctr"/>
            <a:r>
              <a:rPr lang="es-419" sz="1400" i="1" dirty="0" smtClean="0"/>
              <a:t>Grilla flexible</a:t>
            </a:r>
          </a:p>
        </p:txBody>
      </p:sp>
    </p:spTree>
    <p:extLst>
      <p:ext uri="{BB962C8B-B14F-4D97-AF65-F5344CB8AC3E}">
        <p14:creationId xmlns:p14="http://schemas.microsoft.com/office/powerpoint/2010/main" val="32130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smtClean="0">
                <a:latin typeface="Vijaya" pitchFamily="34" charset="0"/>
                <a:cs typeface="Vijaya" pitchFamily="34" charset="0"/>
              </a:rPr>
              <a:t>Resumen</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16</a:t>
            </a:fld>
            <a:endParaRPr lang="en-US" dirty="0"/>
          </a:p>
        </p:txBody>
      </p:sp>
      <p:sp>
        <p:nvSpPr>
          <p:cNvPr id="6" name="AutoShape 2" descr="Resultado de imagen para espectro visi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Resultado de imagen para espectro visib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6" descr="Resultado de imagen para espectro visib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10" name="9 Tabla"/>
          <p:cNvGraphicFramePr>
            <a:graphicFrameLocks noGrp="1"/>
          </p:cNvGraphicFramePr>
          <p:nvPr>
            <p:extLst>
              <p:ext uri="{D42A27DB-BD31-4B8C-83A1-F6EECF244321}">
                <p14:modId xmlns:p14="http://schemas.microsoft.com/office/powerpoint/2010/main" val="1484224964"/>
              </p:ext>
            </p:extLst>
          </p:nvPr>
        </p:nvGraphicFramePr>
        <p:xfrm>
          <a:off x="478919" y="2132856"/>
          <a:ext cx="8197536" cy="3470488"/>
        </p:xfrm>
        <a:graphic>
          <a:graphicData uri="http://schemas.openxmlformats.org/drawingml/2006/table">
            <a:tbl>
              <a:tblPr firstRow="1" bandRow="1">
                <a:tableStyleId>{21E4AEA4-8DFA-4A89-87EB-49C32662AFE0}</a:tableStyleId>
              </a:tblPr>
              <a:tblGrid>
                <a:gridCol w="1428785"/>
                <a:gridCol w="3096344"/>
                <a:gridCol w="3672407"/>
              </a:tblGrid>
              <a:tr h="374134">
                <a:tc>
                  <a:txBody>
                    <a:bodyPr/>
                    <a:lstStyle/>
                    <a:p>
                      <a:pPr algn="ctr"/>
                      <a:endParaRPr lang="en-US" sz="1800" dirty="0"/>
                    </a:p>
                  </a:txBody>
                  <a:tcPr/>
                </a:tc>
                <a:tc>
                  <a:txBody>
                    <a:bodyPr/>
                    <a:lstStyle/>
                    <a:p>
                      <a:pPr algn="ctr"/>
                      <a:r>
                        <a:rPr lang="es-419" sz="1800" dirty="0" smtClean="0"/>
                        <a:t>Grilla fija</a:t>
                      </a:r>
                      <a:endParaRPr lang="en-US" sz="1800" dirty="0"/>
                    </a:p>
                  </a:txBody>
                  <a:tcPr/>
                </a:tc>
                <a:tc>
                  <a:txBody>
                    <a:bodyPr/>
                    <a:lstStyle/>
                    <a:p>
                      <a:pPr algn="ctr"/>
                      <a:r>
                        <a:rPr lang="es-419" sz="1800" dirty="0" smtClean="0"/>
                        <a:t>Grilla flexible</a:t>
                      </a:r>
                      <a:endParaRPr lang="en-US" sz="1800" dirty="0"/>
                    </a:p>
                  </a:txBody>
                  <a:tcPr/>
                </a:tc>
              </a:tr>
              <a:tr h="374134">
                <a:tc>
                  <a:txBody>
                    <a:bodyPr/>
                    <a:lstStyle/>
                    <a:p>
                      <a:endParaRPr lang="en-US" sz="1400" dirty="0"/>
                    </a:p>
                  </a:txBody>
                  <a:tcPr>
                    <a:solidFill>
                      <a:schemeClr val="accent2">
                        <a:lumMod val="20000"/>
                        <a:lumOff val="80000"/>
                      </a:schemeClr>
                    </a:solidFill>
                  </a:tcPr>
                </a:tc>
                <a:tc>
                  <a:txBody>
                    <a:bodyPr/>
                    <a:lstStyle/>
                    <a:p>
                      <a:r>
                        <a:rPr lang="es-419" sz="1400" dirty="0" smtClean="0"/>
                        <a:t>WDM</a:t>
                      </a:r>
                      <a:endParaRPr lang="en-US" sz="1400" dirty="0"/>
                    </a:p>
                  </a:txBody>
                  <a:tcPr>
                    <a:solidFill>
                      <a:schemeClr val="accent2">
                        <a:lumMod val="20000"/>
                        <a:lumOff val="80000"/>
                      </a:schemeClr>
                    </a:solidFill>
                  </a:tcPr>
                </a:tc>
                <a:tc>
                  <a:txBody>
                    <a:bodyPr/>
                    <a:lstStyle/>
                    <a:p>
                      <a:r>
                        <a:rPr lang="es-419" sz="1400" dirty="0" smtClean="0"/>
                        <a:t>EON</a:t>
                      </a:r>
                      <a:endParaRPr lang="en-US" sz="1400" dirty="0"/>
                    </a:p>
                  </a:txBody>
                  <a:tcPr>
                    <a:solidFill>
                      <a:schemeClr val="accent2">
                        <a:lumMod val="20000"/>
                        <a:lumOff val="80000"/>
                      </a:schemeClr>
                    </a:solidFill>
                  </a:tcPr>
                </a:tc>
              </a:tr>
              <a:tr h="1123940">
                <a:tc>
                  <a:txBody>
                    <a:bodyPr/>
                    <a:lstStyle/>
                    <a:p>
                      <a:r>
                        <a:rPr lang="es-419" sz="1400" b="1" dirty="0" smtClean="0"/>
                        <a:t>Pros</a:t>
                      </a:r>
                      <a:endParaRPr lang="en-US" sz="1400" b="1" dirty="0"/>
                    </a:p>
                  </a:txBody>
                  <a:tcPr>
                    <a:solidFill>
                      <a:schemeClr val="accent2">
                        <a:lumMod val="20000"/>
                        <a:lumOff val="80000"/>
                      </a:schemeClr>
                    </a:solidFill>
                  </a:tcPr>
                </a:tc>
                <a:tc>
                  <a:txBody>
                    <a:bodyPr/>
                    <a:lstStyle/>
                    <a:p>
                      <a:r>
                        <a:rPr lang="es-419" sz="1400" dirty="0" smtClean="0"/>
                        <a:t>Tecnología madura</a:t>
                      </a:r>
                      <a:endParaRPr lang="en-US" sz="1400" dirty="0"/>
                    </a:p>
                  </a:txBody>
                  <a:tcPr>
                    <a:solidFill>
                      <a:schemeClr val="accent2">
                        <a:lumMod val="20000"/>
                        <a:lumOff val="80000"/>
                      </a:schemeClr>
                    </a:solidFill>
                  </a:tcPr>
                </a:tc>
                <a:tc>
                  <a:txBody>
                    <a:bodyPr/>
                    <a:lstStyle/>
                    <a:p>
                      <a:pPr marL="342900" indent="-342900">
                        <a:buAutoNum type="arabicPeriod"/>
                      </a:pPr>
                      <a:r>
                        <a:rPr lang="es-419" sz="1400" baseline="0" dirty="0" smtClean="0"/>
                        <a:t>Uso eficiente del espectro para tráfico de baja velocidad</a:t>
                      </a:r>
                    </a:p>
                    <a:p>
                      <a:pPr marL="342900" indent="-342900">
                        <a:buAutoNum type="arabicPeriod"/>
                      </a:pPr>
                      <a:r>
                        <a:rPr lang="es-419" sz="1400" baseline="0" dirty="0" smtClean="0"/>
                        <a:t>Uso eficiente de transmisores para tráfico de alta velocidad</a:t>
                      </a:r>
                      <a:endParaRPr lang="en-US" sz="1400" dirty="0"/>
                    </a:p>
                  </a:txBody>
                  <a:tcPr>
                    <a:solidFill>
                      <a:schemeClr val="accent2">
                        <a:lumMod val="20000"/>
                        <a:lumOff val="80000"/>
                      </a:schemeClr>
                    </a:solidFill>
                  </a:tcPr>
                </a:tc>
              </a:tr>
              <a:tr h="1080120">
                <a:tc>
                  <a:txBody>
                    <a:bodyPr/>
                    <a:lstStyle/>
                    <a:p>
                      <a:pPr marL="0" indent="0">
                        <a:buNone/>
                      </a:pPr>
                      <a:r>
                        <a:rPr lang="es-419" sz="1400" b="1" dirty="0" smtClean="0"/>
                        <a:t>Contra</a:t>
                      </a:r>
                      <a:endParaRPr lang="en-US" sz="1400" b="1" dirty="0"/>
                    </a:p>
                  </a:txBody>
                  <a:tcPr>
                    <a:solidFill>
                      <a:schemeClr val="accent2">
                        <a:lumMod val="20000"/>
                        <a:lumOff val="80000"/>
                      </a:schemeClr>
                    </a:solidFill>
                  </a:tcPr>
                </a:tc>
                <a:tc>
                  <a:txBody>
                    <a:bodyPr/>
                    <a:lstStyle/>
                    <a:p>
                      <a:pPr marL="342900" indent="-342900">
                        <a:buAutoNum type="arabicPeriod"/>
                      </a:pPr>
                      <a:r>
                        <a:rPr lang="es-419" sz="1400" dirty="0" smtClean="0"/>
                        <a:t>Restricción</a:t>
                      </a:r>
                      <a:r>
                        <a:rPr lang="es-419" sz="1400" baseline="0" dirty="0" smtClean="0"/>
                        <a:t> de no superposición</a:t>
                      </a:r>
                    </a:p>
                    <a:p>
                      <a:pPr marL="342900" indent="-342900">
                        <a:buAutoNum type="arabicPeriod"/>
                      </a:pPr>
                      <a:r>
                        <a:rPr lang="es-419" sz="1400" baseline="0" dirty="0" smtClean="0"/>
                        <a:t>Restricción de continuidad</a:t>
                      </a:r>
                      <a:endParaRPr lang="en-US" sz="1400" dirty="0"/>
                    </a:p>
                  </a:txBody>
                  <a:tcPr>
                    <a:solidFill>
                      <a:schemeClr val="accent2">
                        <a:lumMod val="20000"/>
                        <a:lumOff val="80000"/>
                      </a:schemeClr>
                    </a:solidFill>
                  </a:tcPr>
                </a:tc>
                <a:tc>
                  <a:txBody>
                    <a:bodyPr/>
                    <a:lstStyle/>
                    <a:p>
                      <a:pPr marL="342900" indent="-342900">
                        <a:buAutoNum type="arabicPeriod"/>
                      </a:pPr>
                      <a:r>
                        <a:rPr lang="es-419" sz="1400" baseline="0" dirty="0" smtClean="0"/>
                        <a:t>Restricción de no superposición</a:t>
                      </a:r>
                    </a:p>
                    <a:p>
                      <a:pPr marL="342900" indent="-342900">
                        <a:buAutoNum type="arabicPeriod"/>
                      </a:pPr>
                      <a:r>
                        <a:rPr lang="es-419" sz="1400" baseline="0" dirty="0" smtClean="0"/>
                        <a:t>Restricción de continuidad</a:t>
                      </a:r>
                    </a:p>
                    <a:p>
                      <a:pPr marL="342900" indent="-342900">
                        <a:buAutoNum type="arabicPeriod"/>
                      </a:pPr>
                      <a:r>
                        <a:rPr lang="es-419" sz="1400" i="1" baseline="0" dirty="0" smtClean="0"/>
                        <a:t>Restricción de contigüidad</a:t>
                      </a:r>
                      <a:endParaRPr lang="en-US" sz="1400" i="1" dirty="0"/>
                    </a:p>
                  </a:txBody>
                  <a:tcPr>
                    <a:solidFill>
                      <a:schemeClr val="accent2">
                        <a:lumMod val="20000"/>
                        <a:lumOff val="80000"/>
                      </a:schemeClr>
                    </a:solidFill>
                  </a:tcPr>
                </a:tc>
              </a:tr>
              <a:tr h="374134">
                <a:tc>
                  <a:txBody>
                    <a:bodyPr/>
                    <a:lstStyle/>
                    <a:p>
                      <a:r>
                        <a:rPr lang="es-419" sz="1400" b="1" dirty="0" smtClean="0"/>
                        <a:t>Ruteo óptico</a:t>
                      </a:r>
                      <a:endParaRPr lang="en-US" sz="1400" b="1" dirty="0"/>
                    </a:p>
                  </a:txBody>
                  <a:tcPr>
                    <a:solidFill>
                      <a:schemeClr val="accent2">
                        <a:lumMod val="20000"/>
                        <a:lumOff val="80000"/>
                      </a:schemeClr>
                    </a:solidFill>
                  </a:tcPr>
                </a:tc>
                <a:tc>
                  <a:txBody>
                    <a:bodyPr/>
                    <a:lstStyle/>
                    <a:p>
                      <a:r>
                        <a:rPr lang="es-419" sz="1400" dirty="0" smtClean="0"/>
                        <a:t>RWA</a:t>
                      </a:r>
                      <a:endParaRPr lang="en-US" sz="1400" dirty="0"/>
                    </a:p>
                  </a:txBody>
                  <a:tcPr>
                    <a:solidFill>
                      <a:schemeClr val="accent2">
                        <a:lumMod val="20000"/>
                        <a:lumOff val="80000"/>
                      </a:schemeClr>
                    </a:solidFill>
                  </a:tcPr>
                </a:tc>
                <a:tc>
                  <a:txBody>
                    <a:bodyPr/>
                    <a:lstStyle/>
                    <a:p>
                      <a:r>
                        <a:rPr lang="es-419" sz="1400" dirty="0" smtClean="0"/>
                        <a:t>Enrutamiento</a:t>
                      </a:r>
                      <a:r>
                        <a:rPr lang="es-419" sz="1400" baseline="0" dirty="0" smtClean="0"/>
                        <a:t> y Asignación de espectro (</a:t>
                      </a:r>
                      <a:r>
                        <a:rPr lang="es-419" sz="1400" dirty="0" smtClean="0"/>
                        <a:t>RSA)</a:t>
                      </a:r>
                      <a:endParaRPr lang="en-US" sz="1400" dirty="0"/>
                    </a:p>
                  </a:txBody>
                  <a:tcPr>
                    <a:solidFill>
                      <a:schemeClr val="accent2">
                        <a:lumMod val="20000"/>
                        <a:lumOff val="80000"/>
                      </a:schemeClr>
                    </a:solidFill>
                  </a:tcPr>
                </a:tc>
              </a:tr>
            </a:tbl>
          </a:graphicData>
        </a:graphic>
      </p:graphicFrame>
    </p:spTree>
    <p:extLst>
      <p:ext uri="{BB962C8B-B14F-4D97-AF65-F5344CB8AC3E}">
        <p14:creationId xmlns:p14="http://schemas.microsoft.com/office/powerpoint/2010/main" val="37279149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419" sz="6000" dirty="0" smtClean="0">
                <a:latin typeface="Vijaya" pitchFamily="34" charset="0"/>
                <a:cs typeface="Vijaya" pitchFamily="34" charset="0"/>
              </a:rPr>
              <a:t>Problema</a:t>
            </a:r>
            <a:endParaRPr lang="en-US" sz="6000"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17</a:t>
            </a:fld>
            <a:endParaRPr lang="en-US" dirty="0"/>
          </a:p>
        </p:txBody>
      </p:sp>
      <p:sp>
        <p:nvSpPr>
          <p:cNvPr id="4" name="2 Subtítulo"/>
          <p:cNvSpPr>
            <a:spLocks noGrp="1"/>
          </p:cNvSpPr>
          <p:nvPr>
            <p:ph type="subTitle" idx="1"/>
          </p:nvPr>
        </p:nvSpPr>
        <p:spPr>
          <a:xfrm>
            <a:off x="457200" y="3899938"/>
            <a:ext cx="4953000" cy="1752600"/>
          </a:xfrm>
        </p:spPr>
        <p:txBody>
          <a:bodyPr>
            <a:normAutofit/>
          </a:bodyPr>
          <a:lstStyle/>
          <a:p>
            <a:r>
              <a:rPr lang="es-419" sz="2800" dirty="0" smtClean="0">
                <a:latin typeface="Vijaya" pitchFamily="34" charset="0"/>
                <a:cs typeface="Vijaya" pitchFamily="34" charset="0"/>
              </a:rPr>
              <a:t>Enrutamiento y Asignación de Espectro</a:t>
            </a:r>
            <a:endParaRPr lang="en-US" sz="2800" dirty="0">
              <a:latin typeface="Vijaya" pitchFamily="34" charset="0"/>
              <a:cs typeface="Vijaya" pitchFamily="34" charset="0"/>
            </a:endParaRPr>
          </a:p>
        </p:txBody>
      </p:sp>
    </p:spTree>
    <p:extLst>
      <p:ext uri="{BB962C8B-B14F-4D97-AF65-F5344CB8AC3E}">
        <p14:creationId xmlns:p14="http://schemas.microsoft.com/office/powerpoint/2010/main" val="13433320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80 Grupo"/>
          <p:cNvGrpSpPr/>
          <p:nvPr/>
        </p:nvGrpSpPr>
        <p:grpSpPr>
          <a:xfrm>
            <a:off x="1380087" y="3526268"/>
            <a:ext cx="5136129" cy="2495019"/>
            <a:chOff x="1380087" y="3526268"/>
            <a:chExt cx="5136129" cy="2495019"/>
          </a:xfrm>
        </p:grpSpPr>
        <p:grpSp>
          <p:nvGrpSpPr>
            <p:cNvPr id="82" name="81 Grupo"/>
            <p:cNvGrpSpPr/>
            <p:nvPr/>
          </p:nvGrpSpPr>
          <p:grpSpPr>
            <a:xfrm>
              <a:off x="1403648" y="3526268"/>
              <a:ext cx="5112568" cy="2495019"/>
              <a:chOff x="1403648" y="3526268"/>
              <a:chExt cx="5112568" cy="2495019"/>
            </a:xfrm>
          </p:grpSpPr>
          <p:cxnSp>
            <p:nvCxnSpPr>
              <p:cNvPr id="85" name="84 Conector recto"/>
              <p:cNvCxnSpPr/>
              <p:nvPr/>
            </p:nvCxnSpPr>
            <p:spPr>
              <a:xfrm>
                <a:off x="1619672" y="3789040"/>
                <a:ext cx="2520280" cy="0"/>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6" name="85 Conector recto"/>
              <p:cNvCxnSpPr/>
              <p:nvPr/>
            </p:nvCxnSpPr>
            <p:spPr>
              <a:xfrm>
                <a:off x="4107614" y="3789040"/>
                <a:ext cx="2192578" cy="8384"/>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7" name="86 Conector recto"/>
              <p:cNvCxnSpPr/>
              <p:nvPr/>
            </p:nvCxnSpPr>
            <p:spPr>
              <a:xfrm>
                <a:off x="6300192" y="4005063"/>
                <a:ext cx="0" cy="1656185"/>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8" name="87 Conector recto"/>
              <p:cNvCxnSpPr>
                <a:stCxn id="93" idx="3"/>
              </p:cNvCxnSpPr>
              <p:nvPr/>
            </p:nvCxnSpPr>
            <p:spPr>
              <a:xfrm>
                <a:off x="1835696" y="5765601"/>
                <a:ext cx="4320480" cy="0"/>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p:nvPr/>
            </p:nvCxnSpPr>
            <p:spPr>
              <a:xfrm>
                <a:off x="1589962" y="3797424"/>
                <a:ext cx="0" cy="1863824"/>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91" name="90 Conector recto"/>
              <p:cNvCxnSpPr/>
              <p:nvPr/>
            </p:nvCxnSpPr>
            <p:spPr>
              <a:xfrm>
                <a:off x="4103948" y="3789039"/>
                <a:ext cx="0" cy="1976562"/>
              </a:xfrm>
              <a:prstGeom prst="line">
                <a:avLst/>
              </a:prstGeom>
              <a:ln w="101600" cap="rnd" cmpd="dbl">
                <a:gradFill>
                  <a:gsLst>
                    <a:gs pos="0">
                      <a:srgbClr val="8488C4"/>
                    </a:gs>
                    <a:gs pos="53000">
                      <a:srgbClr val="D4DEFF"/>
                    </a:gs>
                    <a:gs pos="83000">
                      <a:srgbClr val="D4DEFF"/>
                    </a:gs>
                    <a:gs pos="100000">
                      <a:srgbClr val="96AB94"/>
                    </a:gs>
                  </a:gsLst>
                  <a:lin ang="5400000" scaled="0"/>
                </a:gradFill>
              </a:ln>
            </p:spPr>
            <p:style>
              <a:lnRef idx="1">
                <a:schemeClr val="accent1"/>
              </a:lnRef>
              <a:fillRef idx="0">
                <a:schemeClr val="accent1"/>
              </a:fillRef>
              <a:effectRef idx="0">
                <a:schemeClr val="accent1"/>
              </a:effectRef>
              <a:fontRef idx="minor">
                <a:schemeClr val="tx1"/>
              </a:fontRef>
            </p:style>
          </p:cxnSp>
          <p:sp>
            <p:nvSpPr>
              <p:cNvPr id="92" name="91 Rectángulo redondeado"/>
              <p:cNvSpPr/>
              <p:nvPr/>
            </p:nvSpPr>
            <p:spPr>
              <a:xfrm>
                <a:off x="3891590" y="5589239"/>
                <a:ext cx="432048" cy="432048"/>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92 Rectángulo redondeado"/>
              <p:cNvSpPr/>
              <p:nvPr/>
            </p:nvSpPr>
            <p:spPr>
              <a:xfrm>
                <a:off x="1403648" y="5549577"/>
                <a:ext cx="432048" cy="432048"/>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93 Rectángulo redondeado"/>
              <p:cNvSpPr/>
              <p:nvPr/>
            </p:nvSpPr>
            <p:spPr>
              <a:xfrm>
                <a:off x="3905695" y="3526268"/>
                <a:ext cx="432048" cy="432048"/>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95 Rectángulo redondeado"/>
              <p:cNvSpPr/>
              <p:nvPr/>
            </p:nvSpPr>
            <p:spPr>
              <a:xfrm>
                <a:off x="6084168" y="3573015"/>
                <a:ext cx="432048" cy="432048"/>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82 Rectángulo redondeado"/>
            <p:cNvSpPr/>
            <p:nvPr/>
          </p:nvSpPr>
          <p:spPr>
            <a:xfrm>
              <a:off x="1380087" y="3573016"/>
              <a:ext cx="432048" cy="432048"/>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83 Rectángulo redondeado"/>
            <p:cNvSpPr/>
            <p:nvPr/>
          </p:nvSpPr>
          <p:spPr>
            <a:xfrm>
              <a:off x="6084168" y="5517232"/>
              <a:ext cx="432048" cy="432048"/>
            </a:xfrm>
            <a:prstGeom prst="round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1 Título"/>
          <p:cNvSpPr>
            <a:spLocks noGrp="1"/>
          </p:cNvSpPr>
          <p:nvPr>
            <p:ph type="title"/>
          </p:nvPr>
        </p:nvSpPr>
        <p:spPr>
          <a:xfrm>
            <a:off x="457200" y="1143000"/>
            <a:ext cx="8229600" cy="1066800"/>
          </a:xfrm>
        </p:spPr>
        <p:txBody>
          <a:bodyPr>
            <a:normAutofit/>
          </a:bodyPr>
          <a:lstStyle/>
          <a:p>
            <a:r>
              <a:rPr lang="es-419" dirty="0" smtClean="0">
                <a:latin typeface="Vijaya" pitchFamily="34" charset="0"/>
                <a:cs typeface="Vijaya" pitchFamily="34" charset="0"/>
              </a:rPr>
              <a:t>Problema RSA Simple</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18</a:t>
            </a:fld>
            <a:endParaRPr lang="en-US" dirty="0"/>
          </a:p>
        </p:txBody>
      </p:sp>
      <p:sp>
        <p:nvSpPr>
          <p:cNvPr id="6" name="AutoShape 2" descr="Resultado de imagen para espectro visi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4" descr="Resultado de imagen para espectro visib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6" descr="Resultado de imagen para espectro visib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2 Marcador de contenido"/>
          <p:cNvSpPr>
            <a:spLocks noGrp="1"/>
          </p:cNvSpPr>
          <p:nvPr>
            <p:ph idx="1"/>
          </p:nvPr>
        </p:nvSpPr>
        <p:spPr>
          <a:xfrm>
            <a:off x="473578" y="2082220"/>
            <a:ext cx="3970784" cy="1055870"/>
          </a:xfrm>
        </p:spPr>
        <p:txBody>
          <a:bodyPr>
            <a:normAutofit/>
          </a:bodyPr>
          <a:lstStyle/>
          <a:p>
            <a:pPr marL="0" indent="0">
              <a:buNone/>
            </a:pPr>
            <a:r>
              <a:rPr lang="es-419" sz="2000" dirty="0" smtClean="0">
                <a:latin typeface="Vijaya" pitchFamily="34" charset="0"/>
                <a:cs typeface="Vijaya" pitchFamily="34" charset="0"/>
              </a:rPr>
              <a:t>Dados: </a:t>
            </a:r>
          </a:p>
        </p:txBody>
      </p:sp>
      <p:grpSp>
        <p:nvGrpSpPr>
          <p:cNvPr id="28" name="27 Grupo"/>
          <p:cNvGrpSpPr/>
          <p:nvPr/>
        </p:nvGrpSpPr>
        <p:grpSpPr>
          <a:xfrm>
            <a:off x="1835696" y="3789039"/>
            <a:ext cx="4104456" cy="1976562"/>
            <a:chOff x="1835696" y="3789039"/>
            <a:chExt cx="4104456" cy="1976562"/>
          </a:xfrm>
        </p:grpSpPr>
        <p:cxnSp>
          <p:nvCxnSpPr>
            <p:cNvPr id="44" name="43 Conector recto"/>
            <p:cNvCxnSpPr/>
            <p:nvPr/>
          </p:nvCxnSpPr>
          <p:spPr>
            <a:xfrm flipV="1">
              <a:off x="1835696" y="3789039"/>
              <a:ext cx="2271918"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44 Conector recto"/>
            <p:cNvCxnSpPr/>
            <p:nvPr/>
          </p:nvCxnSpPr>
          <p:spPr>
            <a:xfrm>
              <a:off x="4103948" y="3793231"/>
              <a:ext cx="0" cy="19723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46 Conector recto"/>
            <p:cNvCxnSpPr/>
            <p:nvPr/>
          </p:nvCxnSpPr>
          <p:spPr>
            <a:xfrm>
              <a:off x="4103948" y="5765601"/>
              <a:ext cx="1836204" cy="0"/>
            </a:xfrm>
            <a:prstGeom prst="line">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 name="21 Conector recto de flecha"/>
          <p:cNvCxnSpPr/>
          <p:nvPr/>
        </p:nvCxnSpPr>
        <p:spPr>
          <a:xfrm flipV="1">
            <a:off x="2879812" y="3068960"/>
            <a:ext cx="1443826" cy="576063"/>
          </a:xfrm>
          <a:prstGeom prst="straightConnector1">
            <a:avLst/>
          </a:prstGeom>
          <a:ln w="158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22 CuadroTexto"/>
          <p:cNvSpPr txBox="1"/>
          <p:nvPr/>
        </p:nvSpPr>
        <p:spPr>
          <a:xfrm>
            <a:off x="4343113" y="2838321"/>
            <a:ext cx="364202" cy="276999"/>
          </a:xfrm>
          <a:prstGeom prst="rect">
            <a:avLst/>
          </a:prstGeom>
          <a:noFill/>
        </p:spPr>
        <p:txBody>
          <a:bodyPr wrap="none" rtlCol="0">
            <a:spAutoFit/>
          </a:bodyPr>
          <a:lstStyle/>
          <a:p>
            <a:r>
              <a:rPr lang="es-419" sz="1200" dirty="0" smtClean="0"/>
              <a:t>FS</a:t>
            </a:r>
            <a:endParaRPr lang="en-US" sz="1200" dirty="0"/>
          </a:p>
        </p:txBody>
      </p:sp>
      <p:pic>
        <p:nvPicPr>
          <p:cNvPr id="41" name="Imagen 11"/>
          <p:cNvPicPr>
            <a:picLocks noChangeAspect="1"/>
          </p:cNvPicPr>
          <p:nvPr/>
        </p:nvPicPr>
        <p:blipFill>
          <a:blip r:embed="rId3"/>
          <a:stretch>
            <a:fillRect/>
          </a:stretch>
        </p:blipFill>
        <p:spPr>
          <a:xfrm>
            <a:off x="1331640" y="3212976"/>
            <a:ext cx="480495" cy="928524"/>
          </a:xfrm>
          <a:prstGeom prst="rect">
            <a:avLst/>
          </a:prstGeom>
          <a:effectLst>
            <a:outerShdw blurRad="50800" dist="38100" dir="2700000" algn="tl" rotWithShape="0">
              <a:prstClr val="black">
                <a:alpha val="40000"/>
              </a:prstClr>
            </a:outerShdw>
          </a:effectLst>
        </p:spPr>
      </p:pic>
      <p:pic>
        <p:nvPicPr>
          <p:cNvPr id="10242" name="Picture 2" descr="Resultado de imagen para internet computadora"/>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5229200"/>
            <a:ext cx="1153884" cy="792088"/>
          </a:xfrm>
          <a:prstGeom prst="rect">
            <a:avLst/>
          </a:prstGeom>
          <a:noFill/>
          <a:extLst>
            <a:ext uri="{909E8E84-426E-40DD-AFC4-6F175D3DCCD1}">
              <a14:hiddenFill xmlns:a14="http://schemas.microsoft.com/office/drawing/2010/main">
                <a:solidFill>
                  <a:srgbClr val="FFFFFF"/>
                </a:solidFill>
              </a14:hiddenFill>
            </a:ext>
          </a:extLst>
        </p:spPr>
      </p:pic>
      <p:sp>
        <p:nvSpPr>
          <p:cNvPr id="27" name="26 CuadroTexto"/>
          <p:cNvSpPr txBox="1"/>
          <p:nvPr/>
        </p:nvSpPr>
        <p:spPr>
          <a:xfrm>
            <a:off x="251520" y="3304842"/>
            <a:ext cx="1103187" cy="338554"/>
          </a:xfrm>
          <a:prstGeom prst="rect">
            <a:avLst/>
          </a:prstGeom>
          <a:noFill/>
        </p:spPr>
        <p:txBody>
          <a:bodyPr wrap="none" rtlCol="0">
            <a:spAutoFit/>
          </a:bodyPr>
          <a:lstStyle/>
          <a:p>
            <a:r>
              <a:rPr lang="es-419" sz="1600" i="1" dirty="0" smtClean="0"/>
              <a:t>Fuente</a:t>
            </a:r>
            <a:r>
              <a:rPr lang="en-US" sz="1600" i="1" dirty="0" smtClean="0"/>
              <a:t> (s)</a:t>
            </a:r>
            <a:endParaRPr lang="en-US" sz="1600" i="1" dirty="0"/>
          </a:p>
        </p:txBody>
      </p:sp>
      <p:sp>
        <p:nvSpPr>
          <p:cNvPr id="59" name="58 CuadroTexto"/>
          <p:cNvSpPr txBox="1"/>
          <p:nvPr/>
        </p:nvSpPr>
        <p:spPr>
          <a:xfrm>
            <a:off x="6946797" y="5518893"/>
            <a:ext cx="1208985" cy="338554"/>
          </a:xfrm>
          <a:prstGeom prst="rect">
            <a:avLst/>
          </a:prstGeom>
          <a:noFill/>
        </p:spPr>
        <p:txBody>
          <a:bodyPr wrap="none" rtlCol="0">
            <a:spAutoFit/>
          </a:bodyPr>
          <a:lstStyle/>
          <a:p>
            <a:r>
              <a:rPr lang="es-419" sz="1600" i="1" dirty="0" smtClean="0"/>
              <a:t>Destino</a:t>
            </a:r>
            <a:r>
              <a:rPr lang="en-US" sz="1600" i="1" dirty="0" smtClean="0"/>
              <a:t> (d)</a:t>
            </a:r>
            <a:endParaRPr lang="en-US" sz="1600" i="1" dirty="0"/>
          </a:p>
        </p:txBody>
      </p:sp>
      <p:cxnSp>
        <p:nvCxnSpPr>
          <p:cNvPr id="34" name="33 Conector recto de flecha"/>
          <p:cNvCxnSpPr/>
          <p:nvPr/>
        </p:nvCxnSpPr>
        <p:spPr>
          <a:xfrm>
            <a:off x="1339899" y="2987660"/>
            <a:ext cx="279773"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34 CuadroTexto"/>
              <p:cNvSpPr txBox="1"/>
              <p:nvPr/>
            </p:nvSpPr>
            <p:spPr>
              <a:xfrm>
                <a:off x="1533884" y="2771636"/>
                <a:ext cx="3738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l-GR" i="1" smtClean="0">
                          <a:latin typeface="Cambria Math"/>
                        </a:rPr>
                        <m:t>α</m:t>
                      </m:r>
                    </m:oMath>
                  </m:oMathPara>
                </a14:m>
                <a:endParaRPr lang="en-US" dirty="0"/>
              </a:p>
            </p:txBody>
          </p:sp>
        </mc:Choice>
        <mc:Fallback>
          <p:sp>
            <p:nvSpPr>
              <p:cNvPr id="35" name="34 CuadroTexto"/>
              <p:cNvSpPr txBox="1">
                <a:spLocks noRot="1" noChangeAspect="1" noMove="1" noResize="1" noEditPoints="1" noAdjustHandles="1" noChangeArrowheads="1" noChangeShapeType="1" noTextEdit="1"/>
              </p:cNvSpPr>
              <p:nvPr/>
            </p:nvSpPr>
            <p:spPr>
              <a:xfrm>
                <a:off x="1533884" y="2771636"/>
                <a:ext cx="373820" cy="369332"/>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156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42"/>
                                        </p:tgtEl>
                                        <p:attrNameLst>
                                          <p:attrName>style.visibility</p:attrName>
                                        </p:attrNameLst>
                                      </p:cBhvr>
                                      <p:to>
                                        <p:strVal val="visible"/>
                                      </p:to>
                                    </p:set>
                                    <p:animEffect transition="in" filter="fade">
                                      <p:cBhvr>
                                        <p:cTn id="20" dur="500"/>
                                        <p:tgtEl>
                                          <p:spTgt spid="1024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59"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Marcador de contenido"/>
          <p:cNvSpPr txBox="1">
            <a:spLocks/>
          </p:cNvSpPr>
          <p:nvPr/>
        </p:nvSpPr>
        <p:spPr>
          <a:xfrm>
            <a:off x="720612" y="4149080"/>
            <a:ext cx="2843275" cy="2088232"/>
          </a:xfrm>
          <a:prstGeom prst="rect">
            <a:avLst/>
          </a:prstGeom>
        </p:spPr>
        <p:txBody>
          <a:bodyPr vert="horz">
            <a:normAutofit lnSpcReduction="1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sz="2400" dirty="0" smtClean="0">
                <a:solidFill>
                  <a:schemeClr val="tx1"/>
                </a:solidFill>
                <a:latin typeface="Vijaya" pitchFamily="34" charset="0"/>
                <a:cs typeface="Vijaya" pitchFamily="34" charset="0"/>
              </a:rPr>
              <a:t>Lista de demandas:</a:t>
            </a:r>
          </a:p>
          <a:p>
            <a:pPr lvl="1"/>
            <a:r>
              <a:rPr lang="es-419" sz="2000" dirty="0">
                <a:solidFill>
                  <a:schemeClr val="tx1"/>
                </a:solidFill>
                <a:latin typeface="Vijaya" pitchFamily="34" charset="0"/>
                <a:cs typeface="Vijaya" pitchFamily="34" charset="0"/>
              </a:rPr>
              <a:t>2 - 3 -&gt; 2 </a:t>
            </a:r>
            <a:r>
              <a:rPr lang="es-419" sz="2000" i="1" dirty="0" smtClean="0">
                <a:solidFill>
                  <a:schemeClr val="tx1"/>
                </a:solidFill>
                <a:latin typeface="Vijaya" pitchFamily="34" charset="0"/>
                <a:cs typeface="Vijaya" pitchFamily="34" charset="0"/>
              </a:rPr>
              <a:t>FS</a:t>
            </a:r>
            <a:endParaRPr lang="es-419" sz="2200" dirty="0" smtClean="0">
              <a:solidFill>
                <a:schemeClr val="tx1"/>
              </a:solidFill>
              <a:latin typeface="Vijaya" pitchFamily="34" charset="0"/>
              <a:cs typeface="Vijaya" pitchFamily="34" charset="0"/>
            </a:endParaRPr>
          </a:p>
          <a:p>
            <a:pPr lvl="1"/>
            <a:r>
              <a:rPr lang="es-419" sz="2000" dirty="0" smtClean="0">
                <a:solidFill>
                  <a:schemeClr val="tx1"/>
                </a:solidFill>
                <a:latin typeface="Vijaya" pitchFamily="34" charset="0"/>
                <a:cs typeface="Vijaya" pitchFamily="34" charset="0"/>
              </a:rPr>
              <a:t>2 - </a:t>
            </a:r>
            <a:r>
              <a:rPr lang="es-419" sz="2000" dirty="0">
                <a:solidFill>
                  <a:schemeClr val="tx1"/>
                </a:solidFill>
                <a:latin typeface="Vijaya" pitchFamily="34" charset="0"/>
                <a:cs typeface="Vijaya" pitchFamily="34" charset="0"/>
              </a:rPr>
              <a:t>5 </a:t>
            </a:r>
            <a:r>
              <a:rPr lang="es-419" sz="2000" dirty="0" smtClean="0">
                <a:solidFill>
                  <a:schemeClr val="tx1"/>
                </a:solidFill>
                <a:latin typeface="Vijaya" pitchFamily="34" charset="0"/>
                <a:cs typeface="Vijaya" pitchFamily="34" charset="0"/>
              </a:rPr>
              <a:t>-&gt; </a:t>
            </a:r>
            <a:r>
              <a:rPr lang="es-419" sz="2000" dirty="0">
                <a:solidFill>
                  <a:schemeClr val="tx1"/>
                </a:solidFill>
                <a:latin typeface="Vijaya" pitchFamily="34" charset="0"/>
                <a:cs typeface="Vijaya" pitchFamily="34" charset="0"/>
              </a:rPr>
              <a:t>2 </a:t>
            </a:r>
            <a:r>
              <a:rPr lang="es-419" sz="2000" i="1" dirty="0" smtClean="0">
                <a:solidFill>
                  <a:schemeClr val="tx1"/>
                </a:solidFill>
                <a:latin typeface="Vijaya" pitchFamily="34" charset="0"/>
                <a:cs typeface="Vijaya" pitchFamily="34" charset="0"/>
              </a:rPr>
              <a:t>FS</a:t>
            </a:r>
          </a:p>
          <a:p>
            <a:pPr lvl="1"/>
            <a:r>
              <a:rPr lang="es-419" sz="2000" dirty="0">
                <a:solidFill>
                  <a:schemeClr val="tx1"/>
                </a:solidFill>
                <a:latin typeface="Vijaya" pitchFamily="34" charset="0"/>
                <a:cs typeface="Vijaya" pitchFamily="34" charset="0"/>
              </a:rPr>
              <a:t>1 - 3 -&gt; 4 </a:t>
            </a:r>
            <a:r>
              <a:rPr lang="es-419" sz="2000" i="1" dirty="0">
                <a:solidFill>
                  <a:schemeClr val="tx1"/>
                </a:solidFill>
                <a:latin typeface="Vijaya" pitchFamily="34" charset="0"/>
                <a:cs typeface="Vijaya" pitchFamily="34" charset="0"/>
              </a:rPr>
              <a:t>FS</a:t>
            </a:r>
          </a:p>
          <a:p>
            <a:pPr lvl="1"/>
            <a:r>
              <a:rPr lang="es-419" sz="2000" dirty="0">
                <a:solidFill>
                  <a:schemeClr val="tx1"/>
                </a:solidFill>
                <a:latin typeface="Vijaya" pitchFamily="34" charset="0"/>
                <a:cs typeface="Vijaya" pitchFamily="34" charset="0"/>
              </a:rPr>
              <a:t>1 - 5 -&gt; 2 </a:t>
            </a:r>
            <a:r>
              <a:rPr lang="es-419" sz="2000" i="1" dirty="0" smtClean="0">
                <a:solidFill>
                  <a:schemeClr val="tx1"/>
                </a:solidFill>
                <a:latin typeface="Vijaya" pitchFamily="34" charset="0"/>
                <a:cs typeface="Vijaya" pitchFamily="34" charset="0"/>
              </a:rPr>
              <a:t>FS</a:t>
            </a:r>
          </a:p>
          <a:p>
            <a:r>
              <a:rPr lang="es-419" sz="2200" dirty="0" smtClean="0">
                <a:latin typeface="Vijaya" pitchFamily="34" charset="0"/>
                <a:cs typeface="Vijaya" pitchFamily="34" charset="0"/>
              </a:rPr>
              <a:t>Banda Guarda = 1 FS</a:t>
            </a:r>
            <a:endParaRPr lang="es-419" sz="2200" dirty="0">
              <a:solidFill>
                <a:schemeClr val="tx1"/>
              </a:solidFill>
              <a:latin typeface="Vijaya" pitchFamily="34" charset="0"/>
              <a:cs typeface="Vijaya" pitchFamily="34" charset="0"/>
            </a:endParaRPr>
          </a:p>
          <a:p>
            <a:endParaRPr lang="es-419" sz="2400" dirty="0" smtClean="0">
              <a:solidFill>
                <a:schemeClr val="tx1"/>
              </a:solidFill>
              <a:latin typeface="Vijaya" pitchFamily="34" charset="0"/>
              <a:cs typeface="Vijaya" pitchFamily="34" charset="0"/>
            </a:endParaRPr>
          </a:p>
        </p:txBody>
      </p:sp>
      <p:sp>
        <p:nvSpPr>
          <p:cNvPr id="7"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p>
        </p:txBody>
      </p:sp>
      <p:pic>
        <p:nvPicPr>
          <p:cNvPr id="8" name="7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8396" y="2235463"/>
            <a:ext cx="2405415" cy="1410907"/>
          </a:xfrm>
        </p:spPr>
      </p:pic>
      <p:sp>
        <p:nvSpPr>
          <p:cNvPr id="10" name="9 CuadroTexto"/>
          <p:cNvSpPr txBox="1"/>
          <p:nvPr/>
        </p:nvSpPr>
        <p:spPr>
          <a:xfrm>
            <a:off x="971600" y="3553271"/>
            <a:ext cx="1636987" cy="307777"/>
          </a:xfrm>
          <a:prstGeom prst="rect">
            <a:avLst/>
          </a:prstGeom>
          <a:noFill/>
        </p:spPr>
        <p:txBody>
          <a:bodyPr wrap="none" rtlCol="0">
            <a:spAutoFit/>
          </a:bodyPr>
          <a:lstStyle/>
          <a:p>
            <a:r>
              <a:rPr lang="es-419" sz="1400" dirty="0" smtClean="0"/>
              <a:t>Topología 6 nodos</a:t>
            </a:r>
            <a:endParaRPr lang="en-US" sz="1400" dirty="0"/>
          </a:p>
        </p:txBody>
      </p:sp>
      <p:sp>
        <p:nvSpPr>
          <p:cNvPr id="2" name="1 Marcador de número de diapositiva"/>
          <p:cNvSpPr>
            <a:spLocks noGrp="1"/>
          </p:cNvSpPr>
          <p:nvPr>
            <p:ph type="sldNum" sz="quarter" idx="12"/>
          </p:nvPr>
        </p:nvSpPr>
        <p:spPr/>
        <p:txBody>
          <a:bodyPr/>
          <a:lstStyle/>
          <a:p>
            <a:fld id="{3E465342-07BB-4AE0-945D-5C6FCBAACC10}" type="slidenum">
              <a:rPr lang="en-US" smtClean="0"/>
              <a:t>19</a:t>
            </a:fld>
            <a:endParaRPr lang="en-US"/>
          </a:p>
        </p:txBody>
      </p:sp>
      <p:graphicFrame>
        <p:nvGraphicFramePr>
          <p:cNvPr id="9" name="8 Tabla"/>
          <p:cNvGraphicFramePr>
            <a:graphicFrameLocks noGrp="1"/>
          </p:cNvGraphicFramePr>
          <p:nvPr>
            <p:extLst>
              <p:ext uri="{D42A27DB-BD31-4B8C-83A1-F6EECF244321}">
                <p14:modId xmlns:p14="http://schemas.microsoft.com/office/powerpoint/2010/main" val="691123931"/>
              </p:ext>
            </p:extLst>
          </p:nvPr>
        </p:nvGraphicFramePr>
        <p:xfrm>
          <a:off x="4499992" y="2032248"/>
          <a:ext cx="3456384" cy="2692896"/>
        </p:xfrm>
        <a:graphic>
          <a:graphicData uri="http://schemas.openxmlformats.org/drawingml/2006/table">
            <a:tbl>
              <a:tblPr firstRow="1" bandRow="1">
                <a:tableStyleId>{5C22544A-7EE6-4342-B048-85BDC9FD1C3A}</a:tableStyleId>
              </a:tblPr>
              <a:tblGrid>
                <a:gridCol w="352780"/>
                <a:gridCol w="1231396"/>
                <a:gridCol w="1872208"/>
              </a:tblGrid>
              <a:tr h="363984">
                <a:tc>
                  <a:txBody>
                    <a:bodyPr/>
                    <a:lstStyle/>
                    <a:p>
                      <a:endParaRPr lang="en-US" sz="1600" dirty="0"/>
                    </a:p>
                  </a:txBody>
                  <a:tcPr>
                    <a:solidFill>
                      <a:schemeClr val="accent2">
                        <a:lumMod val="75000"/>
                      </a:schemeClr>
                    </a:solidFill>
                  </a:tcPr>
                </a:tc>
                <a:tc>
                  <a:txBody>
                    <a:bodyPr/>
                    <a:lstStyle/>
                    <a:p>
                      <a:r>
                        <a:rPr lang="es-419" sz="1600" dirty="0" smtClean="0"/>
                        <a:t>Demanda</a:t>
                      </a:r>
                      <a:endParaRPr lang="en-US" sz="1600" dirty="0"/>
                    </a:p>
                  </a:txBody>
                  <a:tcPr>
                    <a:solidFill>
                      <a:schemeClr val="accent2">
                        <a:lumMod val="75000"/>
                      </a:schemeClr>
                    </a:solidFill>
                  </a:tcPr>
                </a:tc>
                <a:tc>
                  <a:txBody>
                    <a:bodyPr/>
                    <a:lstStyle/>
                    <a:p>
                      <a:r>
                        <a:rPr lang="es-419" sz="1600" dirty="0" smtClean="0"/>
                        <a:t>Ruta</a:t>
                      </a:r>
                      <a:endParaRPr lang="en-US" sz="1600" dirty="0"/>
                    </a:p>
                  </a:txBody>
                  <a:tcPr>
                    <a:solidFill>
                      <a:schemeClr val="accent2">
                        <a:lumMod val="75000"/>
                      </a:schemeClr>
                    </a:solidFill>
                  </a:tcPr>
                </a:tc>
              </a:tr>
              <a:tr h="312688">
                <a:tc>
                  <a:txBody>
                    <a:bodyPr/>
                    <a:lstStyle/>
                    <a:p>
                      <a:r>
                        <a:rPr lang="es-419" sz="1200" dirty="0" smtClean="0"/>
                        <a:t>0</a:t>
                      </a:r>
                      <a:endParaRPr lang="en-US" sz="1200" dirty="0"/>
                    </a:p>
                  </a:txBody>
                  <a:tcPr>
                    <a:solidFill>
                      <a:srgbClr val="EEF6F6"/>
                    </a:solidFill>
                  </a:tcPr>
                </a:tc>
                <a:tc>
                  <a:txBody>
                    <a:bodyPr/>
                    <a:lstStyle/>
                    <a:p>
                      <a:r>
                        <a:rPr lang="es-419" sz="1200" baseline="0" dirty="0" smtClean="0"/>
                        <a:t>2 – 3</a:t>
                      </a:r>
                      <a:endParaRPr lang="en-US" sz="1200" dirty="0"/>
                    </a:p>
                  </a:txBody>
                  <a:tcPr>
                    <a:solidFill>
                      <a:srgbClr val="EEF6F6"/>
                    </a:solidFill>
                  </a:tcPr>
                </a:tc>
                <a:tc>
                  <a:txBody>
                    <a:bodyPr/>
                    <a:lstStyle/>
                    <a:p>
                      <a:r>
                        <a:rPr lang="es-419" sz="1200" baseline="0" dirty="0" smtClean="0"/>
                        <a:t>2 – 3</a:t>
                      </a:r>
                      <a:endParaRPr lang="en-US" sz="1200" dirty="0"/>
                    </a:p>
                  </a:txBody>
                  <a:tcPr>
                    <a:solidFill>
                      <a:srgbClr val="EEF6F6"/>
                    </a:solidFill>
                  </a:tcPr>
                </a:tc>
              </a:tr>
              <a:tr h="265440">
                <a:tc>
                  <a:txBody>
                    <a:bodyPr/>
                    <a:lstStyle/>
                    <a:p>
                      <a:r>
                        <a:rPr lang="es-419" sz="1200" dirty="0" smtClean="0"/>
                        <a:t>1</a:t>
                      </a:r>
                      <a:endParaRPr lang="en-US" sz="1200" dirty="0"/>
                    </a:p>
                  </a:txBody>
                  <a:tcPr>
                    <a:solidFill>
                      <a:srgbClr val="EEF6F6"/>
                    </a:solidFill>
                  </a:tcPr>
                </a:tc>
                <a:tc>
                  <a:txBody>
                    <a:bodyPr/>
                    <a:lstStyle/>
                    <a:p>
                      <a:r>
                        <a:rPr lang="es-419" sz="1200" dirty="0" smtClean="0"/>
                        <a:t>2 –</a:t>
                      </a:r>
                      <a:r>
                        <a:rPr lang="es-419" sz="1200" baseline="0" dirty="0" smtClean="0"/>
                        <a:t> 3 </a:t>
                      </a:r>
                      <a:endParaRPr lang="en-US" sz="1200" dirty="0"/>
                    </a:p>
                  </a:txBody>
                  <a:tcPr>
                    <a:solidFill>
                      <a:srgbClr val="EEF6F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200" dirty="0" smtClean="0"/>
                        <a:t>2 –</a:t>
                      </a:r>
                      <a:r>
                        <a:rPr lang="es-419" sz="1200" baseline="0" dirty="0" smtClean="0"/>
                        <a:t> 5 – 4 – 3 </a:t>
                      </a:r>
                      <a:endParaRPr lang="en-US" sz="1200" dirty="0" smtClean="0"/>
                    </a:p>
                  </a:txBody>
                  <a:tcPr>
                    <a:solidFill>
                      <a:srgbClr val="EEF6F6"/>
                    </a:solidFill>
                  </a:tcPr>
                </a:tc>
              </a:tr>
              <a:tr h="301744">
                <a:tc>
                  <a:txBody>
                    <a:bodyPr/>
                    <a:lstStyle/>
                    <a:p>
                      <a:r>
                        <a:rPr lang="es-419" sz="1200" dirty="0" smtClean="0"/>
                        <a:t>2</a:t>
                      </a:r>
                      <a:endParaRPr lang="en-US" sz="1200" dirty="0"/>
                    </a:p>
                  </a:txBody>
                  <a:tcPr>
                    <a:solidFill>
                      <a:schemeClr val="accent2">
                        <a:lumMod val="20000"/>
                        <a:lumOff val="80000"/>
                      </a:schemeClr>
                    </a:solidFill>
                  </a:tcPr>
                </a:tc>
                <a:tc>
                  <a:txBody>
                    <a:bodyPr/>
                    <a:lstStyle/>
                    <a:p>
                      <a:r>
                        <a:rPr lang="es-419" sz="1200" dirty="0" smtClean="0"/>
                        <a:t>2 – 5</a:t>
                      </a:r>
                      <a:endParaRPr lang="en-US" sz="1200" dirty="0"/>
                    </a:p>
                  </a:txBody>
                  <a:tcPr>
                    <a:solidFill>
                      <a:schemeClr val="accent2">
                        <a:lumMod val="20000"/>
                        <a:lumOff val="80000"/>
                      </a:schemeClr>
                    </a:solidFill>
                  </a:tcPr>
                </a:tc>
                <a:tc>
                  <a:txBody>
                    <a:bodyPr/>
                    <a:lstStyle/>
                    <a:p>
                      <a:r>
                        <a:rPr lang="es-419" sz="1200" dirty="0" smtClean="0"/>
                        <a:t>2 –</a:t>
                      </a:r>
                      <a:r>
                        <a:rPr lang="es-419" sz="1200" baseline="0" dirty="0" smtClean="0"/>
                        <a:t> 5</a:t>
                      </a:r>
                      <a:endParaRPr lang="en-US" sz="1200" dirty="0"/>
                    </a:p>
                  </a:txBody>
                  <a:tcPr>
                    <a:solidFill>
                      <a:schemeClr val="accent2">
                        <a:lumMod val="20000"/>
                        <a:lumOff val="80000"/>
                      </a:schemeClr>
                    </a:solidFill>
                  </a:tcPr>
                </a:tc>
              </a:tr>
              <a:tr h="288032">
                <a:tc>
                  <a:txBody>
                    <a:bodyPr/>
                    <a:lstStyle/>
                    <a:p>
                      <a:r>
                        <a:rPr lang="es-419" sz="1200" dirty="0" smtClean="0"/>
                        <a:t>3</a:t>
                      </a:r>
                      <a:endParaRPr lang="en-US" sz="1200" dirty="0"/>
                    </a:p>
                  </a:txBody>
                  <a:tcPr>
                    <a:solidFill>
                      <a:schemeClr val="accent2">
                        <a:lumMod val="20000"/>
                        <a:lumOff val="80000"/>
                      </a:schemeClr>
                    </a:solidFill>
                  </a:tcPr>
                </a:tc>
                <a:tc>
                  <a:txBody>
                    <a:bodyPr/>
                    <a:lstStyle/>
                    <a:p>
                      <a:r>
                        <a:rPr lang="es-419" sz="1200" dirty="0" smtClean="0"/>
                        <a:t>2 – 5 </a:t>
                      </a:r>
                      <a:endParaRPr lang="en-US" sz="1200" dirty="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200" dirty="0" smtClean="0"/>
                        <a:t>2 – 1 – 6 – 5 </a:t>
                      </a:r>
                      <a:endParaRPr lang="en-US" sz="1200" dirty="0" smtClean="0"/>
                    </a:p>
                  </a:txBody>
                  <a:tcPr>
                    <a:solidFill>
                      <a:schemeClr val="accent2">
                        <a:lumMod val="20000"/>
                        <a:lumOff val="80000"/>
                      </a:schemeClr>
                    </a:solidFill>
                  </a:tcPr>
                </a:tc>
              </a:tr>
              <a:tr h="288032">
                <a:tc>
                  <a:txBody>
                    <a:bodyPr/>
                    <a:lstStyle/>
                    <a:p>
                      <a:r>
                        <a:rPr lang="es-419" sz="1200" dirty="0" smtClean="0"/>
                        <a:t>4</a:t>
                      </a:r>
                      <a:endParaRPr lang="en-US" sz="1200" dirty="0"/>
                    </a:p>
                  </a:txBody>
                  <a:tcPr>
                    <a:solidFill>
                      <a:srgbClr val="EEF6F6"/>
                    </a:solidFill>
                  </a:tcPr>
                </a:tc>
                <a:tc>
                  <a:txBody>
                    <a:bodyPr/>
                    <a:lstStyle/>
                    <a:p>
                      <a:r>
                        <a:rPr lang="es-419" sz="1200" dirty="0" smtClean="0"/>
                        <a:t>1 – 3</a:t>
                      </a:r>
                      <a:endParaRPr lang="en-US" sz="1200" dirty="0"/>
                    </a:p>
                  </a:txBody>
                  <a:tcPr>
                    <a:solidFill>
                      <a:srgbClr val="EEF6F6"/>
                    </a:solidFill>
                  </a:tcPr>
                </a:tc>
                <a:tc>
                  <a:txBody>
                    <a:bodyPr/>
                    <a:lstStyle/>
                    <a:p>
                      <a:r>
                        <a:rPr lang="es-419" sz="1200" dirty="0" smtClean="0"/>
                        <a:t>1</a:t>
                      </a:r>
                      <a:r>
                        <a:rPr lang="es-419" sz="1200" baseline="0" dirty="0" smtClean="0"/>
                        <a:t> – 2 – 3</a:t>
                      </a:r>
                      <a:endParaRPr lang="en-US" sz="1200" dirty="0"/>
                    </a:p>
                  </a:txBody>
                  <a:tcPr>
                    <a:solidFill>
                      <a:srgbClr val="EEF6F6"/>
                    </a:solidFill>
                  </a:tcPr>
                </a:tc>
              </a:tr>
              <a:tr h="288032">
                <a:tc>
                  <a:txBody>
                    <a:bodyPr/>
                    <a:lstStyle/>
                    <a:p>
                      <a:r>
                        <a:rPr lang="es-419" sz="1200" dirty="0" smtClean="0"/>
                        <a:t>5</a:t>
                      </a:r>
                      <a:endParaRPr lang="en-US" sz="1200" dirty="0"/>
                    </a:p>
                  </a:txBody>
                  <a:tcPr>
                    <a:solidFill>
                      <a:srgbClr val="EEF6F6"/>
                    </a:solidFill>
                  </a:tcPr>
                </a:tc>
                <a:tc>
                  <a:txBody>
                    <a:bodyPr/>
                    <a:lstStyle/>
                    <a:p>
                      <a:r>
                        <a:rPr lang="es-419" sz="1200" dirty="0" smtClean="0"/>
                        <a:t>1 – 3 </a:t>
                      </a:r>
                      <a:endParaRPr lang="en-US" sz="1200" dirty="0"/>
                    </a:p>
                  </a:txBody>
                  <a:tcPr>
                    <a:solidFill>
                      <a:srgbClr val="EEF6F6"/>
                    </a:solidFill>
                  </a:tcPr>
                </a:tc>
                <a:tc>
                  <a:txBody>
                    <a:bodyPr/>
                    <a:lstStyle/>
                    <a:p>
                      <a:r>
                        <a:rPr lang="es-419" sz="1200" dirty="0" smtClean="0"/>
                        <a:t>1 – 2 – 5 – 6 </a:t>
                      </a:r>
                      <a:endParaRPr lang="en-US" sz="1200" dirty="0"/>
                    </a:p>
                  </a:txBody>
                  <a:tcPr>
                    <a:solidFill>
                      <a:srgbClr val="EEF6F6"/>
                    </a:solidFill>
                  </a:tcPr>
                </a:tc>
              </a:tr>
              <a:tr h="288032">
                <a:tc>
                  <a:txBody>
                    <a:bodyPr/>
                    <a:lstStyle/>
                    <a:p>
                      <a:r>
                        <a:rPr lang="es-419" sz="1200" dirty="0" smtClean="0"/>
                        <a:t>6</a:t>
                      </a:r>
                      <a:endParaRPr lang="en-US" sz="1200" dirty="0"/>
                    </a:p>
                  </a:txBody>
                  <a:tcPr>
                    <a:solidFill>
                      <a:schemeClr val="accent2">
                        <a:lumMod val="20000"/>
                        <a:lumOff val="80000"/>
                      </a:schemeClr>
                    </a:solidFill>
                  </a:tcPr>
                </a:tc>
                <a:tc>
                  <a:txBody>
                    <a:bodyPr/>
                    <a:lstStyle/>
                    <a:p>
                      <a:r>
                        <a:rPr lang="es-419" sz="1200" baseline="0" dirty="0" smtClean="0"/>
                        <a:t>1 – 5</a:t>
                      </a:r>
                      <a:endParaRPr lang="en-US" sz="1200" dirty="0"/>
                    </a:p>
                  </a:txBody>
                  <a:tcPr>
                    <a:solidFill>
                      <a:schemeClr val="accent2">
                        <a:lumMod val="20000"/>
                        <a:lumOff val="80000"/>
                      </a:schemeClr>
                    </a:solidFill>
                  </a:tcPr>
                </a:tc>
                <a:tc>
                  <a:txBody>
                    <a:bodyPr/>
                    <a:lstStyle/>
                    <a:p>
                      <a:r>
                        <a:rPr lang="es-419" sz="1200" dirty="0" smtClean="0"/>
                        <a:t>1</a:t>
                      </a:r>
                      <a:r>
                        <a:rPr lang="es-419" sz="1200" baseline="0" dirty="0" smtClean="0"/>
                        <a:t> – 2 – 5</a:t>
                      </a:r>
                      <a:endParaRPr lang="en-US" sz="1200" dirty="0"/>
                    </a:p>
                  </a:txBody>
                  <a:tcPr>
                    <a:solidFill>
                      <a:schemeClr val="accent2">
                        <a:lumMod val="20000"/>
                        <a:lumOff val="80000"/>
                      </a:schemeClr>
                    </a:solidFill>
                  </a:tcPr>
                </a:tc>
              </a:tr>
              <a:tr h="288032">
                <a:tc>
                  <a:txBody>
                    <a:bodyPr/>
                    <a:lstStyle/>
                    <a:p>
                      <a:r>
                        <a:rPr lang="es-419" sz="1200" dirty="0" smtClean="0"/>
                        <a:t>7</a:t>
                      </a:r>
                      <a:endParaRPr lang="en-US" sz="1200" dirty="0"/>
                    </a:p>
                  </a:txBody>
                  <a:tcPr>
                    <a:solidFill>
                      <a:schemeClr val="accent2">
                        <a:lumMod val="20000"/>
                        <a:lumOff val="80000"/>
                      </a:schemeClr>
                    </a:solidFill>
                  </a:tcPr>
                </a:tc>
                <a:tc>
                  <a:txBody>
                    <a:bodyPr/>
                    <a:lstStyle/>
                    <a:p>
                      <a:r>
                        <a:rPr lang="es-419" sz="1200" dirty="0" smtClean="0"/>
                        <a:t>1 – 5 </a:t>
                      </a:r>
                      <a:endParaRPr lang="en-US" sz="1200" dirty="0"/>
                    </a:p>
                  </a:txBody>
                  <a:tcPr>
                    <a:solidFill>
                      <a:schemeClr val="accent2">
                        <a:lumMod val="20000"/>
                        <a:lumOff val="80000"/>
                      </a:schemeClr>
                    </a:solidFill>
                  </a:tcPr>
                </a:tc>
                <a:tc>
                  <a:txBody>
                    <a:bodyPr/>
                    <a:lstStyle/>
                    <a:p>
                      <a:r>
                        <a:rPr lang="es-419" sz="1200" dirty="0" smtClean="0"/>
                        <a:t>1 – 6 – 5</a:t>
                      </a:r>
                      <a:endParaRPr lang="en-US" sz="1200" dirty="0"/>
                    </a:p>
                  </a:txBody>
                  <a:tcPr>
                    <a:solidFill>
                      <a:schemeClr val="accent2">
                        <a:lumMod val="20000"/>
                        <a:lumOff val="80000"/>
                      </a:schemeClr>
                    </a:solidFill>
                  </a:tcPr>
                </a:tc>
              </a:tr>
            </a:tbl>
          </a:graphicData>
        </a:graphic>
      </p:graphicFrame>
      <p:sp>
        <p:nvSpPr>
          <p:cNvPr id="11" name="10 CuadroTexto"/>
          <p:cNvSpPr txBox="1"/>
          <p:nvPr/>
        </p:nvSpPr>
        <p:spPr>
          <a:xfrm>
            <a:off x="4499992" y="4797152"/>
            <a:ext cx="2778325" cy="307777"/>
          </a:xfrm>
          <a:prstGeom prst="rect">
            <a:avLst/>
          </a:prstGeom>
          <a:noFill/>
        </p:spPr>
        <p:txBody>
          <a:bodyPr wrap="none" rtlCol="0">
            <a:spAutoFit/>
          </a:bodyPr>
          <a:lstStyle/>
          <a:p>
            <a:r>
              <a:rPr lang="es-419" sz="1400" dirty="0" smtClean="0"/>
              <a:t>Tabla 4: Tabla de ruteo con </a:t>
            </a:r>
            <a:r>
              <a:rPr lang="es-419" sz="1400" i="1" dirty="0" smtClean="0"/>
              <a:t>k = 2</a:t>
            </a:r>
            <a:endParaRPr lang="en-US" sz="1400" i="1" dirty="0"/>
          </a:p>
        </p:txBody>
      </p:sp>
    </p:spTree>
    <p:extLst>
      <p:ext uri="{BB962C8B-B14F-4D97-AF65-F5344CB8AC3E}">
        <p14:creationId xmlns:p14="http://schemas.microsoft.com/office/powerpoint/2010/main" val="39236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pPr algn="l"/>
            <a:r>
              <a:rPr lang="es-ES" dirty="0" smtClean="0">
                <a:latin typeface="Vijaya" pitchFamily="34" charset="0"/>
                <a:cs typeface="Vijaya" pitchFamily="34" charset="0"/>
              </a:rPr>
              <a:t>Agenda</a:t>
            </a:r>
            <a:endParaRPr lang="en-US" sz="4800"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pPr marL="514350" indent="-514350">
              <a:buAutoNum type="arabicPeriod"/>
            </a:pPr>
            <a:r>
              <a:rPr lang="es-419" sz="2000" dirty="0" smtClean="0">
                <a:latin typeface="Vijaya" pitchFamily="34" charset="0"/>
                <a:cs typeface="Vijaya" pitchFamily="34" charset="0"/>
              </a:rPr>
              <a:t>Motivación</a:t>
            </a:r>
          </a:p>
          <a:p>
            <a:pPr marL="514350" indent="-514350">
              <a:buAutoNum type="arabicPeriod"/>
            </a:pPr>
            <a:r>
              <a:rPr lang="es-419" sz="2000" dirty="0" smtClean="0">
                <a:latin typeface="Vijaya" pitchFamily="34" charset="0"/>
                <a:cs typeface="Vijaya" pitchFamily="34" charset="0"/>
              </a:rPr>
              <a:t>Conceptos preliminares</a:t>
            </a:r>
          </a:p>
          <a:p>
            <a:pPr marL="514350" indent="-514350">
              <a:buAutoNum type="arabicPeriod"/>
            </a:pPr>
            <a:r>
              <a:rPr lang="es-419" sz="2000" dirty="0" smtClean="0">
                <a:latin typeface="Vijaya" pitchFamily="34" charset="0"/>
                <a:cs typeface="Vijaya" pitchFamily="34" charset="0"/>
              </a:rPr>
              <a:t>Problema</a:t>
            </a:r>
            <a:endParaRPr lang="en-US" sz="2000" dirty="0" smtClean="0">
              <a:latin typeface="Vijaya" pitchFamily="34" charset="0"/>
              <a:cs typeface="Vijaya" pitchFamily="34" charset="0"/>
            </a:endParaRPr>
          </a:p>
          <a:p>
            <a:pPr marL="514350" indent="-514350">
              <a:buFont typeface="Georgia"/>
              <a:buAutoNum type="arabicPeriod"/>
            </a:pPr>
            <a:r>
              <a:rPr lang="es-419" sz="2000" dirty="0" smtClean="0">
                <a:latin typeface="Vijaya" pitchFamily="34" charset="0"/>
                <a:cs typeface="Vijaya" pitchFamily="34" charset="0"/>
              </a:rPr>
              <a:t>Objetivos</a:t>
            </a:r>
          </a:p>
          <a:p>
            <a:pPr marL="514350" indent="-514350">
              <a:buAutoNum type="arabicPeriod"/>
            </a:pPr>
            <a:r>
              <a:rPr lang="es-419" sz="2000" dirty="0" smtClean="0">
                <a:latin typeface="Vijaya" pitchFamily="34" charset="0"/>
                <a:cs typeface="Vijaya" pitchFamily="34" charset="0"/>
              </a:rPr>
              <a:t>Trabajos relacionados</a:t>
            </a:r>
          </a:p>
          <a:p>
            <a:pPr marL="514350" indent="-514350">
              <a:buAutoNum type="arabicPeriod"/>
            </a:pPr>
            <a:r>
              <a:rPr lang="es-419" sz="2000" dirty="0" smtClean="0">
                <a:latin typeface="Vijaya" pitchFamily="34" charset="0"/>
                <a:cs typeface="Vijaya" pitchFamily="34" charset="0"/>
              </a:rPr>
              <a:t>Propuesta</a:t>
            </a:r>
          </a:p>
          <a:p>
            <a:pPr marL="514350" indent="-514350">
              <a:buAutoNum type="arabicPeriod"/>
            </a:pPr>
            <a:r>
              <a:rPr lang="es-419" sz="2000" dirty="0" smtClean="0">
                <a:latin typeface="Vijaya" pitchFamily="34" charset="0"/>
                <a:cs typeface="Vijaya" pitchFamily="34" charset="0"/>
              </a:rPr>
              <a:t>Resultados experimentales</a:t>
            </a:r>
          </a:p>
          <a:p>
            <a:pPr marL="514350" indent="-514350">
              <a:buAutoNum type="arabicPeriod"/>
            </a:pPr>
            <a:r>
              <a:rPr lang="es-419" sz="2000" dirty="0" smtClean="0">
                <a:latin typeface="Vijaya" pitchFamily="34" charset="0"/>
                <a:cs typeface="Vijaya" pitchFamily="34" charset="0"/>
              </a:rPr>
              <a:t>Conclusiones y trabajos futuros</a:t>
            </a: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2</a:t>
            </a:fld>
            <a:endParaRPr lang="en-US"/>
          </a:p>
        </p:txBody>
      </p:sp>
    </p:spTree>
    <p:extLst>
      <p:ext uri="{BB962C8B-B14F-4D97-AF65-F5344CB8AC3E}">
        <p14:creationId xmlns:p14="http://schemas.microsoft.com/office/powerpoint/2010/main" val="28552625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endParaRPr lang="es-419" dirty="0" smtClean="0">
              <a:solidFill>
                <a:schemeClr val="tx1"/>
              </a:solidFill>
              <a:latin typeface="Vijaya" pitchFamily="34" charset="0"/>
              <a:cs typeface="Vijaya" pitchFamily="34" charset="0"/>
            </a:endParaRPr>
          </a:p>
        </p:txBody>
      </p:sp>
      <p:sp>
        <p:nvSpPr>
          <p:cNvPr id="7"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p>
        </p:txBody>
      </p:sp>
      <p:sp>
        <p:nvSpPr>
          <p:cNvPr id="9" name="8 CuadroTexto"/>
          <p:cNvSpPr txBox="1"/>
          <p:nvPr/>
        </p:nvSpPr>
        <p:spPr>
          <a:xfrm>
            <a:off x="2411759" y="4869160"/>
            <a:ext cx="4312399" cy="369332"/>
          </a:xfrm>
          <a:prstGeom prst="rect">
            <a:avLst/>
          </a:prstGeom>
          <a:noFill/>
        </p:spPr>
        <p:txBody>
          <a:bodyPr wrap="none" rtlCol="0">
            <a:spAutoFit/>
          </a:bodyPr>
          <a:lstStyle/>
          <a:p>
            <a:r>
              <a:rPr lang="es-419" dirty="0" smtClean="0"/>
              <a:t>Tabla 3: Representación de enlaces y FS</a:t>
            </a:r>
            <a:endParaRPr lang="en-US" dirty="0"/>
          </a:p>
        </p:txBody>
      </p:sp>
      <p:graphicFrame>
        <p:nvGraphicFramePr>
          <p:cNvPr id="11" name="10 Tabla"/>
          <p:cNvGraphicFramePr>
            <a:graphicFrameLocks noGrp="1"/>
          </p:cNvGraphicFramePr>
          <p:nvPr>
            <p:extLst>
              <p:ext uri="{D42A27DB-BD31-4B8C-83A1-F6EECF244321}">
                <p14:modId xmlns:p14="http://schemas.microsoft.com/office/powerpoint/2010/main" val="3404495687"/>
              </p:ext>
            </p:extLst>
          </p:nvPr>
        </p:nvGraphicFramePr>
        <p:xfrm>
          <a:off x="1151624" y="3284984"/>
          <a:ext cx="6660736" cy="1487037"/>
        </p:xfrm>
        <a:graphic>
          <a:graphicData uri="http://schemas.openxmlformats.org/drawingml/2006/table">
            <a:tbl>
              <a:tblPr firstRow="1" bandRow="1">
                <a:tableStyleId>{5940675A-B579-460E-94D1-54222C63F5DA}</a:tableStyleId>
              </a:tblPr>
              <a:tblGrid>
                <a:gridCol w="1384906"/>
                <a:gridCol w="527583"/>
                <a:gridCol w="527583"/>
                <a:gridCol w="527583"/>
                <a:gridCol w="527583"/>
                <a:gridCol w="527583"/>
                <a:gridCol w="527583"/>
                <a:gridCol w="527583"/>
                <a:gridCol w="527583"/>
                <a:gridCol w="527583"/>
                <a:gridCol w="527583"/>
              </a:tblGrid>
              <a:tr h="507306">
                <a:tc>
                  <a:txBody>
                    <a:bodyPr/>
                    <a:lstStyle/>
                    <a:p>
                      <a:pPr algn="ctr"/>
                      <a:r>
                        <a:rPr lang="es-419" sz="1400" dirty="0" smtClean="0"/>
                        <a:t>Enlaces / FS</a:t>
                      </a:r>
                      <a:endParaRPr lang="en-US" sz="1400" dirty="0"/>
                    </a:p>
                  </a:txBody>
                  <a:tcPr/>
                </a:tc>
                <a:tc>
                  <a:txBody>
                    <a:bodyPr/>
                    <a:lstStyle/>
                    <a:p>
                      <a:pPr algn="ctr"/>
                      <a:r>
                        <a:rPr lang="es-419" sz="1400" dirty="0" smtClean="0"/>
                        <a:t>0</a:t>
                      </a:r>
                      <a:endParaRPr lang="en-US" sz="1400" dirty="0"/>
                    </a:p>
                  </a:txBody>
                  <a:tcPr/>
                </a:tc>
                <a:tc>
                  <a:txBody>
                    <a:bodyPr/>
                    <a:lstStyle/>
                    <a:p>
                      <a:pPr algn="ctr"/>
                      <a:r>
                        <a:rPr lang="es-419" sz="1400" dirty="0" smtClean="0"/>
                        <a:t>1</a:t>
                      </a:r>
                      <a:endParaRPr lang="en-US" sz="1400" dirty="0"/>
                    </a:p>
                  </a:txBody>
                  <a:tcPr/>
                </a:tc>
                <a:tc>
                  <a:txBody>
                    <a:bodyPr/>
                    <a:lstStyle/>
                    <a:p>
                      <a:pPr algn="ctr"/>
                      <a:r>
                        <a:rPr lang="es-419" sz="1400" dirty="0" smtClean="0"/>
                        <a:t>2</a:t>
                      </a:r>
                      <a:endParaRPr lang="en-US" sz="1400" dirty="0"/>
                    </a:p>
                  </a:txBody>
                  <a:tcPr/>
                </a:tc>
                <a:tc>
                  <a:txBody>
                    <a:bodyPr/>
                    <a:lstStyle/>
                    <a:p>
                      <a:pPr algn="ctr"/>
                      <a:r>
                        <a:rPr lang="es-419" sz="1400" dirty="0" smtClean="0"/>
                        <a:t>3</a:t>
                      </a:r>
                      <a:endParaRPr lang="en-US" sz="1400" dirty="0"/>
                    </a:p>
                  </a:txBody>
                  <a:tcPr/>
                </a:tc>
                <a:tc>
                  <a:txBody>
                    <a:bodyPr/>
                    <a:lstStyle/>
                    <a:p>
                      <a:pPr algn="ctr"/>
                      <a:r>
                        <a:rPr lang="es-419" sz="1400" dirty="0" smtClean="0"/>
                        <a:t>4</a:t>
                      </a:r>
                      <a:endParaRPr lang="en-US" sz="1400" dirty="0"/>
                    </a:p>
                  </a:txBody>
                  <a:tcPr/>
                </a:tc>
                <a:tc>
                  <a:txBody>
                    <a:bodyPr/>
                    <a:lstStyle/>
                    <a:p>
                      <a:pPr algn="ctr"/>
                      <a:r>
                        <a:rPr lang="es-419" sz="1400" dirty="0" smtClean="0"/>
                        <a:t>5</a:t>
                      </a:r>
                      <a:endParaRPr lang="en-US" sz="1400" dirty="0"/>
                    </a:p>
                  </a:txBody>
                  <a:tcPr/>
                </a:tc>
                <a:tc>
                  <a:txBody>
                    <a:bodyPr/>
                    <a:lstStyle/>
                    <a:p>
                      <a:pPr algn="ctr"/>
                      <a:r>
                        <a:rPr lang="es-419" sz="1400" dirty="0" smtClean="0"/>
                        <a:t>6</a:t>
                      </a:r>
                      <a:endParaRPr lang="en-US" sz="1400" dirty="0"/>
                    </a:p>
                  </a:txBody>
                  <a:tcPr/>
                </a:tc>
                <a:tc>
                  <a:txBody>
                    <a:bodyPr/>
                    <a:lstStyle/>
                    <a:p>
                      <a:pPr algn="ctr"/>
                      <a:r>
                        <a:rPr lang="es-419" sz="1400" dirty="0" smtClean="0"/>
                        <a:t>7</a:t>
                      </a:r>
                      <a:endParaRPr lang="en-US" sz="1400" dirty="0"/>
                    </a:p>
                  </a:txBody>
                  <a:tcPr/>
                </a:tc>
                <a:tc>
                  <a:txBody>
                    <a:bodyPr/>
                    <a:lstStyle/>
                    <a:p>
                      <a:pPr algn="ctr"/>
                      <a:r>
                        <a:rPr lang="es-419" sz="1400" dirty="0" smtClean="0"/>
                        <a:t>8</a:t>
                      </a:r>
                      <a:endParaRPr lang="en-US" sz="1400" dirty="0"/>
                    </a:p>
                  </a:txBody>
                  <a:tcPr/>
                </a:tc>
                <a:tc>
                  <a:txBody>
                    <a:bodyPr/>
                    <a:lstStyle/>
                    <a:p>
                      <a:pPr algn="ctr"/>
                      <a:r>
                        <a:rPr lang="es-419" sz="1400" dirty="0" smtClean="0"/>
                        <a:t>9</a:t>
                      </a:r>
                      <a:endParaRPr lang="en-US" sz="1400" dirty="0"/>
                    </a:p>
                  </a:txBody>
                  <a:tcPr/>
                </a:tc>
              </a:tr>
              <a:tr h="326577">
                <a:tc>
                  <a:txBody>
                    <a:bodyPr/>
                    <a:lstStyle/>
                    <a:p>
                      <a:pPr algn="ctr"/>
                      <a:r>
                        <a:rPr lang="es-419" sz="1400" dirty="0" smtClean="0"/>
                        <a:t>1 – 2</a:t>
                      </a:r>
                      <a:endParaRPr lang="en-US" sz="1400" dirty="0"/>
                    </a:p>
                  </a:txBody>
                  <a:tcPr/>
                </a:tc>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tr>
              <a:tr h="326577">
                <a:tc>
                  <a:txBody>
                    <a:bodyPr/>
                    <a:lstStyle/>
                    <a:p>
                      <a:pPr algn="ctr"/>
                      <a:r>
                        <a:rPr lang="es-419" sz="1400" dirty="0" smtClean="0"/>
                        <a:t>2 – 3</a:t>
                      </a:r>
                      <a:endParaRPr lang="en-US" sz="1400" dirty="0"/>
                    </a:p>
                  </a:txBody>
                  <a:tcPr/>
                </a:tc>
                <a:tc>
                  <a:txBody>
                    <a:bodyPr/>
                    <a:lstStyle/>
                    <a:p>
                      <a:endParaRPr lang="en-US" sz="1400" dirty="0"/>
                    </a:p>
                  </a:txBody>
                  <a:tcPr>
                    <a:noFill/>
                  </a:tcPr>
                </a:tc>
                <a:tc>
                  <a:txBody>
                    <a:bodyPr/>
                    <a:lstStyle/>
                    <a:p>
                      <a:endParaRPr lang="en-US" sz="1400" dirty="0"/>
                    </a:p>
                  </a:txBody>
                  <a:tcPr>
                    <a:noFill/>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26577">
                <a:tc>
                  <a:txBody>
                    <a:bodyPr/>
                    <a:lstStyle/>
                    <a:p>
                      <a:pPr algn="ctr"/>
                      <a:r>
                        <a:rPr lang="es-419" sz="1400" dirty="0" smtClean="0"/>
                        <a:t>2</a:t>
                      </a:r>
                      <a:r>
                        <a:rPr lang="es-419" sz="1400" baseline="0" dirty="0" smtClean="0"/>
                        <a:t> – 5 </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bl>
          </a:graphicData>
        </a:graphic>
      </p:graphicFrame>
      <p:sp>
        <p:nvSpPr>
          <p:cNvPr id="2" name="1 Marcador de número de diapositiva"/>
          <p:cNvSpPr>
            <a:spLocks noGrp="1"/>
          </p:cNvSpPr>
          <p:nvPr>
            <p:ph type="sldNum" sz="quarter" idx="12"/>
          </p:nvPr>
        </p:nvSpPr>
        <p:spPr/>
        <p:txBody>
          <a:bodyPr/>
          <a:lstStyle/>
          <a:p>
            <a:fld id="{3E465342-07BB-4AE0-945D-5C6FCBAACC10}" type="slidenum">
              <a:rPr lang="en-US" smtClean="0"/>
              <a:t>20</a:t>
            </a:fld>
            <a:endParaRPr lang="en-US"/>
          </a:p>
        </p:txBody>
      </p:sp>
      <p:pic>
        <p:nvPicPr>
          <p:cNvPr id="8" name="7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52120" y="1772816"/>
            <a:ext cx="2405415" cy="1410907"/>
          </a:xfrm>
        </p:spPr>
      </p:pic>
      <p:graphicFrame>
        <p:nvGraphicFramePr>
          <p:cNvPr id="12" name="11 Tabla"/>
          <p:cNvGraphicFramePr>
            <a:graphicFrameLocks noGrp="1"/>
          </p:cNvGraphicFramePr>
          <p:nvPr>
            <p:extLst>
              <p:ext uri="{D42A27DB-BD31-4B8C-83A1-F6EECF244321}">
                <p14:modId xmlns:p14="http://schemas.microsoft.com/office/powerpoint/2010/main" val="748151678"/>
              </p:ext>
            </p:extLst>
          </p:nvPr>
        </p:nvGraphicFramePr>
        <p:xfrm>
          <a:off x="1151624" y="3284984"/>
          <a:ext cx="6660736" cy="1487037"/>
        </p:xfrm>
        <a:graphic>
          <a:graphicData uri="http://schemas.openxmlformats.org/drawingml/2006/table">
            <a:tbl>
              <a:tblPr firstRow="1" bandRow="1">
                <a:tableStyleId>{5940675A-B579-460E-94D1-54222C63F5DA}</a:tableStyleId>
              </a:tblPr>
              <a:tblGrid>
                <a:gridCol w="1384906"/>
                <a:gridCol w="527583"/>
                <a:gridCol w="527583"/>
                <a:gridCol w="527583"/>
                <a:gridCol w="527583"/>
                <a:gridCol w="527583"/>
                <a:gridCol w="527583"/>
                <a:gridCol w="527583"/>
                <a:gridCol w="527583"/>
                <a:gridCol w="527583"/>
                <a:gridCol w="527583"/>
              </a:tblGrid>
              <a:tr h="507306">
                <a:tc>
                  <a:txBody>
                    <a:bodyPr/>
                    <a:lstStyle/>
                    <a:p>
                      <a:pPr algn="ctr"/>
                      <a:r>
                        <a:rPr lang="es-419" sz="1400" dirty="0" smtClean="0"/>
                        <a:t>Enlaces / FS</a:t>
                      </a:r>
                      <a:endParaRPr lang="en-US" sz="1400" dirty="0"/>
                    </a:p>
                  </a:txBody>
                  <a:tcPr/>
                </a:tc>
                <a:tc>
                  <a:txBody>
                    <a:bodyPr/>
                    <a:lstStyle/>
                    <a:p>
                      <a:pPr algn="ctr"/>
                      <a:r>
                        <a:rPr lang="es-419" sz="1400" dirty="0" smtClean="0"/>
                        <a:t>0</a:t>
                      </a:r>
                      <a:endParaRPr lang="en-US" sz="1400" dirty="0"/>
                    </a:p>
                  </a:txBody>
                  <a:tcPr/>
                </a:tc>
                <a:tc>
                  <a:txBody>
                    <a:bodyPr/>
                    <a:lstStyle/>
                    <a:p>
                      <a:pPr algn="ctr"/>
                      <a:r>
                        <a:rPr lang="es-419" sz="1400" dirty="0" smtClean="0"/>
                        <a:t>1</a:t>
                      </a:r>
                      <a:endParaRPr lang="en-US" sz="1400" dirty="0"/>
                    </a:p>
                  </a:txBody>
                  <a:tcPr/>
                </a:tc>
                <a:tc>
                  <a:txBody>
                    <a:bodyPr/>
                    <a:lstStyle/>
                    <a:p>
                      <a:pPr algn="ctr"/>
                      <a:r>
                        <a:rPr lang="es-419" sz="1400" dirty="0" smtClean="0"/>
                        <a:t>2</a:t>
                      </a:r>
                      <a:endParaRPr lang="en-US" sz="1400" dirty="0"/>
                    </a:p>
                  </a:txBody>
                  <a:tcPr/>
                </a:tc>
                <a:tc>
                  <a:txBody>
                    <a:bodyPr/>
                    <a:lstStyle/>
                    <a:p>
                      <a:pPr algn="ctr"/>
                      <a:r>
                        <a:rPr lang="es-419" sz="1400" dirty="0" smtClean="0"/>
                        <a:t>3</a:t>
                      </a:r>
                      <a:endParaRPr lang="en-US" sz="1400" dirty="0"/>
                    </a:p>
                  </a:txBody>
                  <a:tcPr/>
                </a:tc>
                <a:tc>
                  <a:txBody>
                    <a:bodyPr/>
                    <a:lstStyle/>
                    <a:p>
                      <a:pPr algn="ctr"/>
                      <a:r>
                        <a:rPr lang="es-419" sz="1400" dirty="0" smtClean="0"/>
                        <a:t>4</a:t>
                      </a:r>
                      <a:endParaRPr lang="en-US" sz="1400" dirty="0"/>
                    </a:p>
                  </a:txBody>
                  <a:tcPr/>
                </a:tc>
                <a:tc>
                  <a:txBody>
                    <a:bodyPr/>
                    <a:lstStyle/>
                    <a:p>
                      <a:pPr algn="ctr"/>
                      <a:r>
                        <a:rPr lang="es-419" sz="1400" dirty="0" smtClean="0"/>
                        <a:t>5</a:t>
                      </a:r>
                      <a:endParaRPr lang="en-US" sz="1400" dirty="0"/>
                    </a:p>
                  </a:txBody>
                  <a:tcPr/>
                </a:tc>
                <a:tc>
                  <a:txBody>
                    <a:bodyPr/>
                    <a:lstStyle/>
                    <a:p>
                      <a:pPr algn="ctr"/>
                      <a:r>
                        <a:rPr lang="es-419" sz="1400" dirty="0" smtClean="0"/>
                        <a:t>6</a:t>
                      </a:r>
                      <a:endParaRPr lang="en-US" sz="1400" dirty="0"/>
                    </a:p>
                  </a:txBody>
                  <a:tcPr/>
                </a:tc>
                <a:tc>
                  <a:txBody>
                    <a:bodyPr/>
                    <a:lstStyle/>
                    <a:p>
                      <a:pPr algn="ctr"/>
                      <a:r>
                        <a:rPr lang="es-419" sz="1400" dirty="0" smtClean="0"/>
                        <a:t>7</a:t>
                      </a:r>
                      <a:endParaRPr lang="en-US" sz="1400" dirty="0"/>
                    </a:p>
                  </a:txBody>
                  <a:tcPr/>
                </a:tc>
                <a:tc>
                  <a:txBody>
                    <a:bodyPr/>
                    <a:lstStyle/>
                    <a:p>
                      <a:pPr algn="ctr"/>
                      <a:r>
                        <a:rPr lang="es-419" sz="1400" dirty="0" smtClean="0"/>
                        <a:t>8</a:t>
                      </a:r>
                      <a:endParaRPr lang="en-US" sz="1400" dirty="0"/>
                    </a:p>
                  </a:txBody>
                  <a:tcPr/>
                </a:tc>
                <a:tc>
                  <a:txBody>
                    <a:bodyPr/>
                    <a:lstStyle/>
                    <a:p>
                      <a:pPr algn="ctr"/>
                      <a:r>
                        <a:rPr lang="es-419" sz="1400" dirty="0" smtClean="0"/>
                        <a:t>9</a:t>
                      </a:r>
                      <a:endParaRPr lang="en-US" sz="1400" dirty="0"/>
                    </a:p>
                  </a:txBody>
                  <a:tcPr/>
                </a:tc>
              </a:tr>
              <a:tr h="326577">
                <a:tc>
                  <a:txBody>
                    <a:bodyPr/>
                    <a:lstStyle/>
                    <a:p>
                      <a:pPr algn="ctr"/>
                      <a:r>
                        <a:rPr lang="es-419" sz="1400" dirty="0" smtClean="0"/>
                        <a:t>1 – 2</a:t>
                      </a:r>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r>
              <a:tr h="326577">
                <a:tc>
                  <a:txBody>
                    <a:bodyPr/>
                    <a:lstStyle/>
                    <a:p>
                      <a:pPr algn="ctr"/>
                      <a:r>
                        <a:rPr lang="es-419" sz="1400" dirty="0" smtClean="0"/>
                        <a:t>2 – 3</a:t>
                      </a:r>
                      <a:endParaRPr lang="en-US" sz="1400" dirty="0"/>
                    </a:p>
                  </a:txBody>
                  <a:tcPr/>
                </a:tc>
                <a:tc>
                  <a:txBody>
                    <a:bodyPr/>
                    <a:lstStyle/>
                    <a:p>
                      <a:endParaRPr lang="en-US" sz="1400" dirty="0"/>
                    </a:p>
                  </a:txBody>
                  <a:tcPr>
                    <a:noFill/>
                  </a:tcPr>
                </a:tc>
                <a:tc>
                  <a:txBody>
                    <a:bodyPr/>
                    <a:lstStyle/>
                    <a:p>
                      <a:endParaRPr lang="en-US" sz="1400" dirty="0"/>
                    </a:p>
                  </a:txBody>
                  <a:tcPr>
                    <a:noFill/>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r h="326577">
                <a:tc>
                  <a:txBody>
                    <a:bodyPr/>
                    <a:lstStyle/>
                    <a:p>
                      <a:pPr algn="ctr"/>
                      <a:r>
                        <a:rPr lang="es-419" sz="1400" dirty="0" smtClean="0"/>
                        <a:t>2</a:t>
                      </a:r>
                      <a:r>
                        <a:rPr lang="es-419" sz="1400" baseline="0" dirty="0" smtClean="0"/>
                        <a:t> – 5 </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bl>
          </a:graphicData>
        </a:graphic>
      </p:graphicFrame>
      <p:sp>
        <p:nvSpPr>
          <p:cNvPr id="3" name="2 Flecha derecha"/>
          <p:cNvSpPr/>
          <p:nvPr/>
        </p:nvSpPr>
        <p:spPr>
          <a:xfrm>
            <a:off x="457200" y="3861048"/>
            <a:ext cx="514400" cy="216024"/>
          </a:xfrm>
          <a:prstGeom prst="right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Flecha derecha"/>
          <p:cNvSpPr/>
          <p:nvPr/>
        </p:nvSpPr>
        <p:spPr>
          <a:xfrm>
            <a:off x="6084168" y="1700808"/>
            <a:ext cx="514400" cy="216024"/>
          </a:xfrm>
          <a:prstGeom prst="right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13 Tabla"/>
          <p:cNvGraphicFramePr>
            <a:graphicFrameLocks noGrp="1"/>
          </p:cNvGraphicFramePr>
          <p:nvPr>
            <p:extLst>
              <p:ext uri="{D42A27DB-BD31-4B8C-83A1-F6EECF244321}">
                <p14:modId xmlns:p14="http://schemas.microsoft.com/office/powerpoint/2010/main" val="2300450526"/>
              </p:ext>
            </p:extLst>
          </p:nvPr>
        </p:nvGraphicFramePr>
        <p:xfrm>
          <a:off x="1151624" y="3284984"/>
          <a:ext cx="6660736" cy="1487037"/>
        </p:xfrm>
        <a:graphic>
          <a:graphicData uri="http://schemas.openxmlformats.org/drawingml/2006/table">
            <a:tbl>
              <a:tblPr firstRow="1" bandRow="1">
                <a:tableStyleId>{5940675A-B579-460E-94D1-54222C63F5DA}</a:tableStyleId>
              </a:tblPr>
              <a:tblGrid>
                <a:gridCol w="1384906"/>
                <a:gridCol w="527583"/>
                <a:gridCol w="527583"/>
                <a:gridCol w="527583"/>
                <a:gridCol w="527583"/>
                <a:gridCol w="527583"/>
                <a:gridCol w="527583"/>
                <a:gridCol w="527583"/>
                <a:gridCol w="527583"/>
                <a:gridCol w="527583"/>
                <a:gridCol w="527583"/>
              </a:tblGrid>
              <a:tr h="507306">
                <a:tc>
                  <a:txBody>
                    <a:bodyPr/>
                    <a:lstStyle/>
                    <a:p>
                      <a:pPr algn="ctr"/>
                      <a:r>
                        <a:rPr lang="es-419" sz="1400" dirty="0" smtClean="0"/>
                        <a:t>Enlaces / FS</a:t>
                      </a:r>
                      <a:endParaRPr lang="en-US" sz="1400" dirty="0"/>
                    </a:p>
                  </a:txBody>
                  <a:tcPr/>
                </a:tc>
                <a:tc>
                  <a:txBody>
                    <a:bodyPr/>
                    <a:lstStyle/>
                    <a:p>
                      <a:pPr algn="ctr"/>
                      <a:r>
                        <a:rPr lang="es-419" sz="1400" dirty="0" smtClean="0"/>
                        <a:t>0</a:t>
                      </a:r>
                      <a:endParaRPr lang="en-US" sz="1400" dirty="0"/>
                    </a:p>
                  </a:txBody>
                  <a:tcPr/>
                </a:tc>
                <a:tc>
                  <a:txBody>
                    <a:bodyPr/>
                    <a:lstStyle/>
                    <a:p>
                      <a:pPr algn="ctr"/>
                      <a:r>
                        <a:rPr lang="es-419" sz="1400" dirty="0" smtClean="0"/>
                        <a:t>1</a:t>
                      </a:r>
                      <a:endParaRPr lang="en-US" sz="1400" dirty="0"/>
                    </a:p>
                  </a:txBody>
                  <a:tcPr/>
                </a:tc>
                <a:tc>
                  <a:txBody>
                    <a:bodyPr/>
                    <a:lstStyle/>
                    <a:p>
                      <a:pPr algn="ctr"/>
                      <a:r>
                        <a:rPr lang="es-419" sz="1400" dirty="0" smtClean="0"/>
                        <a:t>2</a:t>
                      </a:r>
                      <a:endParaRPr lang="en-US" sz="1400" dirty="0"/>
                    </a:p>
                  </a:txBody>
                  <a:tcPr/>
                </a:tc>
                <a:tc>
                  <a:txBody>
                    <a:bodyPr/>
                    <a:lstStyle/>
                    <a:p>
                      <a:pPr algn="ctr"/>
                      <a:r>
                        <a:rPr lang="es-419" sz="1400" dirty="0" smtClean="0"/>
                        <a:t>3</a:t>
                      </a:r>
                      <a:endParaRPr lang="en-US" sz="1400" dirty="0"/>
                    </a:p>
                  </a:txBody>
                  <a:tcPr/>
                </a:tc>
                <a:tc>
                  <a:txBody>
                    <a:bodyPr/>
                    <a:lstStyle/>
                    <a:p>
                      <a:pPr algn="ctr"/>
                      <a:r>
                        <a:rPr lang="es-419" sz="1400" dirty="0" smtClean="0"/>
                        <a:t>4</a:t>
                      </a:r>
                      <a:endParaRPr lang="en-US" sz="1400" dirty="0"/>
                    </a:p>
                  </a:txBody>
                  <a:tcPr/>
                </a:tc>
                <a:tc>
                  <a:txBody>
                    <a:bodyPr/>
                    <a:lstStyle/>
                    <a:p>
                      <a:pPr algn="ctr"/>
                      <a:r>
                        <a:rPr lang="es-419" sz="1400" dirty="0" smtClean="0"/>
                        <a:t>5</a:t>
                      </a:r>
                      <a:endParaRPr lang="en-US" sz="1400" dirty="0"/>
                    </a:p>
                  </a:txBody>
                  <a:tcPr/>
                </a:tc>
                <a:tc>
                  <a:txBody>
                    <a:bodyPr/>
                    <a:lstStyle/>
                    <a:p>
                      <a:pPr algn="ctr"/>
                      <a:r>
                        <a:rPr lang="es-419" sz="1400" dirty="0" smtClean="0"/>
                        <a:t>6</a:t>
                      </a:r>
                      <a:endParaRPr lang="en-US" sz="1400" dirty="0"/>
                    </a:p>
                  </a:txBody>
                  <a:tcPr/>
                </a:tc>
                <a:tc>
                  <a:txBody>
                    <a:bodyPr/>
                    <a:lstStyle/>
                    <a:p>
                      <a:pPr algn="ctr"/>
                      <a:r>
                        <a:rPr lang="es-419" sz="1400" dirty="0" smtClean="0"/>
                        <a:t>7</a:t>
                      </a:r>
                      <a:endParaRPr lang="en-US" sz="1400" dirty="0"/>
                    </a:p>
                  </a:txBody>
                  <a:tcPr/>
                </a:tc>
                <a:tc>
                  <a:txBody>
                    <a:bodyPr/>
                    <a:lstStyle/>
                    <a:p>
                      <a:pPr algn="ctr"/>
                      <a:r>
                        <a:rPr lang="es-419" sz="1400" dirty="0" smtClean="0"/>
                        <a:t>8</a:t>
                      </a:r>
                      <a:endParaRPr lang="en-US" sz="1400" dirty="0"/>
                    </a:p>
                  </a:txBody>
                  <a:tcPr/>
                </a:tc>
                <a:tc>
                  <a:txBody>
                    <a:bodyPr/>
                    <a:lstStyle/>
                    <a:p>
                      <a:pPr algn="ctr"/>
                      <a:r>
                        <a:rPr lang="es-419" sz="1400" dirty="0" smtClean="0"/>
                        <a:t>9</a:t>
                      </a:r>
                      <a:endParaRPr lang="en-US" sz="1400" dirty="0"/>
                    </a:p>
                  </a:txBody>
                  <a:tcPr/>
                </a:tc>
              </a:tr>
              <a:tr h="326577">
                <a:tc>
                  <a:txBody>
                    <a:bodyPr/>
                    <a:lstStyle/>
                    <a:p>
                      <a:pPr algn="ctr"/>
                      <a:r>
                        <a:rPr lang="es-419" sz="1400" dirty="0" smtClean="0"/>
                        <a:t>1 – 2</a:t>
                      </a:r>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r>
              <a:tr h="326577">
                <a:tc>
                  <a:txBody>
                    <a:bodyPr/>
                    <a:lstStyle/>
                    <a:p>
                      <a:pPr algn="ctr"/>
                      <a:r>
                        <a:rPr lang="es-419" sz="1400" dirty="0" smtClean="0"/>
                        <a:t>2 – 3</a:t>
                      </a:r>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r>
              <a:tr h="326577">
                <a:tc>
                  <a:txBody>
                    <a:bodyPr/>
                    <a:lstStyle/>
                    <a:p>
                      <a:pPr algn="ctr"/>
                      <a:r>
                        <a:rPr lang="es-419" sz="1400" dirty="0" smtClean="0"/>
                        <a:t>2</a:t>
                      </a:r>
                      <a:r>
                        <a:rPr lang="es-419" sz="1400" baseline="0" dirty="0" smtClean="0"/>
                        <a:t> – 5 </a:t>
                      </a:r>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r>
            </a:tbl>
          </a:graphicData>
        </a:graphic>
      </p:graphicFrame>
      <p:sp>
        <p:nvSpPr>
          <p:cNvPr id="15" name="14 Flecha derecha"/>
          <p:cNvSpPr/>
          <p:nvPr/>
        </p:nvSpPr>
        <p:spPr>
          <a:xfrm>
            <a:off x="467544" y="4181332"/>
            <a:ext cx="514400" cy="216024"/>
          </a:xfrm>
          <a:prstGeom prst="rightArrow">
            <a:avLst/>
          </a:prstGeom>
          <a:solidFill>
            <a:srgbClr val="B08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5 Flecha derecha"/>
          <p:cNvSpPr/>
          <p:nvPr/>
        </p:nvSpPr>
        <p:spPr>
          <a:xfrm>
            <a:off x="7092280" y="1700808"/>
            <a:ext cx="514400" cy="216024"/>
          </a:xfrm>
          <a:prstGeom prst="rightArrow">
            <a:avLst/>
          </a:prstGeom>
          <a:solidFill>
            <a:srgbClr val="B086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17 Flecha derecha"/>
          <p:cNvSpPr/>
          <p:nvPr/>
        </p:nvSpPr>
        <p:spPr>
          <a:xfrm>
            <a:off x="467544" y="4509120"/>
            <a:ext cx="514400" cy="216024"/>
          </a:xfrm>
          <a:prstGeom prst="rightArrow">
            <a:avLst/>
          </a:prstGeom>
          <a:solidFill>
            <a:srgbClr val="C00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18 Flecha derecha"/>
          <p:cNvSpPr/>
          <p:nvPr/>
        </p:nvSpPr>
        <p:spPr>
          <a:xfrm rot="5400000">
            <a:off x="6367028" y="2343708"/>
            <a:ext cx="514400" cy="216024"/>
          </a:xfrm>
          <a:prstGeom prst="rightArrow">
            <a:avLst/>
          </a:prstGeom>
          <a:solidFill>
            <a:srgbClr val="C00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19 Tabla"/>
          <p:cNvGraphicFramePr>
            <a:graphicFrameLocks noGrp="1"/>
          </p:cNvGraphicFramePr>
          <p:nvPr>
            <p:extLst>
              <p:ext uri="{D42A27DB-BD31-4B8C-83A1-F6EECF244321}">
                <p14:modId xmlns:p14="http://schemas.microsoft.com/office/powerpoint/2010/main" val="4193791370"/>
              </p:ext>
            </p:extLst>
          </p:nvPr>
        </p:nvGraphicFramePr>
        <p:xfrm>
          <a:off x="1151624" y="3284984"/>
          <a:ext cx="6660736" cy="1487037"/>
        </p:xfrm>
        <a:graphic>
          <a:graphicData uri="http://schemas.openxmlformats.org/drawingml/2006/table">
            <a:tbl>
              <a:tblPr firstRow="1" bandRow="1">
                <a:tableStyleId>{5940675A-B579-460E-94D1-54222C63F5DA}</a:tableStyleId>
              </a:tblPr>
              <a:tblGrid>
                <a:gridCol w="1384906"/>
                <a:gridCol w="527583"/>
                <a:gridCol w="527583"/>
                <a:gridCol w="527583"/>
                <a:gridCol w="527583"/>
                <a:gridCol w="527583"/>
                <a:gridCol w="527583"/>
                <a:gridCol w="527583"/>
                <a:gridCol w="527583"/>
                <a:gridCol w="527583"/>
                <a:gridCol w="527583"/>
              </a:tblGrid>
              <a:tr h="507306">
                <a:tc>
                  <a:txBody>
                    <a:bodyPr/>
                    <a:lstStyle/>
                    <a:p>
                      <a:pPr algn="ctr"/>
                      <a:r>
                        <a:rPr lang="es-419" sz="1400" dirty="0" smtClean="0"/>
                        <a:t>Enlaces / FS</a:t>
                      </a:r>
                      <a:endParaRPr lang="en-US" sz="1400" dirty="0"/>
                    </a:p>
                  </a:txBody>
                  <a:tcPr/>
                </a:tc>
                <a:tc>
                  <a:txBody>
                    <a:bodyPr/>
                    <a:lstStyle/>
                    <a:p>
                      <a:pPr algn="ctr"/>
                      <a:r>
                        <a:rPr lang="es-419" sz="1400" dirty="0" smtClean="0"/>
                        <a:t>0</a:t>
                      </a:r>
                      <a:endParaRPr lang="en-US" sz="1400" dirty="0"/>
                    </a:p>
                  </a:txBody>
                  <a:tcPr/>
                </a:tc>
                <a:tc>
                  <a:txBody>
                    <a:bodyPr/>
                    <a:lstStyle/>
                    <a:p>
                      <a:pPr algn="ctr"/>
                      <a:r>
                        <a:rPr lang="es-419" sz="1400" dirty="0" smtClean="0"/>
                        <a:t>1</a:t>
                      </a:r>
                      <a:endParaRPr lang="en-US" sz="1400" dirty="0"/>
                    </a:p>
                  </a:txBody>
                  <a:tcPr/>
                </a:tc>
                <a:tc>
                  <a:txBody>
                    <a:bodyPr/>
                    <a:lstStyle/>
                    <a:p>
                      <a:pPr algn="ctr"/>
                      <a:r>
                        <a:rPr lang="es-419" sz="1400" dirty="0" smtClean="0"/>
                        <a:t>2</a:t>
                      </a:r>
                      <a:endParaRPr lang="en-US" sz="1400" dirty="0"/>
                    </a:p>
                  </a:txBody>
                  <a:tcPr/>
                </a:tc>
                <a:tc>
                  <a:txBody>
                    <a:bodyPr/>
                    <a:lstStyle/>
                    <a:p>
                      <a:pPr algn="ctr"/>
                      <a:r>
                        <a:rPr lang="es-419" sz="1400" dirty="0" smtClean="0"/>
                        <a:t>3</a:t>
                      </a:r>
                      <a:endParaRPr lang="en-US" sz="1400" dirty="0"/>
                    </a:p>
                  </a:txBody>
                  <a:tcPr/>
                </a:tc>
                <a:tc>
                  <a:txBody>
                    <a:bodyPr/>
                    <a:lstStyle/>
                    <a:p>
                      <a:pPr algn="ctr"/>
                      <a:r>
                        <a:rPr lang="es-419" sz="1400" dirty="0" smtClean="0"/>
                        <a:t>4</a:t>
                      </a:r>
                      <a:endParaRPr lang="en-US" sz="1400" dirty="0"/>
                    </a:p>
                  </a:txBody>
                  <a:tcPr/>
                </a:tc>
                <a:tc>
                  <a:txBody>
                    <a:bodyPr/>
                    <a:lstStyle/>
                    <a:p>
                      <a:pPr algn="ctr"/>
                      <a:r>
                        <a:rPr lang="es-419" sz="1400" dirty="0" smtClean="0"/>
                        <a:t>5</a:t>
                      </a:r>
                      <a:endParaRPr lang="en-US" sz="1400" dirty="0"/>
                    </a:p>
                  </a:txBody>
                  <a:tcPr/>
                </a:tc>
                <a:tc>
                  <a:txBody>
                    <a:bodyPr/>
                    <a:lstStyle/>
                    <a:p>
                      <a:pPr algn="ctr"/>
                      <a:r>
                        <a:rPr lang="es-419" sz="1400" dirty="0" smtClean="0"/>
                        <a:t>6</a:t>
                      </a:r>
                      <a:endParaRPr lang="en-US" sz="1400" dirty="0"/>
                    </a:p>
                  </a:txBody>
                  <a:tcPr/>
                </a:tc>
                <a:tc>
                  <a:txBody>
                    <a:bodyPr/>
                    <a:lstStyle/>
                    <a:p>
                      <a:pPr algn="ctr"/>
                      <a:r>
                        <a:rPr lang="es-419" sz="1400" dirty="0" smtClean="0"/>
                        <a:t>7</a:t>
                      </a:r>
                      <a:endParaRPr lang="en-US" sz="1400" dirty="0"/>
                    </a:p>
                  </a:txBody>
                  <a:tcPr/>
                </a:tc>
                <a:tc>
                  <a:txBody>
                    <a:bodyPr/>
                    <a:lstStyle/>
                    <a:p>
                      <a:pPr algn="ctr"/>
                      <a:r>
                        <a:rPr lang="es-419" sz="1400" dirty="0" smtClean="0"/>
                        <a:t>8</a:t>
                      </a:r>
                      <a:endParaRPr lang="en-US" sz="1400" dirty="0"/>
                    </a:p>
                  </a:txBody>
                  <a:tcPr/>
                </a:tc>
                <a:tc>
                  <a:txBody>
                    <a:bodyPr/>
                    <a:lstStyle/>
                    <a:p>
                      <a:pPr algn="ctr"/>
                      <a:r>
                        <a:rPr lang="es-419" sz="1400" dirty="0" smtClean="0"/>
                        <a:t>9</a:t>
                      </a:r>
                      <a:endParaRPr lang="en-US" sz="1400" dirty="0"/>
                    </a:p>
                  </a:txBody>
                  <a:tcPr/>
                </a:tc>
              </a:tr>
              <a:tr h="326577">
                <a:tc>
                  <a:txBody>
                    <a:bodyPr/>
                    <a:lstStyle/>
                    <a:p>
                      <a:pPr algn="ctr"/>
                      <a:r>
                        <a:rPr lang="es-419" sz="1400" dirty="0" smtClean="0"/>
                        <a:t>1 – 2</a:t>
                      </a:r>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c>
                  <a:txBody>
                    <a:bodyPr/>
                    <a:lstStyle/>
                    <a:p>
                      <a:endParaRPr lang="en-US" sz="1400" dirty="0"/>
                    </a:p>
                  </a:txBody>
                  <a:tcPr>
                    <a:solidFill>
                      <a:schemeClr val="accent2">
                        <a:lumMod val="60000"/>
                        <a:lumOff val="40000"/>
                      </a:schemeClr>
                    </a:solidFill>
                  </a:tcPr>
                </a:tc>
              </a:tr>
              <a:tr h="326577">
                <a:tc>
                  <a:txBody>
                    <a:bodyPr/>
                    <a:lstStyle/>
                    <a:p>
                      <a:pPr algn="ctr"/>
                      <a:r>
                        <a:rPr lang="es-419" sz="1400" dirty="0" smtClean="0"/>
                        <a:t>2 – 3</a:t>
                      </a:r>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c>
                  <a:txBody>
                    <a:bodyPr/>
                    <a:lstStyle/>
                    <a:p>
                      <a:endParaRPr lang="en-US" sz="1400" dirty="0"/>
                    </a:p>
                  </a:txBody>
                  <a:tcPr>
                    <a:solidFill>
                      <a:srgbClr val="FFC000"/>
                    </a:solidFill>
                  </a:tcPr>
                </a:tc>
              </a:tr>
              <a:tr h="326577">
                <a:tc>
                  <a:txBody>
                    <a:bodyPr/>
                    <a:lstStyle/>
                    <a:p>
                      <a:pPr algn="ctr"/>
                      <a:r>
                        <a:rPr lang="es-419" sz="1400" dirty="0" smtClean="0"/>
                        <a:t>2</a:t>
                      </a:r>
                      <a:r>
                        <a:rPr lang="es-419" sz="1400" baseline="0" dirty="0" smtClean="0"/>
                        <a:t> – 5 </a:t>
                      </a:r>
                      <a:endParaRPr lang="en-US" sz="1400" dirty="0"/>
                    </a:p>
                  </a:txBody>
                  <a:tcPr>
                    <a:solidFill>
                      <a:schemeClr val="accent4">
                        <a:lumMod val="60000"/>
                        <a:lumOff val="40000"/>
                      </a:schemeClr>
                    </a:solidFill>
                  </a:tcPr>
                </a:tc>
                <a:tc>
                  <a:txBody>
                    <a:bodyPr/>
                    <a:lstStyle/>
                    <a:p>
                      <a:endParaRPr lang="en-US" sz="1400" dirty="0"/>
                    </a:p>
                  </a:txBody>
                  <a:tcPr>
                    <a:solidFill>
                      <a:schemeClr val="accent4">
                        <a:lumMod val="60000"/>
                        <a:lumOff val="40000"/>
                      </a:schemeClr>
                    </a:solidFill>
                  </a:tcPr>
                </a:tc>
                <a:tc>
                  <a:txBody>
                    <a:bodyPr/>
                    <a:lstStyle/>
                    <a:p>
                      <a:endParaRPr lang="en-US" sz="1400" dirty="0"/>
                    </a:p>
                  </a:txBody>
                  <a:tcPr>
                    <a:solidFill>
                      <a:schemeClr val="accent4">
                        <a:lumMod val="60000"/>
                        <a:lumOff val="40000"/>
                      </a:schemeClr>
                    </a:solidFill>
                  </a:tcPr>
                </a:tc>
                <a:tc>
                  <a:txBody>
                    <a:bodyPr/>
                    <a:lstStyle/>
                    <a:p>
                      <a:endParaRPr lang="en-US" sz="1400" dirty="0"/>
                    </a:p>
                  </a:txBody>
                  <a:tcPr>
                    <a:solidFill>
                      <a:schemeClr val="accent4">
                        <a:lumMod val="60000"/>
                        <a:lumOff val="40000"/>
                      </a:schemeClr>
                    </a:solidFill>
                  </a:tcPr>
                </a:tc>
                <a:tc>
                  <a:txBody>
                    <a:bodyPr/>
                    <a:lstStyle/>
                    <a:p>
                      <a:endParaRPr lang="en-US" sz="1400" dirty="0"/>
                    </a:p>
                  </a:txBody>
                  <a:tcPr>
                    <a:solidFill>
                      <a:schemeClr val="accent4">
                        <a:lumMod val="60000"/>
                        <a:lumOff val="40000"/>
                      </a:schemeClr>
                    </a:solidFill>
                  </a:tcPr>
                </a:tc>
                <a:tc>
                  <a:txBody>
                    <a:bodyPr/>
                    <a:lstStyle/>
                    <a:p>
                      <a:endParaRPr lang="en-US" sz="1400" dirty="0"/>
                    </a:p>
                  </a:txBody>
                  <a:tcPr>
                    <a:solidFill>
                      <a:schemeClr val="accent4">
                        <a:lumMod val="60000"/>
                        <a:lumOff val="40000"/>
                      </a:schemeClr>
                    </a:solidFill>
                  </a:tcPr>
                </a:tc>
                <a:tc>
                  <a:txBody>
                    <a:bodyPr/>
                    <a:lstStyle/>
                    <a:p>
                      <a:endParaRPr lang="en-US" sz="1400" dirty="0"/>
                    </a:p>
                  </a:txBody>
                  <a:tcPr>
                    <a:solidFill>
                      <a:schemeClr val="accent4">
                        <a:lumMod val="60000"/>
                        <a:lumOff val="40000"/>
                      </a:schemeClr>
                    </a:solidFill>
                  </a:tcPr>
                </a:tc>
                <a:tc>
                  <a:txBody>
                    <a:bodyPr/>
                    <a:lstStyle/>
                    <a:p>
                      <a:endParaRPr lang="en-US" sz="1400" dirty="0"/>
                    </a:p>
                  </a:txBody>
                  <a:tcPr>
                    <a:solidFill>
                      <a:schemeClr val="accent4">
                        <a:lumMod val="60000"/>
                        <a:lumOff val="40000"/>
                      </a:schemeClr>
                    </a:solidFill>
                  </a:tcPr>
                </a:tc>
                <a:tc>
                  <a:txBody>
                    <a:bodyPr/>
                    <a:lstStyle/>
                    <a:p>
                      <a:endParaRPr lang="en-US" sz="1400" dirty="0"/>
                    </a:p>
                  </a:txBody>
                  <a:tcPr>
                    <a:solidFill>
                      <a:schemeClr val="accent4">
                        <a:lumMod val="60000"/>
                        <a:lumOff val="40000"/>
                      </a:schemeClr>
                    </a:solidFill>
                  </a:tcPr>
                </a:tc>
                <a:tc>
                  <a:txBody>
                    <a:bodyPr/>
                    <a:lstStyle/>
                    <a:p>
                      <a:endParaRPr lang="en-US" sz="1400" dirty="0"/>
                    </a:p>
                  </a:txBody>
                  <a:tcPr>
                    <a:solidFill>
                      <a:schemeClr val="accent4">
                        <a:lumMod val="60000"/>
                        <a:lumOff val="40000"/>
                      </a:schemeClr>
                    </a:solidFill>
                  </a:tcPr>
                </a:tc>
                <a:tc>
                  <a:txBody>
                    <a:bodyPr/>
                    <a:lstStyle/>
                    <a:p>
                      <a:endParaRPr lang="en-US" sz="1400" dirty="0"/>
                    </a:p>
                  </a:txBody>
                  <a:tcPr>
                    <a:solidFill>
                      <a:schemeClr val="accent4">
                        <a:lumMod val="60000"/>
                        <a:lumOff val="40000"/>
                      </a:schemeClr>
                    </a:solidFill>
                  </a:tcPr>
                </a:tc>
              </a:tr>
            </a:tbl>
          </a:graphicData>
        </a:graphic>
      </p:graphicFrame>
    </p:spTree>
    <p:extLst>
      <p:ext uri="{BB962C8B-B14F-4D97-AF65-F5344CB8AC3E}">
        <p14:creationId xmlns:p14="http://schemas.microsoft.com/office/powerpoint/2010/main" val="315234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0-#ppt_w/2"/>
                                          </p:val>
                                        </p:tav>
                                        <p:tav tm="100000">
                                          <p:val>
                                            <p:strVal val="#ppt_x"/>
                                          </p:val>
                                        </p:tav>
                                      </p:tavLst>
                                    </p:anim>
                                    <p:anim calcmode="lin" valueType="num">
                                      <p:cBhvr additive="base">
                                        <p:cTn id="37" dur="500" fill="hold"/>
                                        <p:tgtEl>
                                          <p:spTgt spid="15"/>
                                        </p:tgtEl>
                                        <p:attrNameLst>
                                          <p:attrName>ppt_y</p:attrName>
                                        </p:attrNameLst>
                                      </p:cBhvr>
                                      <p:tavLst>
                                        <p:tav tm="0">
                                          <p:val>
                                            <p:strVal val="#ppt_y"/>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0-#ppt_w/2"/>
                                          </p:val>
                                        </p:tav>
                                        <p:tav tm="100000">
                                          <p:val>
                                            <p:strVal val="#ppt_x"/>
                                          </p:val>
                                        </p:tav>
                                      </p:tavLst>
                                    </p:anim>
                                    <p:anim calcmode="lin" valueType="num">
                                      <p:cBhvr additive="base">
                                        <p:cTn id="53" dur="500" fill="hold"/>
                                        <p:tgtEl>
                                          <p:spTgt spid="18"/>
                                        </p:tgtEl>
                                        <p:attrNameLst>
                                          <p:attrName>ppt_y</p:attrName>
                                        </p:attrNameLst>
                                      </p:cBhvr>
                                      <p:tavLst>
                                        <p:tav tm="0">
                                          <p:val>
                                            <p:strVal val="#ppt_y"/>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13" grpId="0" animBg="1"/>
      <p:bldP spid="15" grpId="0" animBg="1"/>
      <p:bldP spid="16"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endParaRPr lang="es-419" dirty="0" smtClean="0">
              <a:solidFill>
                <a:schemeClr val="tx1"/>
              </a:solidFill>
              <a:latin typeface="Vijaya" pitchFamily="34" charset="0"/>
              <a:cs typeface="Vijaya" pitchFamily="34" charset="0"/>
            </a:endParaRPr>
          </a:p>
        </p:txBody>
      </p:sp>
      <p:sp>
        <p:nvSpPr>
          <p:cNvPr id="7"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smtClean="0">
                <a:latin typeface="Vijaya" pitchFamily="34" charset="0"/>
                <a:cs typeface="Vijaya" pitchFamily="34" charset="0"/>
              </a:rPr>
              <a:t> Orden 1</a:t>
            </a:r>
            <a:endParaRPr lang="en-US" dirty="0">
              <a:latin typeface="Vijaya" pitchFamily="34" charset="0"/>
              <a:cs typeface="Vijaya" pitchFamily="34" charset="0"/>
            </a:endParaRPr>
          </a:p>
        </p:txBody>
      </p:sp>
      <p:sp>
        <p:nvSpPr>
          <p:cNvPr id="8" name="2 Marcador de contenido"/>
          <p:cNvSpPr txBox="1">
            <a:spLocks/>
          </p:cNvSpPr>
          <p:nvPr/>
        </p:nvSpPr>
        <p:spPr>
          <a:xfrm>
            <a:off x="609600" y="24018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sz="2400" dirty="0" smtClean="0">
                <a:latin typeface="Vijaya" pitchFamily="34" charset="0"/>
                <a:cs typeface="Vijaya" pitchFamily="34" charset="0"/>
              </a:rPr>
              <a:t>Secuencia de atención de demandas: </a:t>
            </a:r>
          </a:p>
          <a:p>
            <a:pPr lvl="1"/>
            <a:r>
              <a:rPr lang="es-419" sz="2200" dirty="0" smtClean="0">
                <a:latin typeface="Vijaya" pitchFamily="34" charset="0"/>
                <a:cs typeface="Vijaya" pitchFamily="34" charset="0"/>
              </a:rPr>
              <a:t>Como fueron recibidas</a:t>
            </a:r>
          </a:p>
          <a:p>
            <a:r>
              <a:rPr lang="es-419" sz="2400" dirty="0" smtClean="0">
                <a:latin typeface="Vijaya" pitchFamily="34" charset="0"/>
                <a:cs typeface="Vijaya" pitchFamily="34" charset="0"/>
              </a:rPr>
              <a:t>Ruteo: </a:t>
            </a:r>
          </a:p>
          <a:p>
            <a:pPr lvl="1"/>
            <a:r>
              <a:rPr lang="es-419" sz="2200" dirty="0">
                <a:latin typeface="Vijaya" pitchFamily="34" charset="0"/>
                <a:cs typeface="Vijaya" pitchFamily="34" charset="0"/>
              </a:rPr>
              <a:t>R</a:t>
            </a:r>
            <a:r>
              <a:rPr lang="es-419" sz="2200" dirty="0" smtClean="0">
                <a:latin typeface="Vijaya" pitchFamily="34" charset="0"/>
                <a:cs typeface="Vijaya" pitchFamily="34" charset="0"/>
              </a:rPr>
              <a:t>uta más corta</a:t>
            </a:r>
          </a:p>
          <a:p>
            <a:r>
              <a:rPr lang="es-419" sz="2400" dirty="0" smtClean="0">
                <a:latin typeface="Vijaya" pitchFamily="34" charset="0"/>
                <a:cs typeface="Vijaya" pitchFamily="34" charset="0"/>
              </a:rPr>
              <a:t>Asignación de FS: </a:t>
            </a:r>
          </a:p>
          <a:p>
            <a:pPr lvl="1"/>
            <a:r>
              <a:rPr lang="es-419" sz="2200" dirty="0" smtClean="0">
                <a:latin typeface="Vijaya" pitchFamily="34" charset="0"/>
                <a:cs typeface="Vijaya" pitchFamily="34" charset="0"/>
              </a:rPr>
              <a:t>First Fit (FF)</a:t>
            </a:r>
            <a:endParaRPr lang="en-US" sz="2200"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21</a:t>
            </a:fld>
            <a:endParaRPr lang="en-US"/>
          </a:p>
        </p:txBody>
      </p:sp>
    </p:spTree>
    <p:extLst>
      <p:ext uri="{BB962C8B-B14F-4D97-AF65-F5344CB8AC3E}">
        <p14:creationId xmlns:p14="http://schemas.microsoft.com/office/powerpoint/2010/main" val="20083126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Orden 1</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Demanda: </a:t>
            </a:r>
            <a:r>
              <a:rPr lang="es-419" b="1" dirty="0" smtClean="0">
                <a:solidFill>
                  <a:schemeClr val="tx2">
                    <a:lumMod val="40000"/>
                    <a:lumOff val="60000"/>
                  </a:schemeClr>
                </a:solidFill>
                <a:latin typeface="Vijaya" pitchFamily="34" charset="0"/>
                <a:cs typeface="Vijaya" pitchFamily="34" charset="0"/>
              </a:rPr>
              <a:t>2 -&gt; 3</a:t>
            </a:r>
            <a:endParaRPr lang="en-US" b="1" dirty="0">
              <a:solidFill>
                <a:schemeClr val="tx2">
                  <a:lumMod val="40000"/>
                  <a:lumOff val="60000"/>
                </a:schemeClr>
              </a:solidFill>
              <a:latin typeface="Vijaya" pitchFamily="34" charset="0"/>
              <a:cs typeface="Vijaya"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539125140"/>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solidFill>
                            <a:schemeClr val="tx1"/>
                          </a:solidFill>
                        </a:rPr>
                        <a:t>2-3</a:t>
                      </a:r>
                      <a:endParaRPr lang="en-US" dirty="0">
                        <a:solidFill>
                          <a:schemeClr val="tx1"/>
                        </a:solidFill>
                      </a:endParaRPr>
                    </a:p>
                  </a:txBody>
                  <a:tcPr>
                    <a:solidFill>
                      <a:schemeClr val="tx2">
                        <a:lumMod val="20000"/>
                        <a:lumOff val="80000"/>
                      </a:schemeClr>
                    </a:solidFill>
                  </a:tcPr>
                </a:tc>
                <a:tc>
                  <a:txBody>
                    <a:bodyPr/>
                    <a:lstStyle/>
                    <a:p>
                      <a:r>
                        <a:rPr lang="es-419" dirty="0" smtClean="0">
                          <a:solidFill>
                            <a:schemeClr val="tx1"/>
                          </a:solidFill>
                        </a:rPr>
                        <a:t>2-3</a:t>
                      </a:r>
                      <a:endParaRPr lang="en-US" dirty="0">
                        <a:solidFill>
                          <a:schemeClr val="tx1"/>
                        </a:solidFill>
                      </a:endParaRPr>
                    </a:p>
                  </a:txBody>
                  <a:tcPr>
                    <a:solidFill>
                      <a:schemeClr val="tx2">
                        <a:lumMod val="20000"/>
                        <a:lumOff val="8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6" name="7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0152" y="1700808"/>
            <a:ext cx="2890664" cy="1494109"/>
          </a:xfrm>
        </p:spPr>
      </p:pic>
      <p:cxnSp>
        <p:nvCxnSpPr>
          <p:cNvPr id="4" name="3 Conector recto de flecha"/>
          <p:cNvCxnSpPr/>
          <p:nvPr/>
        </p:nvCxnSpPr>
        <p:spPr>
          <a:xfrm>
            <a:off x="7524328" y="1772816"/>
            <a:ext cx="792088" cy="0"/>
          </a:xfrm>
          <a:prstGeom prst="straightConnector1">
            <a:avLst/>
          </a:prstGeom>
          <a:ln w="50800" cmpd="sng">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2 Marcador de número de diapositiva"/>
          <p:cNvSpPr>
            <a:spLocks noGrp="1"/>
          </p:cNvSpPr>
          <p:nvPr>
            <p:ph type="sldNum" sz="quarter" idx="12"/>
          </p:nvPr>
        </p:nvSpPr>
        <p:spPr/>
        <p:txBody>
          <a:bodyPr/>
          <a:lstStyle/>
          <a:p>
            <a:fld id="{3E465342-07BB-4AE0-945D-5C6FCBAACC10}" type="slidenum">
              <a:rPr lang="en-US" smtClean="0"/>
              <a:t>22</a:t>
            </a:fld>
            <a:endParaRPr lang="en-US"/>
          </a:p>
        </p:txBody>
      </p:sp>
      <p:graphicFrame>
        <p:nvGraphicFramePr>
          <p:cNvPr id="9" name="8 Tabla"/>
          <p:cNvGraphicFramePr>
            <a:graphicFrameLocks noGrp="1"/>
          </p:cNvGraphicFramePr>
          <p:nvPr>
            <p:extLst>
              <p:ext uri="{D42A27DB-BD31-4B8C-83A1-F6EECF244321}">
                <p14:modId xmlns:p14="http://schemas.microsoft.com/office/powerpoint/2010/main" val="1486661005"/>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endParaRPr lang="en-US" dirty="0">
                        <a:solidFill>
                          <a:schemeClr val="bg1"/>
                        </a:solidFill>
                      </a:endParaRPr>
                    </a:p>
                  </a:txBody>
                  <a:tcPr>
                    <a:noFill/>
                  </a:tcPr>
                </a:tc>
                <a:tc>
                  <a:txBody>
                    <a:bodyPr/>
                    <a:lstStyle/>
                    <a:p>
                      <a:endParaRPr lang="en-US" dirty="0">
                        <a:solidFill>
                          <a:schemeClr val="bg1"/>
                        </a:solidFill>
                      </a:endParaRPr>
                    </a:p>
                  </a:txBody>
                  <a:tcPr>
                    <a:no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0" name="9 Flecha derecha"/>
          <p:cNvSpPr/>
          <p:nvPr/>
        </p:nvSpPr>
        <p:spPr>
          <a:xfrm>
            <a:off x="107504" y="4221088"/>
            <a:ext cx="514400" cy="216024"/>
          </a:xfrm>
          <a:prstGeom prst="right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03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Orden 1</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Demanda: </a:t>
            </a:r>
            <a:r>
              <a:rPr lang="es-419" b="1" dirty="0" smtClean="0">
                <a:solidFill>
                  <a:schemeClr val="accent4">
                    <a:lumMod val="60000"/>
                    <a:lumOff val="40000"/>
                  </a:schemeClr>
                </a:solidFill>
                <a:latin typeface="Vijaya" pitchFamily="34" charset="0"/>
                <a:cs typeface="Vijaya" pitchFamily="34" charset="0"/>
              </a:rPr>
              <a:t>2 -&gt; </a:t>
            </a:r>
            <a:r>
              <a:rPr lang="es-419" b="1" dirty="0">
                <a:solidFill>
                  <a:schemeClr val="accent4">
                    <a:lumMod val="60000"/>
                    <a:lumOff val="40000"/>
                  </a:schemeClr>
                </a:solidFill>
                <a:latin typeface="Vijaya" pitchFamily="34" charset="0"/>
                <a:cs typeface="Vijaya" pitchFamily="34" charset="0"/>
              </a:rPr>
              <a:t>5</a:t>
            </a:r>
            <a:endParaRPr lang="en-US" b="1" dirty="0">
              <a:solidFill>
                <a:schemeClr val="accent4">
                  <a:lumMod val="60000"/>
                  <a:lumOff val="40000"/>
                </a:schemeClr>
              </a:solidFill>
              <a:latin typeface="Vijaya" pitchFamily="34" charset="0"/>
              <a:cs typeface="Vijaya"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508860944"/>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pPr marL="0" algn="l" rtl="0" eaLnBrk="1" latinLnBrk="0" hangingPunct="1"/>
                      <a:r>
                        <a:rPr kumimoji="0" lang="es-419" kern="1200" dirty="0" smtClean="0">
                          <a:solidFill>
                            <a:schemeClr val="tx1"/>
                          </a:solidFill>
                          <a:latin typeface="+mn-lt"/>
                          <a:ea typeface="+mn-ea"/>
                          <a:cs typeface="+mn-cs"/>
                        </a:rPr>
                        <a:t>2-3</a:t>
                      </a:r>
                      <a:endParaRPr kumimoji="0" lang="en-US" kern="1200" dirty="0">
                        <a:solidFill>
                          <a:schemeClr val="tx1"/>
                        </a:solidFill>
                        <a:latin typeface="+mn-lt"/>
                        <a:ea typeface="+mn-ea"/>
                        <a:cs typeface="+mn-cs"/>
                      </a:endParaRPr>
                    </a:p>
                  </a:txBody>
                  <a:tcPr>
                    <a:solidFill>
                      <a:schemeClr val="tx2">
                        <a:lumMod val="20000"/>
                        <a:lumOff val="80000"/>
                      </a:schemeClr>
                    </a:solidFill>
                  </a:tcPr>
                </a:tc>
                <a:tc>
                  <a:txBody>
                    <a:bodyPr/>
                    <a:lstStyle/>
                    <a:p>
                      <a:pPr marL="0" algn="l" rtl="0" eaLnBrk="1" latinLnBrk="0" hangingPunct="1"/>
                      <a:r>
                        <a:rPr kumimoji="0" lang="es-419" kern="1200" dirty="0" smtClean="0">
                          <a:solidFill>
                            <a:schemeClr val="tx1"/>
                          </a:solidFill>
                          <a:latin typeface="+mn-lt"/>
                          <a:ea typeface="+mn-ea"/>
                          <a:cs typeface="+mn-cs"/>
                        </a:rPr>
                        <a:t>2-3</a:t>
                      </a:r>
                      <a:endParaRPr kumimoji="0" lang="en-US" kern="1200" dirty="0">
                        <a:solidFill>
                          <a:schemeClr val="tx1"/>
                        </a:solidFill>
                        <a:latin typeface="+mn-lt"/>
                        <a:ea typeface="+mn-ea"/>
                        <a:cs typeface="+mn-cs"/>
                      </a:endParaRPr>
                    </a:p>
                  </a:txBody>
                  <a:tcPr>
                    <a:solidFill>
                      <a:schemeClr val="tx2">
                        <a:lumMod val="20000"/>
                        <a:lumOff val="8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r>
                        <a:rPr lang="es-419" dirty="0" smtClean="0">
                          <a:solidFill>
                            <a:schemeClr val="tx1"/>
                          </a:solidFill>
                        </a:rPr>
                        <a:t>2-5</a:t>
                      </a:r>
                      <a:endParaRPr lang="en-US" dirty="0">
                        <a:solidFill>
                          <a:schemeClr val="tx1"/>
                        </a:solidFill>
                      </a:endParaRPr>
                    </a:p>
                  </a:txBody>
                  <a:tcPr>
                    <a:solidFill>
                      <a:schemeClr val="accent4">
                        <a:lumMod val="40000"/>
                        <a:lumOff val="60000"/>
                      </a:schemeClr>
                    </a:solidFill>
                  </a:tcPr>
                </a:tc>
                <a:tc>
                  <a:txBody>
                    <a:bodyPr/>
                    <a:lstStyle/>
                    <a:p>
                      <a:r>
                        <a:rPr lang="es-419" dirty="0" smtClean="0">
                          <a:solidFill>
                            <a:schemeClr val="tx1"/>
                          </a:solidFill>
                        </a:rPr>
                        <a:t>2-5</a:t>
                      </a:r>
                      <a:endParaRPr lang="en-US" dirty="0">
                        <a:solidFill>
                          <a:schemeClr val="tx1"/>
                        </a:solidFill>
                      </a:endParaRPr>
                    </a:p>
                  </a:txBody>
                  <a:tcPr>
                    <a:solidFill>
                      <a:schemeClr val="accent4">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6" name="7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0152" y="1700808"/>
            <a:ext cx="2890664" cy="1494109"/>
          </a:xfrm>
        </p:spPr>
      </p:pic>
      <p:cxnSp>
        <p:nvCxnSpPr>
          <p:cNvPr id="8" name="7 Conector recto de flecha"/>
          <p:cNvCxnSpPr/>
          <p:nvPr/>
        </p:nvCxnSpPr>
        <p:spPr>
          <a:xfrm>
            <a:off x="7164288" y="2060848"/>
            <a:ext cx="0" cy="648072"/>
          </a:xfrm>
          <a:prstGeom prst="straightConnector1">
            <a:avLst/>
          </a:prstGeom>
          <a:ln w="50800" cmpd="sng">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2 Marcador de número de diapositiva"/>
          <p:cNvSpPr>
            <a:spLocks noGrp="1"/>
          </p:cNvSpPr>
          <p:nvPr>
            <p:ph type="sldNum" sz="quarter" idx="12"/>
          </p:nvPr>
        </p:nvSpPr>
        <p:spPr/>
        <p:txBody>
          <a:bodyPr/>
          <a:lstStyle/>
          <a:p>
            <a:fld id="{3E465342-07BB-4AE0-945D-5C6FCBAACC10}" type="slidenum">
              <a:rPr lang="en-US" smtClean="0"/>
              <a:t>23</a:t>
            </a:fld>
            <a:endParaRPr lang="en-US"/>
          </a:p>
        </p:txBody>
      </p:sp>
      <p:sp>
        <p:nvSpPr>
          <p:cNvPr id="9" name="8 Flecha derecha"/>
          <p:cNvSpPr/>
          <p:nvPr/>
        </p:nvSpPr>
        <p:spPr>
          <a:xfrm>
            <a:off x="107504" y="4581128"/>
            <a:ext cx="514400" cy="216024"/>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10 Tabla"/>
          <p:cNvGraphicFramePr>
            <a:graphicFrameLocks noGrp="1"/>
          </p:cNvGraphicFramePr>
          <p:nvPr>
            <p:extLst>
              <p:ext uri="{D42A27DB-BD31-4B8C-83A1-F6EECF244321}">
                <p14:modId xmlns:p14="http://schemas.microsoft.com/office/powerpoint/2010/main" val="1055535816"/>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solidFill>
                            <a:schemeClr val="tx1"/>
                          </a:solidFill>
                        </a:rPr>
                        <a:t>2-3</a:t>
                      </a:r>
                      <a:endParaRPr lang="en-US" dirty="0">
                        <a:solidFill>
                          <a:schemeClr val="tx1"/>
                        </a:solidFill>
                      </a:endParaRPr>
                    </a:p>
                  </a:txBody>
                  <a:tcPr>
                    <a:solidFill>
                      <a:schemeClr val="tx2">
                        <a:lumMod val="20000"/>
                        <a:lumOff val="80000"/>
                      </a:schemeClr>
                    </a:solidFill>
                  </a:tcPr>
                </a:tc>
                <a:tc>
                  <a:txBody>
                    <a:bodyPr/>
                    <a:lstStyle/>
                    <a:p>
                      <a:r>
                        <a:rPr lang="es-419" dirty="0" smtClean="0">
                          <a:solidFill>
                            <a:schemeClr val="tx1"/>
                          </a:solidFill>
                        </a:rPr>
                        <a:t>2-3</a:t>
                      </a:r>
                      <a:endParaRPr lang="en-US" dirty="0">
                        <a:solidFill>
                          <a:schemeClr val="tx1"/>
                        </a:solidFill>
                      </a:endParaRPr>
                    </a:p>
                  </a:txBody>
                  <a:tcPr>
                    <a:solidFill>
                      <a:schemeClr val="tx2">
                        <a:lumMod val="20000"/>
                        <a:lumOff val="8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82389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Orden 1</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Demanda: </a:t>
            </a:r>
            <a:r>
              <a:rPr lang="es-419" b="1" dirty="0">
                <a:solidFill>
                  <a:schemeClr val="accent2">
                    <a:lumMod val="60000"/>
                    <a:lumOff val="40000"/>
                  </a:schemeClr>
                </a:solidFill>
                <a:latin typeface="Vijaya" pitchFamily="34" charset="0"/>
                <a:cs typeface="Vijaya" pitchFamily="34" charset="0"/>
              </a:rPr>
              <a:t>1</a:t>
            </a:r>
            <a:r>
              <a:rPr lang="es-419" b="1" dirty="0" smtClean="0">
                <a:solidFill>
                  <a:schemeClr val="accent2">
                    <a:lumMod val="60000"/>
                    <a:lumOff val="40000"/>
                  </a:schemeClr>
                </a:solidFill>
                <a:latin typeface="Vijaya" pitchFamily="34" charset="0"/>
                <a:cs typeface="Vijaya" pitchFamily="34" charset="0"/>
              </a:rPr>
              <a:t> -&gt; </a:t>
            </a:r>
            <a:r>
              <a:rPr lang="es-419" b="1" dirty="0">
                <a:solidFill>
                  <a:schemeClr val="accent2">
                    <a:lumMod val="60000"/>
                    <a:lumOff val="40000"/>
                  </a:schemeClr>
                </a:solidFill>
                <a:latin typeface="Vijaya" pitchFamily="34" charset="0"/>
                <a:cs typeface="Vijaya" pitchFamily="34" charset="0"/>
              </a:rPr>
              <a:t>5</a:t>
            </a:r>
            <a:endParaRPr lang="en-US" b="1" dirty="0">
              <a:solidFill>
                <a:schemeClr val="accent2">
                  <a:lumMod val="60000"/>
                  <a:lumOff val="40000"/>
                </a:schemeClr>
              </a:solidFill>
              <a:latin typeface="Vijaya" pitchFamily="34" charset="0"/>
              <a:cs typeface="Vijaya"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3056255874"/>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2-3</a:t>
                      </a:r>
                      <a:endParaRPr lang="en-US" dirty="0"/>
                    </a:p>
                  </a:txBody>
                  <a:tcPr>
                    <a:solidFill>
                      <a:schemeClr val="tx2">
                        <a:lumMod val="20000"/>
                        <a:lumOff val="80000"/>
                      </a:schemeClr>
                    </a:solidFill>
                  </a:tcPr>
                </a:tc>
                <a:tc>
                  <a:txBody>
                    <a:bodyPr/>
                    <a:lstStyle/>
                    <a:p>
                      <a:r>
                        <a:rPr lang="es-419" dirty="0" smtClean="0"/>
                        <a:t>2-3</a:t>
                      </a:r>
                      <a:endParaRPr lang="en-US" dirty="0"/>
                    </a:p>
                  </a:txBody>
                  <a:tcPr>
                    <a:solidFill>
                      <a:schemeClr val="tx2">
                        <a:lumMod val="20000"/>
                        <a:lumOff val="8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r>
                        <a:rPr lang="es-419" dirty="0" smtClean="0"/>
                        <a:t>2-5</a:t>
                      </a:r>
                      <a:endParaRPr lang="en-US" dirty="0"/>
                    </a:p>
                  </a:txBody>
                  <a:tcPr>
                    <a:solidFill>
                      <a:schemeClr val="accent4">
                        <a:lumMod val="40000"/>
                        <a:lumOff val="60000"/>
                      </a:schemeClr>
                    </a:solidFill>
                  </a:tcPr>
                </a:tc>
                <a:tc>
                  <a:txBody>
                    <a:bodyPr/>
                    <a:lstStyle/>
                    <a:p>
                      <a:r>
                        <a:rPr lang="es-419" dirty="0" smtClean="0"/>
                        <a:t>2-5</a:t>
                      </a:r>
                      <a:endParaRPr lang="en-US" dirty="0"/>
                    </a:p>
                  </a:txBody>
                  <a:tcPr>
                    <a:solidFill>
                      <a:schemeClr val="accent4">
                        <a:lumMod val="40000"/>
                        <a:lumOff val="60000"/>
                      </a:schemeClr>
                    </a:solidFill>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6" name="7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0152" y="1700808"/>
            <a:ext cx="2890664" cy="1494109"/>
          </a:xfrm>
        </p:spPr>
      </p:pic>
      <p:cxnSp>
        <p:nvCxnSpPr>
          <p:cNvPr id="8" name="7 Conector recto de flecha"/>
          <p:cNvCxnSpPr/>
          <p:nvPr/>
        </p:nvCxnSpPr>
        <p:spPr>
          <a:xfrm>
            <a:off x="7164288" y="2060848"/>
            <a:ext cx="0" cy="648072"/>
          </a:xfrm>
          <a:prstGeom prst="straightConnector1">
            <a:avLst/>
          </a:prstGeom>
          <a:ln w="50800" cmpd="sng">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a:off x="6372200" y="1791260"/>
            <a:ext cx="792088" cy="0"/>
          </a:xfrm>
          <a:prstGeom prst="straightConnector1">
            <a:avLst/>
          </a:prstGeom>
          <a:ln w="50800" cmpd="sng">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2 Marcador de número de diapositiva"/>
          <p:cNvSpPr>
            <a:spLocks noGrp="1"/>
          </p:cNvSpPr>
          <p:nvPr>
            <p:ph type="sldNum" sz="quarter" idx="12"/>
          </p:nvPr>
        </p:nvSpPr>
        <p:spPr/>
        <p:txBody>
          <a:bodyPr/>
          <a:lstStyle/>
          <a:p>
            <a:fld id="{3E465342-07BB-4AE0-945D-5C6FCBAACC10}" type="slidenum">
              <a:rPr lang="en-US" smtClean="0"/>
              <a:t>24</a:t>
            </a:fld>
            <a:endParaRPr lang="en-US"/>
          </a:p>
        </p:txBody>
      </p:sp>
      <p:graphicFrame>
        <p:nvGraphicFramePr>
          <p:cNvPr id="10" name="9 Tabla"/>
          <p:cNvGraphicFramePr>
            <a:graphicFrameLocks noGrp="1"/>
          </p:cNvGraphicFramePr>
          <p:nvPr>
            <p:extLst>
              <p:ext uri="{D42A27DB-BD31-4B8C-83A1-F6EECF244321}">
                <p14:modId xmlns:p14="http://schemas.microsoft.com/office/powerpoint/2010/main" val="3378485535"/>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pPr marL="0" algn="l" rtl="0" eaLnBrk="1" latinLnBrk="0" hangingPunct="1"/>
                      <a:r>
                        <a:rPr kumimoji="0" lang="es-419" kern="1200" dirty="0" smtClean="0">
                          <a:solidFill>
                            <a:schemeClr val="tx1"/>
                          </a:solidFill>
                          <a:latin typeface="+mn-lt"/>
                          <a:ea typeface="+mn-ea"/>
                          <a:cs typeface="+mn-cs"/>
                        </a:rPr>
                        <a:t>2-3</a:t>
                      </a:r>
                      <a:endParaRPr kumimoji="0" lang="en-US" kern="1200" dirty="0">
                        <a:solidFill>
                          <a:schemeClr val="tx1"/>
                        </a:solidFill>
                        <a:latin typeface="+mn-lt"/>
                        <a:ea typeface="+mn-ea"/>
                        <a:cs typeface="+mn-cs"/>
                      </a:endParaRPr>
                    </a:p>
                  </a:txBody>
                  <a:tcPr>
                    <a:solidFill>
                      <a:schemeClr val="tx2">
                        <a:lumMod val="20000"/>
                        <a:lumOff val="80000"/>
                      </a:schemeClr>
                    </a:solidFill>
                  </a:tcPr>
                </a:tc>
                <a:tc>
                  <a:txBody>
                    <a:bodyPr/>
                    <a:lstStyle/>
                    <a:p>
                      <a:pPr marL="0" algn="l" rtl="0" eaLnBrk="1" latinLnBrk="0" hangingPunct="1"/>
                      <a:r>
                        <a:rPr kumimoji="0" lang="es-419" kern="1200" dirty="0" smtClean="0">
                          <a:solidFill>
                            <a:schemeClr val="tx1"/>
                          </a:solidFill>
                          <a:latin typeface="+mn-lt"/>
                          <a:ea typeface="+mn-ea"/>
                          <a:cs typeface="+mn-cs"/>
                        </a:rPr>
                        <a:t>2-3</a:t>
                      </a:r>
                      <a:endParaRPr kumimoji="0" lang="en-US" kern="1200" dirty="0">
                        <a:solidFill>
                          <a:schemeClr val="tx1"/>
                        </a:solidFill>
                        <a:latin typeface="+mn-lt"/>
                        <a:ea typeface="+mn-ea"/>
                        <a:cs typeface="+mn-cs"/>
                      </a:endParaRPr>
                    </a:p>
                  </a:txBody>
                  <a:tcPr>
                    <a:solidFill>
                      <a:schemeClr val="tx2">
                        <a:lumMod val="20000"/>
                        <a:lumOff val="8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r>
                        <a:rPr lang="es-419" dirty="0" smtClean="0">
                          <a:solidFill>
                            <a:schemeClr val="tx1"/>
                          </a:solidFill>
                        </a:rPr>
                        <a:t>2-5</a:t>
                      </a:r>
                      <a:endParaRPr lang="en-US" dirty="0">
                        <a:solidFill>
                          <a:schemeClr val="tx1"/>
                        </a:solidFill>
                      </a:endParaRPr>
                    </a:p>
                  </a:txBody>
                  <a:tcPr>
                    <a:solidFill>
                      <a:schemeClr val="accent4">
                        <a:lumMod val="40000"/>
                        <a:lumOff val="60000"/>
                      </a:schemeClr>
                    </a:solidFill>
                  </a:tcPr>
                </a:tc>
                <a:tc>
                  <a:txBody>
                    <a:bodyPr/>
                    <a:lstStyle/>
                    <a:p>
                      <a:r>
                        <a:rPr lang="es-419" dirty="0" smtClean="0">
                          <a:solidFill>
                            <a:schemeClr val="tx1"/>
                          </a:solidFill>
                        </a:rPr>
                        <a:t>2-5</a:t>
                      </a:r>
                      <a:endParaRPr lang="en-US" dirty="0">
                        <a:solidFill>
                          <a:schemeClr val="tx1"/>
                        </a:solidFill>
                      </a:endParaRPr>
                    </a:p>
                  </a:txBody>
                  <a:tcPr>
                    <a:solidFill>
                      <a:schemeClr val="accent4">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1" name="10 Flecha derecha"/>
          <p:cNvSpPr/>
          <p:nvPr/>
        </p:nvSpPr>
        <p:spPr>
          <a:xfrm>
            <a:off x="107504" y="3861048"/>
            <a:ext cx="514400" cy="216024"/>
          </a:xfrm>
          <a:prstGeom prst="rightArrow">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Flecha derecha"/>
          <p:cNvSpPr/>
          <p:nvPr/>
        </p:nvSpPr>
        <p:spPr>
          <a:xfrm>
            <a:off x="107504" y="4581128"/>
            <a:ext cx="514400" cy="216024"/>
          </a:xfrm>
          <a:prstGeom prst="rightArrow">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CuadroTexto"/>
          <p:cNvSpPr txBox="1"/>
          <p:nvPr/>
        </p:nvSpPr>
        <p:spPr>
          <a:xfrm>
            <a:off x="3851920" y="5353471"/>
            <a:ext cx="1382110" cy="307777"/>
          </a:xfrm>
          <a:prstGeom prst="rect">
            <a:avLst/>
          </a:prstGeom>
          <a:noFill/>
        </p:spPr>
        <p:txBody>
          <a:bodyPr wrap="none" rtlCol="0">
            <a:spAutoFit/>
          </a:bodyPr>
          <a:lstStyle/>
          <a:p>
            <a:r>
              <a:rPr lang="en-US" sz="1400" i="1" dirty="0" smtClean="0"/>
              <a:t>Banda </a:t>
            </a:r>
            <a:r>
              <a:rPr lang="en-US" sz="1400" i="1" dirty="0" err="1" smtClean="0"/>
              <a:t>Guarda</a:t>
            </a:r>
            <a:endParaRPr lang="en-US" sz="1400" i="1" dirty="0"/>
          </a:p>
        </p:txBody>
      </p:sp>
      <p:cxnSp>
        <p:nvCxnSpPr>
          <p:cNvPr id="14" name="13 Conector recto de flecha"/>
          <p:cNvCxnSpPr/>
          <p:nvPr/>
        </p:nvCxnSpPr>
        <p:spPr>
          <a:xfrm flipH="1" flipV="1">
            <a:off x="3635896" y="4941168"/>
            <a:ext cx="288032" cy="412303"/>
          </a:xfrm>
          <a:prstGeom prst="straightConnector1">
            <a:avLst/>
          </a:prstGeom>
          <a:ln w="158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83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Orden 1</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Demanda: </a:t>
            </a:r>
            <a:r>
              <a:rPr lang="es-419" b="1" dirty="0">
                <a:solidFill>
                  <a:srgbClr val="E2EA4C"/>
                </a:solidFill>
                <a:latin typeface="Vijaya" pitchFamily="34" charset="0"/>
                <a:cs typeface="Vijaya" pitchFamily="34" charset="0"/>
              </a:rPr>
              <a:t>1</a:t>
            </a:r>
            <a:r>
              <a:rPr lang="es-419" b="1" dirty="0" smtClean="0">
                <a:solidFill>
                  <a:srgbClr val="E2EA4C"/>
                </a:solidFill>
                <a:latin typeface="Vijaya" pitchFamily="34" charset="0"/>
                <a:cs typeface="Vijaya" pitchFamily="34" charset="0"/>
              </a:rPr>
              <a:t> -&gt; 3</a:t>
            </a:r>
            <a:endParaRPr lang="en-US" b="1" dirty="0">
              <a:solidFill>
                <a:srgbClr val="E2EA4C"/>
              </a:solidFill>
              <a:latin typeface="Vijaya" pitchFamily="34" charset="0"/>
              <a:cs typeface="Vijaya"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4028338367"/>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2-3</a:t>
                      </a:r>
                      <a:endParaRPr lang="en-US" dirty="0"/>
                    </a:p>
                  </a:txBody>
                  <a:tcPr>
                    <a:solidFill>
                      <a:schemeClr val="tx2">
                        <a:lumMod val="20000"/>
                        <a:lumOff val="80000"/>
                      </a:schemeClr>
                    </a:solidFill>
                  </a:tcPr>
                </a:tc>
                <a:tc>
                  <a:txBody>
                    <a:bodyPr/>
                    <a:lstStyle/>
                    <a:p>
                      <a:r>
                        <a:rPr lang="es-419" dirty="0" smtClean="0"/>
                        <a:t>2-3</a:t>
                      </a:r>
                      <a:endParaRPr lang="en-US" dirty="0"/>
                    </a:p>
                  </a:txBody>
                  <a:tcPr>
                    <a:solidFill>
                      <a:schemeClr val="tx2">
                        <a:lumMod val="20000"/>
                        <a:lumOff val="8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r>
                        <a:rPr lang="es-419" dirty="0" smtClean="0"/>
                        <a:t>2-5</a:t>
                      </a:r>
                      <a:endParaRPr lang="en-US" dirty="0"/>
                    </a:p>
                  </a:txBody>
                  <a:tcPr>
                    <a:solidFill>
                      <a:schemeClr val="accent4">
                        <a:lumMod val="40000"/>
                        <a:lumOff val="60000"/>
                      </a:schemeClr>
                    </a:solidFill>
                  </a:tcPr>
                </a:tc>
                <a:tc>
                  <a:txBody>
                    <a:bodyPr/>
                    <a:lstStyle/>
                    <a:p>
                      <a:r>
                        <a:rPr lang="es-419" dirty="0" smtClean="0"/>
                        <a:t>2-5</a:t>
                      </a:r>
                      <a:endParaRPr lang="en-US" dirty="0"/>
                    </a:p>
                  </a:txBody>
                  <a:tcPr>
                    <a:solidFill>
                      <a:schemeClr val="accent4">
                        <a:lumMod val="40000"/>
                        <a:lumOff val="60000"/>
                      </a:schemeClr>
                    </a:solidFill>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6" name="7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0152" y="1700808"/>
            <a:ext cx="2890664" cy="1494109"/>
          </a:xfrm>
        </p:spPr>
      </p:pic>
      <p:cxnSp>
        <p:nvCxnSpPr>
          <p:cNvPr id="8" name="7 Conector recto de flecha"/>
          <p:cNvCxnSpPr/>
          <p:nvPr/>
        </p:nvCxnSpPr>
        <p:spPr>
          <a:xfrm>
            <a:off x="7524328" y="1772816"/>
            <a:ext cx="792088" cy="0"/>
          </a:xfrm>
          <a:prstGeom prst="straightConnector1">
            <a:avLst/>
          </a:prstGeom>
          <a:ln w="50800" cmpd="sng">
            <a:solidFill>
              <a:srgbClr val="E2EA4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a:off x="6444208" y="1772816"/>
            <a:ext cx="792088" cy="0"/>
          </a:xfrm>
          <a:prstGeom prst="straightConnector1">
            <a:avLst/>
          </a:prstGeom>
          <a:ln w="50800" cmpd="sng">
            <a:solidFill>
              <a:srgbClr val="E2EA4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2 Marcador de número de diapositiva"/>
          <p:cNvSpPr>
            <a:spLocks noGrp="1"/>
          </p:cNvSpPr>
          <p:nvPr>
            <p:ph type="sldNum" sz="quarter" idx="12"/>
          </p:nvPr>
        </p:nvSpPr>
        <p:spPr/>
        <p:txBody>
          <a:bodyPr/>
          <a:lstStyle/>
          <a:p>
            <a:fld id="{3E465342-07BB-4AE0-945D-5C6FCBAACC10}" type="slidenum">
              <a:rPr lang="en-US" smtClean="0"/>
              <a:t>25</a:t>
            </a:fld>
            <a:endParaRPr lang="en-US"/>
          </a:p>
        </p:txBody>
      </p:sp>
      <p:graphicFrame>
        <p:nvGraphicFramePr>
          <p:cNvPr id="10" name="9 Tabla"/>
          <p:cNvGraphicFramePr>
            <a:graphicFrameLocks noGrp="1"/>
          </p:cNvGraphicFramePr>
          <p:nvPr>
            <p:extLst>
              <p:ext uri="{D42A27DB-BD31-4B8C-83A1-F6EECF244321}">
                <p14:modId xmlns:p14="http://schemas.microsoft.com/office/powerpoint/2010/main" val="2330072274"/>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2-3</a:t>
                      </a:r>
                      <a:endParaRPr lang="en-US" dirty="0"/>
                    </a:p>
                  </a:txBody>
                  <a:tcPr>
                    <a:solidFill>
                      <a:schemeClr val="tx2">
                        <a:lumMod val="20000"/>
                        <a:lumOff val="80000"/>
                      </a:schemeClr>
                    </a:solidFill>
                  </a:tcPr>
                </a:tc>
                <a:tc>
                  <a:txBody>
                    <a:bodyPr/>
                    <a:lstStyle/>
                    <a:p>
                      <a:r>
                        <a:rPr lang="es-419" dirty="0" smtClean="0"/>
                        <a:t>2-3</a:t>
                      </a:r>
                      <a:endParaRPr lang="en-US" dirty="0"/>
                    </a:p>
                  </a:txBody>
                  <a:tcPr>
                    <a:solidFill>
                      <a:schemeClr val="tx2">
                        <a:lumMod val="20000"/>
                        <a:lumOff val="8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r>
                        <a:rPr lang="es-419" dirty="0" smtClean="0"/>
                        <a:t>2-5</a:t>
                      </a:r>
                      <a:endParaRPr lang="en-US" dirty="0"/>
                    </a:p>
                  </a:txBody>
                  <a:tcPr>
                    <a:solidFill>
                      <a:schemeClr val="accent4">
                        <a:lumMod val="40000"/>
                        <a:lumOff val="60000"/>
                      </a:schemeClr>
                    </a:solidFill>
                  </a:tcPr>
                </a:tc>
                <a:tc>
                  <a:txBody>
                    <a:bodyPr/>
                    <a:lstStyle/>
                    <a:p>
                      <a:r>
                        <a:rPr lang="es-419" dirty="0" smtClean="0"/>
                        <a:t>2-5</a:t>
                      </a:r>
                      <a:endParaRPr lang="en-US" dirty="0"/>
                    </a:p>
                  </a:txBody>
                  <a:tcPr>
                    <a:solidFill>
                      <a:schemeClr val="accent4">
                        <a:lumMod val="40000"/>
                        <a:lumOff val="60000"/>
                      </a:schemeClr>
                    </a:solidFill>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1" name="10 Flecha derecha"/>
          <p:cNvSpPr/>
          <p:nvPr/>
        </p:nvSpPr>
        <p:spPr>
          <a:xfrm>
            <a:off x="107504" y="3861048"/>
            <a:ext cx="514400" cy="216024"/>
          </a:xfrm>
          <a:prstGeom prst="rightArrow">
            <a:avLst/>
          </a:prstGeom>
          <a:solidFill>
            <a:srgbClr val="ECF187"/>
          </a:solidFill>
          <a:ln>
            <a:solidFill>
              <a:srgbClr val="E2E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Flecha derecha"/>
          <p:cNvSpPr/>
          <p:nvPr/>
        </p:nvSpPr>
        <p:spPr>
          <a:xfrm>
            <a:off x="107504" y="4221088"/>
            <a:ext cx="514400" cy="216024"/>
          </a:xfrm>
          <a:prstGeom prst="rightArrow">
            <a:avLst/>
          </a:prstGeom>
          <a:solidFill>
            <a:srgbClr val="ECF187"/>
          </a:solidFill>
          <a:ln>
            <a:solidFill>
              <a:srgbClr val="E2E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CuadroTexto"/>
          <p:cNvSpPr txBox="1"/>
          <p:nvPr/>
        </p:nvSpPr>
        <p:spPr>
          <a:xfrm>
            <a:off x="3851920" y="5353471"/>
            <a:ext cx="1382110" cy="307777"/>
          </a:xfrm>
          <a:prstGeom prst="rect">
            <a:avLst/>
          </a:prstGeom>
          <a:noFill/>
        </p:spPr>
        <p:txBody>
          <a:bodyPr wrap="none" rtlCol="0">
            <a:spAutoFit/>
          </a:bodyPr>
          <a:lstStyle/>
          <a:p>
            <a:r>
              <a:rPr lang="en-US" sz="1400" i="1" dirty="0" smtClean="0"/>
              <a:t>Banda </a:t>
            </a:r>
            <a:r>
              <a:rPr lang="en-US" sz="1400" i="1" dirty="0" err="1" smtClean="0"/>
              <a:t>Guarda</a:t>
            </a:r>
            <a:endParaRPr lang="en-US" sz="1400" i="1" dirty="0"/>
          </a:p>
        </p:txBody>
      </p:sp>
      <p:cxnSp>
        <p:nvCxnSpPr>
          <p:cNvPr id="14" name="13 Conector recto de flecha"/>
          <p:cNvCxnSpPr/>
          <p:nvPr/>
        </p:nvCxnSpPr>
        <p:spPr>
          <a:xfrm flipH="1" flipV="1">
            <a:off x="3635896" y="4941168"/>
            <a:ext cx="288032" cy="412303"/>
          </a:xfrm>
          <a:prstGeom prst="straightConnector1">
            <a:avLst/>
          </a:prstGeom>
          <a:ln w="158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flipV="1">
            <a:off x="5076056" y="4941168"/>
            <a:ext cx="288032" cy="412303"/>
          </a:xfrm>
          <a:prstGeom prst="straightConnector1">
            <a:avLst/>
          </a:prstGeom>
          <a:ln w="158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37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Orden 1</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endParaRPr lang="en-US" dirty="0">
              <a:latin typeface="Vijaya" pitchFamily="34" charset="0"/>
              <a:cs typeface="Vijaya"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3056056424"/>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2-3</a:t>
                      </a:r>
                      <a:endParaRPr lang="en-US" dirty="0"/>
                    </a:p>
                  </a:txBody>
                  <a:tcPr>
                    <a:solidFill>
                      <a:schemeClr val="tx2">
                        <a:lumMod val="20000"/>
                        <a:lumOff val="80000"/>
                      </a:schemeClr>
                    </a:solidFill>
                  </a:tcPr>
                </a:tc>
                <a:tc>
                  <a:txBody>
                    <a:bodyPr/>
                    <a:lstStyle/>
                    <a:p>
                      <a:r>
                        <a:rPr lang="es-419" dirty="0" smtClean="0"/>
                        <a:t>2-3</a:t>
                      </a:r>
                      <a:endParaRPr lang="en-US" dirty="0"/>
                    </a:p>
                  </a:txBody>
                  <a:tcPr>
                    <a:solidFill>
                      <a:schemeClr val="tx2">
                        <a:lumMod val="20000"/>
                        <a:lumOff val="8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r>
                        <a:rPr lang="es-419" dirty="0" smtClean="0"/>
                        <a:t>2-5</a:t>
                      </a:r>
                      <a:endParaRPr lang="en-US" dirty="0"/>
                    </a:p>
                  </a:txBody>
                  <a:tcPr>
                    <a:solidFill>
                      <a:schemeClr val="accent4">
                        <a:lumMod val="40000"/>
                        <a:lumOff val="60000"/>
                      </a:schemeClr>
                    </a:solidFill>
                  </a:tcPr>
                </a:tc>
                <a:tc>
                  <a:txBody>
                    <a:bodyPr/>
                    <a:lstStyle/>
                    <a:p>
                      <a:r>
                        <a:rPr lang="es-419" dirty="0" smtClean="0"/>
                        <a:t>2-5</a:t>
                      </a:r>
                      <a:endParaRPr lang="en-US" dirty="0"/>
                    </a:p>
                  </a:txBody>
                  <a:tcPr>
                    <a:solidFill>
                      <a:schemeClr val="accent4">
                        <a:lumMod val="40000"/>
                        <a:lumOff val="60000"/>
                      </a:schemeClr>
                    </a:solidFill>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11" name="2 Marcador de contenido"/>
          <p:cNvSpPr txBox="1">
            <a:spLocks/>
          </p:cNvSpPr>
          <p:nvPr/>
        </p:nvSpPr>
        <p:spPr>
          <a:xfrm>
            <a:off x="539552" y="2272240"/>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Máximo FS utilizado: </a:t>
            </a:r>
            <a:r>
              <a:rPr lang="es-419" b="1" dirty="0" smtClean="0">
                <a:latin typeface="Vijaya" pitchFamily="34" charset="0"/>
                <a:cs typeface="Vijaya" pitchFamily="34" charset="0"/>
              </a:rPr>
              <a:t>9</a:t>
            </a:r>
            <a:endParaRPr lang="en-US" b="1"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26</a:t>
            </a:fld>
            <a:endParaRPr lang="en-US"/>
          </a:p>
        </p:txBody>
      </p:sp>
      <p:sp>
        <p:nvSpPr>
          <p:cNvPr id="8" name="7 Rectángulo"/>
          <p:cNvSpPr/>
          <p:nvPr/>
        </p:nvSpPr>
        <p:spPr>
          <a:xfrm>
            <a:off x="7308304" y="3068960"/>
            <a:ext cx="720080" cy="1944216"/>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82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endParaRPr lang="es-419" dirty="0" smtClean="0">
              <a:solidFill>
                <a:schemeClr val="tx1"/>
              </a:solidFill>
              <a:latin typeface="Vijaya" pitchFamily="34" charset="0"/>
              <a:cs typeface="Vijaya" pitchFamily="34" charset="0"/>
            </a:endParaRPr>
          </a:p>
        </p:txBody>
      </p:sp>
      <p:sp>
        <p:nvSpPr>
          <p:cNvPr id="7"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Orden </a:t>
            </a:r>
            <a:r>
              <a:rPr lang="es-419" dirty="0" smtClean="0">
                <a:latin typeface="Vijaya" pitchFamily="34" charset="0"/>
                <a:cs typeface="Vijaya" pitchFamily="34" charset="0"/>
              </a:rPr>
              <a:t>2</a:t>
            </a:r>
            <a:endParaRPr lang="en-US" dirty="0">
              <a:latin typeface="Vijaya" pitchFamily="34" charset="0"/>
              <a:cs typeface="Vijaya" pitchFamily="34" charset="0"/>
            </a:endParaRPr>
          </a:p>
        </p:txBody>
      </p:sp>
      <p:sp>
        <p:nvSpPr>
          <p:cNvPr id="8" name="2 Marcador de contenido"/>
          <p:cNvSpPr txBox="1">
            <a:spLocks/>
          </p:cNvSpPr>
          <p:nvPr/>
        </p:nvSpPr>
        <p:spPr>
          <a:xfrm>
            <a:off x="609600" y="24018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sz="2400" dirty="0">
                <a:latin typeface="Vijaya" pitchFamily="34" charset="0"/>
                <a:cs typeface="Vijaya" pitchFamily="34" charset="0"/>
              </a:rPr>
              <a:t>Secuencia de atención de demandas: </a:t>
            </a:r>
          </a:p>
          <a:p>
            <a:pPr lvl="1"/>
            <a:r>
              <a:rPr lang="en-US" sz="2200" dirty="0" err="1" smtClean="0">
                <a:latin typeface="Vijaya" pitchFamily="34" charset="0"/>
                <a:cs typeface="Vijaya" pitchFamily="34" charset="0"/>
              </a:rPr>
              <a:t>Basada</a:t>
            </a:r>
            <a:r>
              <a:rPr lang="en-US" sz="2200" dirty="0" smtClean="0">
                <a:latin typeface="Vijaya" pitchFamily="34" charset="0"/>
                <a:cs typeface="Vijaya" pitchFamily="34" charset="0"/>
              </a:rPr>
              <a:t> en </a:t>
            </a:r>
            <a:r>
              <a:rPr lang="en-US" sz="2200" dirty="0" err="1" smtClean="0">
                <a:latin typeface="Vijaya" pitchFamily="34" charset="0"/>
                <a:cs typeface="Vijaya" pitchFamily="34" charset="0"/>
              </a:rPr>
              <a:t>demanda</a:t>
            </a:r>
            <a:endParaRPr lang="es-419" sz="2200" dirty="0">
              <a:latin typeface="Vijaya" pitchFamily="34" charset="0"/>
              <a:cs typeface="Vijaya" pitchFamily="34" charset="0"/>
            </a:endParaRPr>
          </a:p>
          <a:p>
            <a:r>
              <a:rPr lang="es-419" sz="2400" dirty="0" smtClean="0">
                <a:latin typeface="Vijaya" pitchFamily="34" charset="0"/>
                <a:cs typeface="Vijaya" pitchFamily="34" charset="0"/>
              </a:rPr>
              <a:t>Ruteo</a:t>
            </a:r>
            <a:r>
              <a:rPr lang="es-419" sz="2400" dirty="0">
                <a:latin typeface="Vijaya" pitchFamily="34" charset="0"/>
                <a:cs typeface="Vijaya" pitchFamily="34" charset="0"/>
              </a:rPr>
              <a:t>:</a:t>
            </a:r>
            <a:r>
              <a:rPr lang="es-419" dirty="0">
                <a:latin typeface="Vijaya" pitchFamily="34" charset="0"/>
                <a:cs typeface="Vijaya" pitchFamily="34" charset="0"/>
              </a:rPr>
              <a:t> </a:t>
            </a:r>
          </a:p>
          <a:p>
            <a:pPr lvl="1"/>
            <a:r>
              <a:rPr lang="es-419" sz="2200" dirty="0" smtClean="0">
                <a:latin typeface="Vijaya" pitchFamily="34" charset="0"/>
                <a:cs typeface="Vijaya" pitchFamily="34" charset="0"/>
              </a:rPr>
              <a:t>Ruta </a:t>
            </a:r>
            <a:r>
              <a:rPr lang="es-419" sz="2200" dirty="0">
                <a:latin typeface="Vijaya" pitchFamily="34" charset="0"/>
                <a:cs typeface="Vijaya" pitchFamily="34" charset="0"/>
              </a:rPr>
              <a:t>más corta</a:t>
            </a:r>
          </a:p>
          <a:p>
            <a:r>
              <a:rPr lang="es-419" sz="2400" dirty="0">
                <a:latin typeface="Vijaya" pitchFamily="34" charset="0"/>
                <a:cs typeface="Vijaya" pitchFamily="34" charset="0"/>
              </a:rPr>
              <a:t>Asignación de FS: </a:t>
            </a:r>
          </a:p>
          <a:p>
            <a:pPr lvl="1"/>
            <a:r>
              <a:rPr lang="es-419" sz="2200" dirty="0">
                <a:latin typeface="Vijaya" pitchFamily="34" charset="0"/>
                <a:cs typeface="Vijaya" pitchFamily="34" charset="0"/>
              </a:rPr>
              <a:t>First Fit (FF)</a:t>
            </a:r>
            <a:endParaRPr lang="en-US" sz="2200"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27</a:t>
            </a:fld>
            <a:endParaRPr lang="en-US"/>
          </a:p>
        </p:txBody>
      </p:sp>
    </p:spTree>
    <p:extLst>
      <p:ext uri="{BB962C8B-B14F-4D97-AF65-F5344CB8AC3E}">
        <p14:creationId xmlns:p14="http://schemas.microsoft.com/office/powerpoint/2010/main" val="21250469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Orden 2</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Demanda: </a:t>
            </a:r>
            <a:r>
              <a:rPr lang="es-419" b="1" dirty="0">
                <a:solidFill>
                  <a:srgbClr val="E2EA4C"/>
                </a:solidFill>
                <a:latin typeface="Vijaya" pitchFamily="34" charset="0"/>
                <a:cs typeface="Vijaya" pitchFamily="34" charset="0"/>
              </a:rPr>
              <a:t>1</a:t>
            </a:r>
            <a:r>
              <a:rPr lang="es-419" b="1" dirty="0" smtClean="0">
                <a:solidFill>
                  <a:srgbClr val="E2EA4C"/>
                </a:solidFill>
                <a:latin typeface="Vijaya" pitchFamily="34" charset="0"/>
                <a:cs typeface="Vijaya" pitchFamily="34" charset="0"/>
              </a:rPr>
              <a:t> -&gt; 3</a:t>
            </a:r>
            <a:endParaRPr lang="en-US" b="1" dirty="0">
              <a:solidFill>
                <a:srgbClr val="E2EA4C"/>
              </a:solidFill>
              <a:latin typeface="Vijaya" pitchFamily="34" charset="0"/>
              <a:cs typeface="Vijaya"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4071580742"/>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6" name="7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0152" y="1700808"/>
            <a:ext cx="2890664" cy="1494109"/>
          </a:xfrm>
        </p:spPr>
      </p:pic>
      <p:sp>
        <p:nvSpPr>
          <p:cNvPr id="3" name="2 Marcador de número de diapositiva"/>
          <p:cNvSpPr>
            <a:spLocks noGrp="1"/>
          </p:cNvSpPr>
          <p:nvPr>
            <p:ph type="sldNum" sz="quarter" idx="12"/>
          </p:nvPr>
        </p:nvSpPr>
        <p:spPr/>
        <p:txBody>
          <a:bodyPr/>
          <a:lstStyle/>
          <a:p>
            <a:fld id="{3E465342-07BB-4AE0-945D-5C6FCBAACC10}" type="slidenum">
              <a:rPr lang="en-US" smtClean="0"/>
              <a:t>28</a:t>
            </a:fld>
            <a:endParaRPr lang="en-US"/>
          </a:p>
        </p:txBody>
      </p:sp>
      <p:cxnSp>
        <p:nvCxnSpPr>
          <p:cNvPr id="9" name="8 Conector recto de flecha"/>
          <p:cNvCxnSpPr/>
          <p:nvPr/>
        </p:nvCxnSpPr>
        <p:spPr>
          <a:xfrm>
            <a:off x="7524328" y="1772816"/>
            <a:ext cx="792088" cy="0"/>
          </a:xfrm>
          <a:prstGeom prst="straightConnector1">
            <a:avLst/>
          </a:prstGeom>
          <a:ln w="50800" cmpd="sng">
            <a:solidFill>
              <a:srgbClr val="E2EA4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a:off x="6444208" y="1772816"/>
            <a:ext cx="792088" cy="0"/>
          </a:xfrm>
          <a:prstGeom prst="straightConnector1">
            <a:avLst/>
          </a:prstGeom>
          <a:ln w="50800" cmpd="sng">
            <a:solidFill>
              <a:srgbClr val="E2EA4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 name="10 Flecha derecha"/>
          <p:cNvSpPr/>
          <p:nvPr/>
        </p:nvSpPr>
        <p:spPr>
          <a:xfrm>
            <a:off x="107504" y="3861048"/>
            <a:ext cx="514400" cy="216024"/>
          </a:xfrm>
          <a:prstGeom prst="rightArrow">
            <a:avLst/>
          </a:prstGeom>
          <a:solidFill>
            <a:srgbClr val="ECF187"/>
          </a:solidFill>
          <a:ln>
            <a:solidFill>
              <a:srgbClr val="E2E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Flecha derecha"/>
          <p:cNvSpPr/>
          <p:nvPr/>
        </p:nvSpPr>
        <p:spPr>
          <a:xfrm>
            <a:off x="107504" y="4221088"/>
            <a:ext cx="514400" cy="216024"/>
          </a:xfrm>
          <a:prstGeom prst="rightArrow">
            <a:avLst/>
          </a:prstGeom>
          <a:solidFill>
            <a:srgbClr val="ECF187"/>
          </a:solidFill>
          <a:ln>
            <a:solidFill>
              <a:srgbClr val="E2EA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74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Orden 2</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Demanda: </a:t>
            </a:r>
            <a:r>
              <a:rPr lang="es-419" b="1" dirty="0">
                <a:solidFill>
                  <a:schemeClr val="accent2">
                    <a:lumMod val="60000"/>
                    <a:lumOff val="40000"/>
                  </a:schemeClr>
                </a:solidFill>
                <a:latin typeface="Vijaya" pitchFamily="34" charset="0"/>
                <a:cs typeface="Vijaya" pitchFamily="34" charset="0"/>
              </a:rPr>
              <a:t>1</a:t>
            </a:r>
            <a:r>
              <a:rPr lang="es-419" b="1" dirty="0" smtClean="0">
                <a:solidFill>
                  <a:schemeClr val="accent2">
                    <a:lumMod val="60000"/>
                    <a:lumOff val="40000"/>
                  </a:schemeClr>
                </a:solidFill>
                <a:latin typeface="Vijaya" pitchFamily="34" charset="0"/>
                <a:cs typeface="Vijaya" pitchFamily="34" charset="0"/>
              </a:rPr>
              <a:t> -&gt; </a:t>
            </a:r>
            <a:r>
              <a:rPr lang="es-419" b="1" dirty="0">
                <a:solidFill>
                  <a:schemeClr val="accent2">
                    <a:lumMod val="60000"/>
                    <a:lumOff val="40000"/>
                  </a:schemeClr>
                </a:solidFill>
                <a:latin typeface="Vijaya" pitchFamily="34" charset="0"/>
                <a:cs typeface="Vijaya" pitchFamily="34" charset="0"/>
              </a:rPr>
              <a:t>5</a:t>
            </a:r>
            <a:endParaRPr lang="en-US" b="1" dirty="0">
              <a:solidFill>
                <a:schemeClr val="accent2">
                  <a:lumMod val="60000"/>
                  <a:lumOff val="40000"/>
                </a:schemeClr>
              </a:solidFill>
              <a:latin typeface="Vijaya" pitchFamily="34" charset="0"/>
              <a:cs typeface="Vijaya"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1476402281"/>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6" name="7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0152" y="1700808"/>
            <a:ext cx="2890664" cy="1494109"/>
          </a:xfrm>
        </p:spPr>
      </p:pic>
      <p:sp>
        <p:nvSpPr>
          <p:cNvPr id="3" name="2 Marcador de número de diapositiva"/>
          <p:cNvSpPr>
            <a:spLocks noGrp="1"/>
          </p:cNvSpPr>
          <p:nvPr>
            <p:ph type="sldNum" sz="quarter" idx="12"/>
          </p:nvPr>
        </p:nvSpPr>
        <p:spPr/>
        <p:txBody>
          <a:bodyPr/>
          <a:lstStyle/>
          <a:p>
            <a:fld id="{3E465342-07BB-4AE0-945D-5C6FCBAACC10}" type="slidenum">
              <a:rPr lang="en-US" smtClean="0"/>
              <a:t>29</a:t>
            </a:fld>
            <a:endParaRPr lang="en-US"/>
          </a:p>
        </p:txBody>
      </p:sp>
      <p:cxnSp>
        <p:nvCxnSpPr>
          <p:cNvPr id="10" name="9 Conector recto de flecha"/>
          <p:cNvCxnSpPr/>
          <p:nvPr/>
        </p:nvCxnSpPr>
        <p:spPr>
          <a:xfrm>
            <a:off x="7164288" y="2060848"/>
            <a:ext cx="0" cy="648072"/>
          </a:xfrm>
          <a:prstGeom prst="straightConnector1">
            <a:avLst/>
          </a:prstGeom>
          <a:ln w="50800" cmpd="sng">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10 Conector recto de flecha"/>
          <p:cNvCxnSpPr/>
          <p:nvPr/>
        </p:nvCxnSpPr>
        <p:spPr>
          <a:xfrm>
            <a:off x="6372200" y="1791260"/>
            <a:ext cx="792088" cy="0"/>
          </a:xfrm>
          <a:prstGeom prst="straightConnector1">
            <a:avLst/>
          </a:prstGeom>
          <a:ln w="50800" cmpd="sng">
            <a:solidFill>
              <a:schemeClr val="accent2">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11 Flecha derecha"/>
          <p:cNvSpPr/>
          <p:nvPr/>
        </p:nvSpPr>
        <p:spPr>
          <a:xfrm>
            <a:off x="107504" y="3861048"/>
            <a:ext cx="514400" cy="216024"/>
          </a:xfrm>
          <a:prstGeom prst="rightArrow">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Flecha derecha"/>
          <p:cNvSpPr/>
          <p:nvPr/>
        </p:nvSpPr>
        <p:spPr>
          <a:xfrm>
            <a:off x="107504" y="4581128"/>
            <a:ext cx="514400" cy="216024"/>
          </a:xfrm>
          <a:prstGeom prst="rightArrow">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13 Tabla"/>
          <p:cNvGraphicFramePr>
            <a:graphicFrameLocks noGrp="1"/>
          </p:cNvGraphicFramePr>
          <p:nvPr>
            <p:extLst>
              <p:ext uri="{D42A27DB-BD31-4B8C-83A1-F6EECF244321}">
                <p14:modId xmlns:p14="http://schemas.microsoft.com/office/powerpoint/2010/main" val="1032531349"/>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87268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419" sz="6000" dirty="0" smtClean="0">
                <a:latin typeface="Vijaya" pitchFamily="34" charset="0"/>
                <a:cs typeface="Vijaya" pitchFamily="34" charset="0"/>
              </a:rPr>
              <a:t>Motivación</a:t>
            </a:r>
            <a:endParaRPr lang="en-US" sz="6000"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3</a:t>
            </a:fld>
            <a:endParaRPr lang="en-US"/>
          </a:p>
        </p:txBody>
      </p:sp>
    </p:spTree>
    <p:extLst>
      <p:ext uri="{BB962C8B-B14F-4D97-AF65-F5344CB8AC3E}">
        <p14:creationId xmlns:p14="http://schemas.microsoft.com/office/powerpoint/2010/main" val="35778739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Orden 2</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Demanda: </a:t>
            </a:r>
            <a:r>
              <a:rPr lang="es-419" b="1" dirty="0" smtClean="0">
                <a:solidFill>
                  <a:schemeClr val="accent4">
                    <a:lumMod val="60000"/>
                    <a:lumOff val="40000"/>
                  </a:schemeClr>
                </a:solidFill>
                <a:latin typeface="Vijaya" pitchFamily="34" charset="0"/>
                <a:cs typeface="Vijaya" pitchFamily="34" charset="0"/>
              </a:rPr>
              <a:t>2 -&gt; </a:t>
            </a:r>
            <a:r>
              <a:rPr lang="es-419" b="1" dirty="0">
                <a:solidFill>
                  <a:schemeClr val="accent4">
                    <a:lumMod val="60000"/>
                    <a:lumOff val="40000"/>
                  </a:schemeClr>
                </a:solidFill>
                <a:latin typeface="Vijaya" pitchFamily="34" charset="0"/>
                <a:cs typeface="Vijaya" pitchFamily="34" charset="0"/>
              </a:rPr>
              <a:t>5</a:t>
            </a:r>
            <a:endParaRPr lang="en-US" b="1" dirty="0">
              <a:solidFill>
                <a:schemeClr val="accent4">
                  <a:lumMod val="60000"/>
                  <a:lumOff val="40000"/>
                </a:schemeClr>
              </a:solidFill>
              <a:latin typeface="Vijaya" pitchFamily="34" charset="0"/>
              <a:cs typeface="Vijaya"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1088975202"/>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r>
                        <a:rPr lang="es-419" dirty="0" smtClean="0"/>
                        <a:t>2-5</a:t>
                      </a:r>
                      <a:endParaRPr lang="en-US" dirty="0"/>
                    </a:p>
                  </a:txBody>
                  <a:tcPr>
                    <a:solidFill>
                      <a:schemeClr val="accent4">
                        <a:lumMod val="40000"/>
                        <a:lumOff val="60000"/>
                      </a:schemeClr>
                    </a:solidFill>
                  </a:tcPr>
                </a:tc>
                <a:tc>
                  <a:txBody>
                    <a:bodyPr/>
                    <a:lstStyle/>
                    <a:p>
                      <a:r>
                        <a:rPr lang="es-419" dirty="0" smtClean="0"/>
                        <a:t>2-5</a:t>
                      </a:r>
                      <a:endParaRPr lang="en-US" dirty="0"/>
                    </a:p>
                  </a:txBody>
                  <a:tcPr>
                    <a:solidFill>
                      <a:schemeClr val="accent4">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6" name="7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0152" y="1700808"/>
            <a:ext cx="2890664" cy="1494109"/>
          </a:xfrm>
        </p:spPr>
      </p:pic>
      <p:sp>
        <p:nvSpPr>
          <p:cNvPr id="3" name="2 Marcador de número de diapositiva"/>
          <p:cNvSpPr>
            <a:spLocks noGrp="1"/>
          </p:cNvSpPr>
          <p:nvPr>
            <p:ph type="sldNum" sz="quarter" idx="12"/>
          </p:nvPr>
        </p:nvSpPr>
        <p:spPr/>
        <p:txBody>
          <a:bodyPr/>
          <a:lstStyle/>
          <a:p>
            <a:fld id="{3E465342-07BB-4AE0-945D-5C6FCBAACC10}" type="slidenum">
              <a:rPr lang="en-US" smtClean="0"/>
              <a:t>30</a:t>
            </a:fld>
            <a:endParaRPr lang="en-US"/>
          </a:p>
        </p:txBody>
      </p:sp>
      <p:cxnSp>
        <p:nvCxnSpPr>
          <p:cNvPr id="8" name="7 Conector recto de flecha"/>
          <p:cNvCxnSpPr/>
          <p:nvPr/>
        </p:nvCxnSpPr>
        <p:spPr>
          <a:xfrm>
            <a:off x="7164288" y="2060848"/>
            <a:ext cx="0" cy="648072"/>
          </a:xfrm>
          <a:prstGeom prst="straightConnector1">
            <a:avLst/>
          </a:prstGeom>
          <a:ln w="50800" cmpd="sng">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9 Flecha derecha"/>
          <p:cNvSpPr/>
          <p:nvPr/>
        </p:nvSpPr>
        <p:spPr>
          <a:xfrm>
            <a:off x="107504" y="4581128"/>
            <a:ext cx="514400" cy="216024"/>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10 Tabla"/>
          <p:cNvGraphicFramePr>
            <a:graphicFrameLocks noGrp="1"/>
          </p:cNvGraphicFramePr>
          <p:nvPr>
            <p:extLst>
              <p:ext uri="{D42A27DB-BD31-4B8C-83A1-F6EECF244321}">
                <p14:modId xmlns:p14="http://schemas.microsoft.com/office/powerpoint/2010/main" val="2708423963"/>
              </p:ext>
            </p:extLst>
          </p:nvPr>
        </p:nvGraphicFramePr>
        <p:xfrm>
          <a:off x="683568"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06260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Orden 2</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Demanda: </a:t>
            </a:r>
            <a:r>
              <a:rPr lang="es-419" b="1" dirty="0" smtClean="0">
                <a:solidFill>
                  <a:schemeClr val="tx2">
                    <a:lumMod val="60000"/>
                    <a:lumOff val="40000"/>
                  </a:schemeClr>
                </a:solidFill>
                <a:latin typeface="Vijaya" pitchFamily="34" charset="0"/>
                <a:cs typeface="Vijaya" pitchFamily="34" charset="0"/>
              </a:rPr>
              <a:t>2 -&gt; 3</a:t>
            </a:r>
            <a:endParaRPr lang="en-US" b="1" dirty="0">
              <a:solidFill>
                <a:schemeClr val="tx2">
                  <a:lumMod val="60000"/>
                  <a:lumOff val="40000"/>
                </a:schemeClr>
              </a:solidFill>
              <a:latin typeface="Vijaya" pitchFamily="34" charset="0"/>
              <a:cs typeface="Vijaya"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3439775319"/>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c>
                  <a:txBody>
                    <a:bodyPr/>
                    <a:lstStyle/>
                    <a:p>
                      <a:r>
                        <a:rPr lang="es-419" dirty="0" smtClean="0"/>
                        <a:t>2-3</a:t>
                      </a:r>
                      <a:endParaRPr lang="en-US" dirty="0"/>
                    </a:p>
                  </a:txBody>
                  <a:tcPr>
                    <a:solidFill>
                      <a:schemeClr val="accent1">
                        <a:lumMod val="40000"/>
                        <a:lumOff val="60000"/>
                      </a:schemeClr>
                    </a:solidFill>
                  </a:tcPr>
                </a:tc>
                <a:tc>
                  <a:txBody>
                    <a:bodyPr/>
                    <a:lstStyle/>
                    <a:p>
                      <a:r>
                        <a:rPr lang="es-419" dirty="0" smtClean="0"/>
                        <a:t>2-3</a:t>
                      </a:r>
                      <a:endParaRPr lang="en-US" dirty="0"/>
                    </a:p>
                  </a:txBody>
                  <a:tcPr>
                    <a:solidFill>
                      <a:schemeClr val="accent1">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r>
                        <a:rPr lang="es-419" dirty="0" smtClean="0"/>
                        <a:t>2-5</a:t>
                      </a:r>
                      <a:endParaRPr lang="en-US" dirty="0"/>
                    </a:p>
                  </a:txBody>
                  <a:tcPr>
                    <a:solidFill>
                      <a:schemeClr val="accent4">
                        <a:lumMod val="40000"/>
                        <a:lumOff val="60000"/>
                      </a:schemeClr>
                    </a:solidFill>
                  </a:tcPr>
                </a:tc>
                <a:tc>
                  <a:txBody>
                    <a:bodyPr/>
                    <a:lstStyle/>
                    <a:p>
                      <a:r>
                        <a:rPr lang="es-419" dirty="0" smtClean="0"/>
                        <a:t>2-5</a:t>
                      </a:r>
                      <a:endParaRPr lang="en-US" dirty="0"/>
                    </a:p>
                  </a:txBody>
                  <a:tcPr>
                    <a:solidFill>
                      <a:schemeClr val="accent4">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pic>
        <p:nvPicPr>
          <p:cNvPr id="6" name="7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0152" y="1700808"/>
            <a:ext cx="2890664" cy="1494109"/>
          </a:xfrm>
        </p:spPr>
      </p:pic>
      <p:sp>
        <p:nvSpPr>
          <p:cNvPr id="3" name="2 Marcador de número de diapositiva"/>
          <p:cNvSpPr>
            <a:spLocks noGrp="1"/>
          </p:cNvSpPr>
          <p:nvPr>
            <p:ph type="sldNum" sz="quarter" idx="12"/>
          </p:nvPr>
        </p:nvSpPr>
        <p:spPr/>
        <p:txBody>
          <a:bodyPr/>
          <a:lstStyle/>
          <a:p>
            <a:fld id="{3E465342-07BB-4AE0-945D-5C6FCBAACC10}" type="slidenum">
              <a:rPr lang="en-US" smtClean="0"/>
              <a:t>31</a:t>
            </a:fld>
            <a:endParaRPr lang="en-US"/>
          </a:p>
        </p:txBody>
      </p:sp>
      <p:cxnSp>
        <p:nvCxnSpPr>
          <p:cNvPr id="9" name="8 Conector recto de flecha"/>
          <p:cNvCxnSpPr/>
          <p:nvPr/>
        </p:nvCxnSpPr>
        <p:spPr>
          <a:xfrm>
            <a:off x="7524328" y="1772816"/>
            <a:ext cx="792088" cy="0"/>
          </a:xfrm>
          <a:prstGeom prst="straightConnector1">
            <a:avLst/>
          </a:prstGeom>
          <a:ln w="50800" cmpd="sng">
            <a:solidFill>
              <a:schemeClr val="tx2">
                <a:lumMod val="40000"/>
                <a:lumOff val="6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9 Flecha derecha"/>
          <p:cNvSpPr/>
          <p:nvPr/>
        </p:nvSpPr>
        <p:spPr>
          <a:xfrm>
            <a:off x="107504" y="4221088"/>
            <a:ext cx="514400" cy="216024"/>
          </a:xfrm>
          <a:prstGeom prst="rightArrow">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10 Tabla"/>
          <p:cNvGraphicFramePr>
            <a:graphicFrameLocks noGrp="1"/>
          </p:cNvGraphicFramePr>
          <p:nvPr>
            <p:extLst>
              <p:ext uri="{D42A27DB-BD31-4B8C-83A1-F6EECF244321}">
                <p14:modId xmlns:p14="http://schemas.microsoft.com/office/powerpoint/2010/main" val="2789504449"/>
              </p:ext>
            </p:extLst>
          </p:nvPr>
        </p:nvGraphicFramePr>
        <p:xfrm>
          <a:off x="683568"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r>
                        <a:rPr lang="es-419" dirty="0" smtClean="0"/>
                        <a:t>2-5</a:t>
                      </a:r>
                      <a:endParaRPr lang="en-US" dirty="0"/>
                    </a:p>
                  </a:txBody>
                  <a:tcPr>
                    <a:solidFill>
                      <a:schemeClr val="accent4">
                        <a:lumMod val="40000"/>
                        <a:lumOff val="60000"/>
                      </a:schemeClr>
                    </a:solidFill>
                  </a:tcPr>
                </a:tc>
                <a:tc>
                  <a:txBody>
                    <a:bodyPr/>
                    <a:lstStyle/>
                    <a:p>
                      <a:r>
                        <a:rPr lang="es-419" dirty="0" smtClean="0"/>
                        <a:t>2-5</a:t>
                      </a:r>
                      <a:endParaRPr lang="en-US" dirty="0"/>
                    </a:p>
                  </a:txBody>
                  <a:tcPr>
                    <a:solidFill>
                      <a:schemeClr val="accent4">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94494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Orden 2</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Máximo FS utilizado: </a:t>
            </a:r>
            <a:r>
              <a:rPr lang="es-419" b="1" dirty="0" smtClean="0">
                <a:latin typeface="Vijaya" pitchFamily="34" charset="0"/>
                <a:cs typeface="Vijaya" pitchFamily="34" charset="0"/>
              </a:rPr>
              <a:t>6</a:t>
            </a:r>
            <a:endParaRPr lang="en-US" b="1" dirty="0">
              <a:latin typeface="Vijaya" pitchFamily="34" charset="0"/>
              <a:cs typeface="Vijaya"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3523926249"/>
              </p:ext>
            </p:extLst>
          </p:nvPr>
        </p:nvGraphicFramePr>
        <p:xfrm>
          <a:off x="683569" y="3212976"/>
          <a:ext cx="7848871" cy="1688584"/>
        </p:xfrm>
        <a:graphic>
          <a:graphicData uri="http://schemas.openxmlformats.org/drawingml/2006/table">
            <a:tbl>
              <a:tblPr firstRow="1" bandRow="1">
                <a:tableStyleId>{5940675A-B579-460E-94D1-54222C63F5DA}</a:tableStyleId>
              </a:tblPr>
              <a:tblGrid>
                <a:gridCol w="1512167"/>
                <a:gridCol w="576064"/>
                <a:gridCol w="576064"/>
                <a:gridCol w="576064"/>
                <a:gridCol w="576064"/>
                <a:gridCol w="576064"/>
                <a:gridCol w="576064"/>
                <a:gridCol w="576064"/>
                <a:gridCol w="576064"/>
                <a:gridCol w="576064"/>
                <a:gridCol w="576064"/>
                <a:gridCol w="576064"/>
              </a:tblGrid>
              <a:tr h="576064">
                <a:tc>
                  <a:txBody>
                    <a:bodyPr/>
                    <a:lstStyle/>
                    <a:p>
                      <a:pPr algn="ctr"/>
                      <a:r>
                        <a:rPr lang="es-419" dirty="0" smtClean="0"/>
                        <a:t>Enlaces / FS</a:t>
                      </a:r>
                      <a:endParaRPr lang="en-US" dirty="0"/>
                    </a:p>
                  </a:txBody>
                  <a:tcPr/>
                </a:tc>
                <a:tc>
                  <a:txBody>
                    <a:bodyPr/>
                    <a:lstStyle/>
                    <a:p>
                      <a:pPr algn="ctr"/>
                      <a:r>
                        <a:rPr lang="es-419" dirty="0" smtClean="0"/>
                        <a:t>0</a:t>
                      </a:r>
                      <a:endParaRPr lang="en-US" dirty="0"/>
                    </a:p>
                  </a:txBody>
                  <a:tcPr/>
                </a:tc>
                <a:tc>
                  <a:txBody>
                    <a:bodyPr/>
                    <a:lstStyle/>
                    <a:p>
                      <a:pPr algn="ctr"/>
                      <a:r>
                        <a:rPr lang="es-419" dirty="0" smtClean="0"/>
                        <a:t>1</a:t>
                      </a:r>
                      <a:endParaRPr lang="en-US" dirty="0"/>
                    </a:p>
                  </a:txBody>
                  <a:tcPr/>
                </a:tc>
                <a:tc>
                  <a:txBody>
                    <a:bodyPr/>
                    <a:lstStyle/>
                    <a:p>
                      <a:pPr algn="ctr"/>
                      <a:r>
                        <a:rPr lang="es-419" dirty="0" smtClean="0"/>
                        <a:t>2</a:t>
                      </a:r>
                      <a:endParaRPr lang="en-US" dirty="0"/>
                    </a:p>
                  </a:txBody>
                  <a:tcPr/>
                </a:tc>
                <a:tc>
                  <a:txBody>
                    <a:bodyPr/>
                    <a:lstStyle/>
                    <a:p>
                      <a:pPr algn="ctr"/>
                      <a:r>
                        <a:rPr lang="es-419" dirty="0" smtClean="0"/>
                        <a:t>3</a:t>
                      </a:r>
                      <a:endParaRPr lang="en-US" dirty="0"/>
                    </a:p>
                  </a:txBody>
                  <a:tcPr/>
                </a:tc>
                <a:tc>
                  <a:txBody>
                    <a:bodyPr/>
                    <a:lstStyle/>
                    <a:p>
                      <a:pPr algn="ctr"/>
                      <a:r>
                        <a:rPr lang="es-419" dirty="0" smtClean="0"/>
                        <a:t>4</a:t>
                      </a:r>
                      <a:endParaRPr lang="en-US" dirty="0"/>
                    </a:p>
                  </a:txBody>
                  <a:tcPr/>
                </a:tc>
                <a:tc>
                  <a:txBody>
                    <a:bodyPr/>
                    <a:lstStyle/>
                    <a:p>
                      <a:pPr algn="ctr"/>
                      <a:r>
                        <a:rPr lang="es-419" dirty="0" smtClean="0"/>
                        <a:t>5</a:t>
                      </a:r>
                      <a:endParaRPr lang="en-US" dirty="0"/>
                    </a:p>
                  </a:txBody>
                  <a:tcPr/>
                </a:tc>
                <a:tc>
                  <a:txBody>
                    <a:bodyPr/>
                    <a:lstStyle/>
                    <a:p>
                      <a:pPr algn="ctr"/>
                      <a:r>
                        <a:rPr lang="es-419" dirty="0" smtClean="0"/>
                        <a:t>6</a:t>
                      </a:r>
                      <a:endParaRPr lang="en-US" dirty="0"/>
                    </a:p>
                  </a:txBody>
                  <a:tcPr/>
                </a:tc>
                <a:tc>
                  <a:txBody>
                    <a:bodyPr/>
                    <a:lstStyle/>
                    <a:p>
                      <a:pPr algn="ctr"/>
                      <a:r>
                        <a:rPr lang="es-419" dirty="0" smtClean="0"/>
                        <a:t>7</a:t>
                      </a:r>
                      <a:endParaRPr lang="en-US" dirty="0"/>
                    </a:p>
                  </a:txBody>
                  <a:tcPr/>
                </a:tc>
                <a:tc>
                  <a:txBody>
                    <a:bodyPr/>
                    <a:lstStyle/>
                    <a:p>
                      <a:pPr algn="ctr"/>
                      <a:r>
                        <a:rPr lang="es-419" dirty="0" smtClean="0"/>
                        <a:t>8</a:t>
                      </a:r>
                      <a:endParaRPr lang="en-US" dirty="0"/>
                    </a:p>
                  </a:txBody>
                  <a:tcPr/>
                </a:tc>
                <a:tc>
                  <a:txBody>
                    <a:bodyPr/>
                    <a:lstStyle/>
                    <a:p>
                      <a:pPr algn="ctr"/>
                      <a:r>
                        <a:rPr lang="es-419" dirty="0" smtClean="0"/>
                        <a:t>9</a:t>
                      </a:r>
                      <a:endParaRPr lang="en-US" dirty="0"/>
                    </a:p>
                  </a:txBody>
                  <a:tcPr/>
                </a:tc>
                <a:tc>
                  <a:txBody>
                    <a:bodyPr/>
                    <a:lstStyle/>
                    <a:p>
                      <a:pPr algn="ctr"/>
                      <a:r>
                        <a:rPr lang="es-419" dirty="0" smtClean="0"/>
                        <a:t>10</a:t>
                      </a:r>
                      <a:endParaRPr lang="en-US" dirty="0"/>
                    </a:p>
                  </a:txBody>
                  <a:tcPr/>
                </a:tc>
              </a:tr>
              <a:tr h="370840">
                <a:tc>
                  <a:txBody>
                    <a:bodyPr/>
                    <a:lstStyle/>
                    <a:p>
                      <a:pPr algn="ctr"/>
                      <a:r>
                        <a:rPr lang="es-419" dirty="0" smtClean="0"/>
                        <a:t>1 – 2</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 – 3</a:t>
                      </a:r>
                      <a:endParaRPr lang="en-US" dirty="0"/>
                    </a:p>
                  </a:txBody>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r>
                        <a:rPr lang="es-419" dirty="0" smtClean="0"/>
                        <a:t>1-3</a:t>
                      </a:r>
                      <a:endParaRPr lang="en-US" dirty="0"/>
                    </a:p>
                  </a:txBody>
                  <a:tcPr>
                    <a:solidFill>
                      <a:srgbClr val="EDF292"/>
                    </a:solidFill>
                  </a:tcPr>
                </a:tc>
                <a:tc>
                  <a:txBody>
                    <a:bodyPr/>
                    <a:lstStyle/>
                    <a:p>
                      <a:endParaRPr lang="en-US" dirty="0"/>
                    </a:p>
                  </a:txBody>
                  <a:tcPr/>
                </a:tc>
                <a:tc>
                  <a:txBody>
                    <a:bodyPr/>
                    <a:lstStyle/>
                    <a:p>
                      <a:r>
                        <a:rPr lang="es-419" dirty="0" smtClean="0"/>
                        <a:t>2-3</a:t>
                      </a:r>
                      <a:endParaRPr lang="en-US" dirty="0"/>
                    </a:p>
                  </a:txBody>
                  <a:tcPr>
                    <a:solidFill>
                      <a:schemeClr val="accent1">
                        <a:lumMod val="40000"/>
                        <a:lumOff val="60000"/>
                      </a:schemeClr>
                    </a:solidFill>
                  </a:tcPr>
                </a:tc>
                <a:tc>
                  <a:txBody>
                    <a:bodyPr/>
                    <a:lstStyle/>
                    <a:p>
                      <a:r>
                        <a:rPr lang="es-419" dirty="0" smtClean="0"/>
                        <a:t>2-3</a:t>
                      </a:r>
                      <a:endParaRPr lang="en-US" dirty="0"/>
                    </a:p>
                  </a:txBody>
                  <a:tcPr>
                    <a:solidFill>
                      <a:schemeClr val="accent1">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s-419" dirty="0" smtClean="0"/>
                        <a:t>2</a:t>
                      </a:r>
                      <a:r>
                        <a:rPr lang="es-419" baseline="0" dirty="0" smtClean="0"/>
                        <a:t> – 5 </a:t>
                      </a:r>
                      <a:endParaRPr lang="en-US" dirty="0"/>
                    </a:p>
                  </a:txBody>
                  <a:tcPr/>
                </a:tc>
                <a:tc>
                  <a:txBody>
                    <a:bodyPr/>
                    <a:lstStyle/>
                    <a:p>
                      <a:r>
                        <a:rPr lang="es-419" dirty="0" smtClean="0"/>
                        <a:t>2-5</a:t>
                      </a:r>
                      <a:endParaRPr lang="en-US" dirty="0"/>
                    </a:p>
                  </a:txBody>
                  <a:tcPr>
                    <a:solidFill>
                      <a:schemeClr val="accent4">
                        <a:lumMod val="40000"/>
                        <a:lumOff val="60000"/>
                      </a:schemeClr>
                    </a:solidFill>
                  </a:tcPr>
                </a:tc>
                <a:tc>
                  <a:txBody>
                    <a:bodyPr/>
                    <a:lstStyle/>
                    <a:p>
                      <a:r>
                        <a:rPr lang="es-419" dirty="0" smtClean="0"/>
                        <a:t>2-5</a:t>
                      </a:r>
                      <a:endParaRPr lang="en-US" dirty="0"/>
                    </a:p>
                  </a:txBody>
                  <a:tcPr>
                    <a:solidFill>
                      <a:schemeClr val="accent4">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s-419" dirty="0" smtClean="0"/>
                        <a:t>1-5</a:t>
                      </a:r>
                      <a:endParaRPr lang="en-US" dirty="0"/>
                    </a:p>
                  </a:txBody>
                  <a:tcPr>
                    <a:solidFill>
                      <a:schemeClr val="accent2">
                        <a:lumMod val="40000"/>
                        <a:lumOff val="60000"/>
                      </a:schemeClr>
                    </a:solidFill>
                  </a:tcPr>
                </a:tc>
                <a:tc>
                  <a:txBody>
                    <a:bodyPr/>
                    <a:lstStyle/>
                    <a:p>
                      <a:r>
                        <a:rPr lang="es-419" dirty="0" smtClean="0"/>
                        <a:t>1-5</a:t>
                      </a:r>
                      <a:endParaRPr lang="en-US" dirty="0"/>
                    </a:p>
                  </a:txBody>
                  <a:tcPr>
                    <a:solidFill>
                      <a:schemeClr val="accent2">
                        <a:lumMod val="40000"/>
                        <a:lumOff val="60000"/>
                      </a:schemeClr>
                    </a:solidFill>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9" name="8 Rectángulo"/>
          <p:cNvSpPr/>
          <p:nvPr/>
        </p:nvSpPr>
        <p:spPr>
          <a:xfrm>
            <a:off x="5580112" y="3068960"/>
            <a:ext cx="720080" cy="1944216"/>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número de diapositiva"/>
          <p:cNvSpPr>
            <a:spLocks noGrp="1"/>
          </p:cNvSpPr>
          <p:nvPr>
            <p:ph type="sldNum" sz="quarter" idx="12"/>
          </p:nvPr>
        </p:nvSpPr>
        <p:spPr/>
        <p:txBody>
          <a:bodyPr/>
          <a:lstStyle/>
          <a:p>
            <a:fld id="{3E465342-07BB-4AE0-945D-5C6FCBAACC10}" type="slidenum">
              <a:rPr lang="en-US" smtClean="0"/>
              <a:t>32</a:t>
            </a:fld>
            <a:endParaRPr lang="en-US"/>
          </a:p>
        </p:txBody>
      </p:sp>
    </p:spTree>
    <p:extLst>
      <p:ext uri="{BB962C8B-B14F-4D97-AF65-F5344CB8AC3E}">
        <p14:creationId xmlns:p14="http://schemas.microsoft.com/office/powerpoint/2010/main" val="105034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RSA – Ejemplo</a:t>
            </a:r>
            <a:r>
              <a:rPr lang="en-US" dirty="0">
                <a:latin typeface="Vijaya" pitchFamily="34" charset="0"/>
                <a:cs typeface="Vijaya" pitchFamily="34" charset="0"/>
              </a:rPr>
              <a:t>:</a:t>
            </a:r>
            <a:r>
              <a:rPr lang="es-419" dirty="0">
                <a:latin typeface="Vijaya" pitchFamily="34" charset="0"/>
                <a:cs typeface="Vijaya" pitchFamily="34" charset="0"/>
              </a:rPr>
              <a:t> </a:t>
            </a:r>
            <a:r>
              <a:rPr lang="es-419" dirty="0" smtClean="0">
                <a:latin typeface="Vijaya" pitchFamily="34" charset="0"/>
                <a:cs typeface="Vijaya" pitchFamily="34" charset="0"/>
              </a:rPr>
              <a:t>Resumen</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El ordenamiento, el ruteo, y la forma de asignación de espectro, influyen directamente en el rendimiento.</a:t>
            </a:r>
          </a:p>
          <a:p>
            <a:r>
              <a:rPr lang="es-419" dirty="0" smtClean="0">
                <a:latin typeface="Vijaya" pitchFamily="34" charset="0"/>
                <a:cs typeface="Vijaya" pitchFamily="34" charset="0"/>
              </a:rPr>
              <a:t>3 sub problemas: </a:t>
            </a:r>
          </a:p>
          <a:p>
            <a:pPr lvl="1"/>
            <a:r>
              <a:rPr lang="es-419" dirty="0" smtClean="0">
                <a:latin typeface="Vijaya" pitchFamily="34" charset="0"/>
                <a:cs typeface="Vijaya" pitchFamily="34" charset="0"/>
              </a:rPr>
              <a:t>Secuencia de solicitudes</a:t>
            </a:r>
          </a:p>
          <a:p>
            <a:pPr lvl="1"/>
            <a:r>
              <a:rPr lang="es-419" dirty="0" smtClean="0">
                <a:latin typeface="Vijaya" pitchFamily="34" charset="0"/>
                <a:cs typeface="Vijaya" pitchFamily="34" charset="0"/>
              </a:rPr>
              <a:t>Enrutamiento de cada solicitud (R)</a:t>
            </a:r>
          </a:p>
          <a:p>
            <a:pPr lvl="1"/>
            <a:r>
              <a:rPr lang="es-419" dirty="0" smtClean="0">
                <a:latin typeface="Vijaya" pitchFamily="34" charset="0"/>
                <a:cs typeface="Vijaya" pitchFamily="34" charset="0"/>
              </a:rPr>
              <a:t>Asignación de espectro en cada ruta (SA)</a:t>
            </a: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33</a:t>
            </a:fld>
            <a:endParaRPr lang="en-US"/>
          </a:p>
        </p:txBody>
      </p:sp>
    </p:spTree>
    <p:extLst>
      <p:ext uri="{BB962C8B-B14F-4D97-AF65-F5344CB8AC3E}">
        <p14:creationId xmlns:p14="http://schemas.microsoft.com/office/powerpoint/2010/main" val="19573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smtClean="0">
                <a:latin typeface="Vijaya" pitchFamily="34" charset="0"/>
                <a:cs typeface="Vijaya" pitchFamily="34" charset="0"/>
              </a:rPr>
              <a:t>Resolución de RSA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lnSpcReduction="1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Métodos exactos/determinísticos </a:t>
            </a:r>
            <a:r>
              <a:rPr lang="es-419" sz="2000" dirty="0" smtClean="0">
                <a:latin typeface="Vijaya" pitchFamily="34" charset="0"/>
                <a:cs typeface="Vijaya" pitchFamily="34" charset="0"/>
              </a:rPr>
              <a:t>[1]</a:t>
            </a:r>
            <a:r>
              <a:rPr lang="es-419" dirty="0" smtClean="0">
                <a:latin typeface="Vijaya" pitchFamily="34" charset="0"/>
                <a:cs typeface="Vijaya" pitchFamily="34" charset="0"/>
              </a:rPr>
              <a:t>: </a:t>
            </a:r>
          </a:p>
          <a:p>
            <a:pPr lvl="1"/>
            <a:r>
              <a:rPr lang="es-419" dirty="0" smtClean="0">
                <a:latin typeface="Vijaya" pitchFamily="34" charset="0"/>
                <a:cs typeface="Vijaya" pitchFamily="34" charset="0"/>
              </a:rPr>
              <a:t>Ventaja:</a:t>
            </a:r>
          </a:p>
          <a:p>
            <a:pPr lvl="2"/>
            <a:r>
              <a:rPr lang="es-419" dirty="0" smtClean="0">
                <a:latin typeface="Vijaya" pitchFamily="34" charset="0"/>
                <a:cs typeface="Vijaya" pitchFamily="34" charset="0"/>
              </a:rPr>
              <a:t>Resultado óptimo</a:t>
            </a:r>
          </a:p>
          <a:p>
            <a:pPr lvl="1"/>
            <a:r>
              <a:rPr lang="es-419" dirty="0" smtClean="0">
                <a:latin typeface="Vijaya" pitchFamily="34" charset="0"/>
                <a:cs typeface="Vijaya" pitchFamily="34" charset="0"/>
              </a:rPr>
              <a:t>Desventaja:</a:t>
            </a:r>
          </a:p>
          <a:p>
            <a:pPr lvl="2"/>
            <a:r>
              <a:rPr lang="es-419" dirty="0">
                <a:latin typeface="Vijaya" pitchFamily="34" charset="0"/>
                <a:cs typeface="Vijaya" pitchFamily="34" charset="0"/>
              </a:rPr>
              <a:t>N</a:t>
            </a:r>
            <a:r>
              <a:rPr lang="es-419" dirty="0" smtClean="0">
                <a:latin typeface="Vijaya" pitchFamily="34" charset="0"/>
                <a:cs typeface="Vijaya" pitchFamily="34" charset="0"/>
              </a:rPr>
              <a:t>o escalables</a:t>
            </a:r>
          </a:p>
          <a:p>
            <a:r>
              <a:rPr lang="es-419" dirty="0" smtClean="0">
                <a:latin typeface="Vijaya" pitchFamily="34" charset="0"/>
                <a:cs typeface="Vijaya" pitchFamily="34" charset="0"/>
              </a:rPr>
              <a:t>Meta-heurísticas </a:t>
            </a:r>
            <a:r>
              <a:rPr lang="es-419" sz="2000" dirty="0" smtClean="0">
                <a:latin typeface="Vijaya" pitchFamily="34" charset="0"/>
                <a:cs typeface="Vijaya" pitchFamily="34" charset="0"/>
              </a:rPr>
              <a:t>[1]</a:t>
            </a:r>
            <a:r>
              <a:rPr lang="es-419" dirty="0" smtClean="0">
                <a:latin typeface="Vijaya" pitchFamily="34" charset="0"/>
                <a:cs typeface="Vijaya" pitchFamily="34" charset="0"/>
              </a:rPr>
              <a:t>:</a:t>
            </a:r>
          </a:p>
          <a:p>
            <a:pPr lvl="1"/>
            <a:r>
              <a:rPr lang="es-419" dirty="0" smtClean="0">
                <a:latin typeface="Vijaya" pitchFamily="34" charset="0"/>
                <a:cs typeface="Vijaya" pitchFamily="34" charset="0"/>
              </a:rPr>
              <a:t>Ventaja:</a:t>
            </a:r>
          </a:p>
          <a:p>
            <a:pPr lvl="2"/>
            <a:r>
              <a:rPr lang="es-419" dirty="0" smtClean="0">
                <a:latin typeface="Vijaya" pitchFamily="34" charset="0"/>
                <a:cs typeface="Vijaya" pitchFamily="34" charset="0"/>
              </a:rPr>
              <a:t>Escalable</a:t>
            </a:r>
          </a:p>
          <a:p>
            <a:pPr lvl="1"/>
            <a:r>
              <a:rPr lang="es-419" dirty="0" smtClean="0">
                <a:latin typeface="Vijaya" pitchFamily="34" charset="0"/>
                <a:cs typeface="Vijaya" pitchFamily="34" charset="0"/>
              </a:rPr>
              <a:t>Desventaja:</a:t>
            </a:r>
          </a:p>
          <a:p>
            <a:pPr lvl="2"/>
            <a:r>
              <a:rPr lang="es-419" dirty="0" smtClean="0">
                <a:latin typeface="Vijaya" pitchFamily="34" charset="0"/>
                <a:cs typeface="Vijaya" pitchFamily="34" charset="0"/>
              </a:rPr>
              <a:t>Soluciones aproximadas</a:t>
            </a: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34</a:t>
            </a:fld>
            <a:endParaRPr lang="en-US"/>
          </a:p>
        </p:txBody>
      </p:sp>
      <p:sp>
        <p:nvSpPr>
          <p:cNvPr id="6" name="5 CuadroTexto"/>
          <p:cNvSpPr txBox="1"/>
          <p:nvPr/>
        </p:nvSpPr>
        <p:spPr>
          <a:xfrm>
            <a:off x="179512" y="6279703"/>
            <a:ext cx="5721438" cy="276999"/>
          </a:xfrm>
          <a:prstGeom prst="rect">
            <a:avLst/>
          </a:prstGeom>
          <a:noFill/>
        </p:spPr>
        <p:txBody>
          <a:bodyPr wrap="none" rtlCol="0">
            <a:spAutoFit/>
          </a:bodyPr>
          <a:lstStyle/>
          <a:p>
            <a:r>
              <a:rPr lang="es-419" sz="1200" dirty="0" smtClean="0">
                <a:latin typeface="Vijaya" pitchFamily="34" charset="0"/>
                <a:cs typeface="Vijaya" pitchFamily="34" charset="0"/>
              </a:rPr>
              <a:t>[1] </a:t>
            </a:r>
            <a:r>
              <a:rPr lang="en-US" sz="1200" dirty="0" err="1" smtClean="0">
                <a:latin typeface="Vijaya" pitchFamily="34" charset="0"/>
                <a:cs typeface="Vijaya" pitchFamily="34" charset="0"/>
              </a:rPr>
              <a:t>Singiresu</a:t>
            </a:r>
            <a:r>
              <a:rPr lang="en-US" sz="1200" dirty="0" smtClean="0">
                <a:latin typeface="Vijaya" pitchFamily="34" charset="0"/>
                <a:cs typeface="Vijaya" pitchFamily="34" charset="0"/>
              </a:rPr>
              <a:t> </a:t>
            </a:r>
            <a:r>
              <a:rPr lang="en-US" sz="1200" dirty="0">
                <a:latin typeface="Vijaya" pitchFamily="34" charset="0"/>
                <a:cs typeface="Vijaya" pitchFamily="34" charset="0"/>
              </a:rPr>
              <a:t>S </a:t>
            </a:r>
            <a:r>
              <a:rPr lang="en-US" sz="1200" dirty="0" err="1">
                <a:latin typeface="Vijaya" pitchFamily="34" charset="0"/>
                <a:cs typeface="Vijaya" pitchFamily="34" charset="0"/>
              </a:rPr>
              <a:t>Rao</a:t>
            </a:r>
            <a:r>
              <a:rPr lang="en-US" sz="1200" dirty="0">
                <a:latin typeface="Vijaya" pitchFamily="34" charset="0"/>
                <a:cs typeface="Vijaya" pitchFamily="34" charset="0"/>
              </a:rPr>
              <a:t> y </a:t>
            </a:r>
            <a:r>
              <a:rPr lang="en-US" sz="1200" dirty="0" err="1">
                <a:latin typeface="Vijaya" pitchFamily="34" charset="0"/>
                <a:cs typeface="Vijaya" pitchFamily="34" charset="0"/>
              </a:rPr>
              <a:t>Singiresu</a:t>
            </a:r>
            <a:r>
              <a:rPr lang="en-US" sz="1200" dirty="0">
                <a:latin typeface="Vijaya" pitchFamily="34" charset="0"/>
                <a:cs typeface="Vijaya" pitchFamily="34" charset="0"/>
              </a:rPr>
              <a:t> S </a:t>
            </a:r>
            <a:r>
              <a:rPr lang="en-US" sz="1200" dirty="0" err="1">
                <a:latin typeface="Vijaya" pitchFamily="34" charset="0"/>
                <a:cs typeface="Vijaya" pitchFamily="34" charset="0"/>
              </a:rPr>
              <a:t>Rao.Engineering</a:t>
            </a:r>
            <a:r>
              <a:rPr lang="en-US" sz="1200" dirty="0">
                <a:latin typeface="Vijaya" pitchFamily="34" charset="0"/>
                <a:cs typeface="Vijaya" pitchFamily="34" charset="0"/>
              </a:rPr>
              <a:t> optimization: theory </a:t>
            </a:r>
            <a:r>
              <a:rPr lang="en-US" sz="1200" dirty="0" err="1">
                <a:latin typeface="Vijaya" pitchFamily="34" charset="0"/>
                <a:cs typeface="Vijaya" pitchFamily="34" charset="0"/>
              </a:rPr>
              <a:t>andpractice</a:t>
            </a:r>
            <a:r>
              <a:rPr lang="en-US" sz="1200" dirty="0">
                <a:latin typeface="Vijaya" pitchFamily="34" charset="0"/>
                <a:cs typeface="Vijaya" pitchFamily="34" charset="0"/>
              </a:rPr>
              <a:t>. John Wiley &amp; Sons, 2009.</a:t>
            </a:r>
          </a:p>
        </p:txBody>
      </p:sp>
    </p:spTree>
    <p:extLst>
      <p:ext uri="{BB962C8B-B14F-4D97-AF65-F5344CB8AC3E}">
        <p14:creationId xmlns:p14="http://schemas.microsoft.com/office/powerpoint/2010/main" val="148477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419" sz="6000" dirty="0" smtClean="0">
                <a:latin typeface="Vijaya" pitchFamily="34" charset="0"/>
                <a:cs typeface="Vijaya" pitchFamily="34" charset="0"/>
              </a:rPr>
              <a:t>Objetivos</a:t>
            </a:r>
            <a:endParaRPr lang="en-US" sz="6000" dirty="0">
              <a:latin typeface="Vijaya" pitchFamily="34" charset="0"/>
              <a:cs typeface="Vijaya" pitchFamily="34" charset="0"/>
            </a:endParaRPr>
          </a:p>
        </p:txBody>
      </p:sp>
      <p:sp>
        <p:nvSpPr>
          <p:cNvPr id="3" name="2 Subtítulo"/>
          <p:cNvSpPr>
            <a:spLocks noGrp="1"/>
          </p:cNvSpPr>
          <p:nvPr>
            <p:ph type="subTitle" idx="1"/>
          </p:nvPr>
        </p:nvSpPr>
        <p:spPr/>
        <p:txBody>
          <a:bodyPr/>
          <a:lstStyle/>
          <a:p>
            <a:endParaRPr lang="en-US" dirty="0"/>
          </a:p>
        </p:txBody>
      </p:sp>
      <p:sp>
        <p:nvSpPr>
          <p:cNvPr id="4" name="3 Marcador de número de diapositiva"/>
          <p:cNvSpPr>
            <a:spLocks noGrp="1"/>
          </p:cNvSpPr>
          <p:nvPr>
            <p:ph type="sldNum" sz="quarter" idx="12"/>
          </p:nvPr>
        </p:nvSpPr>
        <p:spPr/>
        <p:txBody>
          <a:bodyPr/>
          <a:lstStyle/>
          <a:p>
            <a:fld id="{3E465342-07BB-4AE0-945D-5C6FCBAACC10}" type="slidenum">
              <a:rPr lang="en-US" smtClean="0"/>
              <a:t>35</a:t>
            </a:fld>
            <a:endParaRPr lang="en-US"/>
          </a:p>
        </p:txBody>
      </p:sp>
    </p:spTree>
    <p:extLst>
      <p:ext uri="{BB962C8B-B14F-4D97-AF65-F5344CB8AC3E}">
        <p14:creationId xmlns:p14="http://schemas.microsoft.com/office/powerpoint/2010/main" val="6414439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Objetivo General</a:t>
            </a:r>
            <a:endParaRPr lang="en-US" dirty="0">
              <a:latin typeface="Vijaya" pitchFamily="34" charset="0"/>
              <a:cs typeface="Vijaya" pitchFamily="34" charset="0"/>
            </a:endParaRPr>
          </a:p>
        </p:txBody>
      </p:sp>
      <p:sp>
        <p:nvSpPr>
          <p:cNvPr id="3" name="2 Marcador de contenido"/>
          <p:cNvSpPr>
            <a:spLocks noGrp="1"/>
          </p:cNvSpPr>
          <p:nvPr>
            <p:ph idx="1"/>
          </p:nvPr>
        </p:nvSpPr>
        <p:spPr>
          <a:xfrm>
            <a:off x="467544" y="2780928"/>
            <a:ext cx="8229600" cy="1971664"/>
          </a:xfrm>
        </p:spPr>
        <p:txBody>
          <a:bodyPr>
            <a:normAutofit/>
          </a:bodyPr>
          <a:lstStyle/>
          <a:p>
            <a:pPr marL="109728" indent="0" algn="just">
              <a:buNone/>
            </a:pPr>
            <a:r>
              <a:rPr lang="es-ES" sz="2400" dirty="0">
                <a:latin typeface="Vijaya" pitchFamily="34" charset="0"/>
                <a:cs typeface="Vijaya" pitchFamily="34" charset="0"/>
              </a:rPr>
              <a:t>Diseñar e implementar un modelo </a:t>
            </a:r>
            <a:r>
              <a:rPr lang="es-419" sz="2400" dirty="0" smtClean="0">
                <a:latin typeface="Vijaya" pitchFamily="34" charset="0"/>
                <a:cs typeface="Vijaya" pitchFamily="34" charset="0"/>
              </a:rPr>
              <a:t>exacto </a:t>
            </a:r>
            <a:r>
              <a:rPr lang="es-ES" sz="2400" dirty="0" smtClean="0">
                <a:latin typeface="Vijaya" pitchFamily="34" charset="0"/>
                <a:cs typeface="Vijaya" pitchFamily="34" charset="0"/>
              </a:rPr>
              <a:t>y un</a:t>
            </a:r>
            <a:r>
              <a:rPr lang="es-419" sz="2400" dirty="0" smtClean="0">
                <a:latin typeface="Vijaya" pitchFamily="34" charset="0"/>
                <a:cs typeface="Vijaya" pitchFamily="34" charset="0"/>
              </a:rPr>
              <a:t>a meta-heurística</a:t>
            </a:r>
            <a:r>
              <a:rPr lang="es-ES" sz="2400" dirty="0" smtClean="0">
                <a:latin typeface="Vijaya" pitchFamily="34" charset="0"/>
                <a:cs typeface="Vijaya" pitchFamily="34" charset="0"/>
              </a:rPr>
              <a:t>, </a:t>
            </a:r>
            <a:r>
              <a:rPr lang="es-ES" sz="2400" dirty="0">
                <a:latin typeface="Vijaya" pitchFamily="34" charset="0"/>
                <a:cs typeface="Vijaya" pitchFamily="34" charset="0"/>
              </a:rPr>
              <a:t>basados en </a:t>
            </a:r>
            <a:r>
              <a:rPr lang="es-419" sz="2400" dirty="0" smtClean="0">
                <a:latin typeface="Vijaya" pitchFamily="34" charset="0"/>
                <a:cs typeface="Vijaya" pitchFamily="34" charset="0"/>
              </a:rPr>
              <a:t>O</a:t>
            </a:r>
            <a:r>
              <a:rPr lang="es-ES" sz="2400" dirty="0" err="1" smtClean="0">
                <a:latin typeface="Vijaya" pitchFamily="34" charset="0"/>
                <a:cs typeface="Vijaya" pitchFamily="34" charset="0"/>
              </a:rPr>
              <a:t>ptimización</a:t>
            </a:r>
            <a:r>
              <a:rPr lang="es-ES" sz="2400" dirty="0" smtClean="0">
                <a:latin typeface="Vijaya" pitchFamily="34" charset="0"/>
                <a:cs typeface="Vijaya" pitchFamily="34" charset="0"/>
              </a:rPr>
              <a:t> </a:t>
            </a:r>
            <a:r>
              <a:rPr lang="es-419" sz="2400" dirty="0" smtClean="0">
                <a:latin typeface="Vijaya" pitchFamily="34" charset="0"/>
                <a:cs typeface="Vijaya" pitchFamily="34" charset="0"/>
              </a:rPr>
              <a:t>M</a:t>
            </a:r>
            <a:r>
              <a:rPr lang="es-ES" sz="2400" dirty="0" err="1" smtClean="0">
                <a:latin typeface="Vijaya" pitchFamily="34" charset="0"/>
                <a:cs typeface="Vijaya" pitchFamily="34" charset="0"/>
              </a:rPr>
              <a:t>ulti</a:t>
            </a:r>
            <a:r>
              <a:rPr lang="es-419" sz="2400" dirty="0" smtClean="0">
                <a:latin typeface="Vijaya" pitchFamily="34" charset="0"/>
                <a:cs typeface="Vijaya" pitchFamily="34" charset="0"/>
              </a:rPr>
              <a:t>-O</a:t>
            </a:r>
            <a:r>
              <a:rPr lang="es-ES" sz="2400" dirty="0" err="1" smtClean="0">
                <a:latin typeface="Vijaya" pitchFamily="34" charset="0"/>
                <a:cs typeface="Vijaya" pitchFamily="34" charset="0"/>
              </a:rPr>
              <a:t>bjeti</a:t>
            </a:r>
            <a:r>
              <a:rPr lang="es-419" sz="2400" dirty="0" smtClean="0">
                <a:latin typeface="Vijaya" pitchFamily="34" charset="0"/>
                <a:cs typeface="Vijaya" pitchFamily="34" charset="0"/>
              </a:rPr>
              <a:t>v</a:t>
            </a:r>
            <a:r>
              <a:rPr lang="es-ES" sz="2400" dirty="0" smtClean="0">
                <a:latin typeface="Vijaya" pitchFamily="34" charset="0"/>
                <a:cs typeface="Vijaya" pitchFamily="34" charset="0"/>
              </a:rPr>
              <a:t>o </a:t>
            </a:r>
            <a:r>
              <a:rPr lang="es-ES" sz="2400" dirty="0">
                <a:latin typeface="Vijaya" pitchFamily="34" charset="0"/>
                <a:cs typeface="Vijaya" pitchFamily="34" charset="0"/>
              </a:rPr>
              <a:t>de suma ponderada, que permitan </a:t>
            </a:r>
            <a:r>
              <a:rPr lang="es-419" sz="2400" dirty="0" smtClean="0">
                <a:latin typeface="Vijaya" pitchFamily="34" charset="0"/>
                <a:cs typeface="Vijaya" pitchFamily="34" charset="0"/>
              </a:rPr>
              <a:t>resolver el problema RSA </a:t>
            </a:r>
            <a:r>
              <a:rPr lang="es-ES" sz="2400" dirty="0" smtClean="0">
                <a:latin typeface="Vijaya" pitchFamily="34" charset="0"/>
                <a:cs typeface="Vijaya" pitchFamily="34" charset="0"/>
              </a:rPr>
              <a:t>dada </a:t>
            </a:r>
            <a:r>
              <a:rPr lang="es-ES" sz="2400" dirty="0">
                <a:latin typeface="Vijaya" pitchFamily="34" charset="0"/>
                <a:cs typeface="Vijaya" pitchFamily="34" charset="0"/>
              </a:rPr>
              <a:t>una lista de demandas offline punto-a-punto.</a:t>
            </a:r>
            <a:endParaRPr lang="en-US" sz="2400"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36</a:t>
            </a:fld>
            <a:endParaRPr lang="en-US"/>
          </a:p>
        </p:txBody>
      </p:sp>
    </p:spTree>
    <p:extLst>
      <p:ext uri="{BB962C8B-B14F-4D97-AF65-F5344CB8AC3E}">
        <p14:creationId xmlns:p14="http://schemas.microsoft.com/office/powerpoint/2010/main" val="26571958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Objetivos Específicos</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pPr marL="109728" indent="0" algn="just">
              <a:buNone/>
            </a:pPr>
            <a:r>
              <a:rPr lang="es-419" sz="2400" dirty="0" smtClean="0">
                <a:solidFill>
                  <a:schemeClr val="accent3">
                    <a:lumMod val="60000"/>
                    <a:lumOff val="40000"/>
                  </a:schemeClr>
                </a:solidFill>
                <a:latin typeface="Vijaya" pitchFamily="34" charset="0"/>
                <a:cs typeface="Vijaya" pitchFamily="34" charset="0"/>
              </a:rPr>
              <a:t>O.1.</a:t>
            </a:r>
            <a:r>
              <a:rPr lang="es-419" sz="2400" dirty="0" smtClean="0">
                <a:latin typeface="Vijaya" pitchFamily="34" charset="0"/>
                <a:cs typeface="Vijaya" pitchFamily="34" charset="0"/>
              </a:rPr>
              <a:t> </a:t>
            </a:r>
            <a:r>
              <a:rPr lang="es-ES" sz="2400" dirty="0" smtClean="0">
                <a:latin typeface="Vijaya" pitchFamily="34" charset="0"/>
                <a:cs typeface="Vijaya" pitchFamily="34" charset="0"/>
              </a:rPr>
              <a:t>Analizar </a:t>
            </a:r>
            <a:r>
              <a:rPr lang="es-ES" sz="2400" dirty="0">
                <a:latin typeface="Vijaya" pitchFamily="34" charset="0"/>
                <a:cs typeface="Vijaya" pitchFamily="34" charset="0"/>
              </a:rPr>
              <a:t>y reportar las principales contribuciones que abordan el problema RSA</a:t>
            </a:r>
            <a:r>
              <a:rPr lang="es-ES" sz="2400" dirty="0" smtClean="0">
                <a:latin typeface="Vijaya" pitchFamily="34" charset="0"/>
                <a:cs typeface="Vijaya" pitchFamily="34" charset="0"/>
              </a:rPr>
              <a:t>. </a:t>
            </a:r>
          </a:p>
          <a:p>
            <a:pPr marL="109728" indent="0" algn="just">
              <a:buNone/>
            </a:pPr>
            <a:r>
              <a:rPr lang="es-419" sz="2400" dirty="0" smtClean="0">
                <a:solidFill>
                  <a:schemeClr val="accent3">
                    <a:lumMod val="60000"/>
                    <a:lumOff val="40000"/>
                  </a:schemeClr>
                </a:solidFill>
                <a:latin typeface="Vijaya" pitchFamily="34" charset="0"/>
                <a:cs typeface="Vijaya" pitchFamily="34" charset="0"/>
              </a:rPr>
              <a:t>O.2. </a:t>
            </a:r>
            <a:r>
              <a:rPr lang="es-ES" sz="2400" dirty="0" smtClean="0">
                <a:latin typeface="Vijaya" pitchFamily="34" charset="0"/>
                <a:cs typeface="Vijaya" pitchFamily="34" charset="0"/>
              </a:rPr>
              <a:t>Diseñar </a:t>
            </a:r>
            <a:r>
              <a:rPr lang="es-ES" sz="2400" dirty="0">
                <a:latin typeface="Vijaya" pitchFamily="34" charset="0"/>
                <a:cs typeface="Vijaya" pitchFamily="34" charset="0"/>
              </a:rPr>
              <a:t>e implementar un modelo </a:t>
            </a:r>
            <a:r>
              <a:rPr lang="es-419" sz="2400" dirty="0" smtClean="0">
                <a:latin typeface="Vijaya" pitchFamily="34" charset="0"/>
                <a:cs typeface="Vijaya" pitchFamily="34" charset="0"/>
              </a:rPr>
              <a:t>exacto </a:t>
            </a:r>
            <a:r>
              <a:rPr lang="es-ES" sz="2400" dirty="0" smtClean="0">
                <a:latin typeface="Vijaya" pitchFamily="34" charset="0"/>
                <a:cs typeface="Vijaya" pitchFamily="34" charset="0"/>
              </a:rPr>
              <a:t>que </a:t>
            </a:r>
            <a:r>
              <a:rPr lang="es-ES" sz="2400" dirty="0">
                <a:latin typeface="Vijaya" pitchFamily="34" charset="0"/>
                <a:cs typeface="Vijaya" pitchFamily="34" charset="0"/>
              </a:rPr>
              <a:t>obtenga el resultado óptimo en redes </a:t>
            </a:r>
            <a:r>
              <a:rPr lang="es-419" sz="2400" dirty="0" smtClean="0">
                <a:latin typeface="Vijaya" pitchFamily="34" charset="0"/>
                <a:cs typeface="Vijaya" pitchFamily="34" charset="0"/>
              </a:rPr>
              <a:t>de baja complejidad</a:t>
            </a:r>
            <a:r>
              <a:rPr lang="es-ES" sz="2400" dirty="0" smtClean="0">
                <a:latin typeface="Vijaya" pitchFamily="34" charset="0"/>
                <a:cs typeface="Vijaya" pitchFamily="34" charset="0"/>
              </a:rPr>
              <a:t>.</a:t>
            </a:r>
          </a:p>
          <a:p>
            <a:pPr marL="109728" indent="0" algn="just">
              <a:buNone/>
            </a:pPr>
            <a:r>
              <a:rPr lang="es-419" sz="2400" dirty="0" smtClean="0">
                <a:solidFill>
                  <a:schemeClr val="accent3">
                    <a:lumMod val="60000"/>
                    <a:lumOff val="40000"/>
                  </a:schemeClr>
                </a:solidFill>
                <a:latin typeface="Vijaya" pitchFamily="34" charset="0"/>
                <a:cs typeface="Vijaya" pitchFamily="34" charset="0"/>
              </a:rPr>
              <a:t>O.3. </a:t>
            </a:r>
            <a:r>
              <a:rPr lang="es-ES" sz="2400" dirty="0" smtClean="0">
                <a:latin typeface="Vijaya" pitchFamily="34" charset="0"/>
                <a:cs typeface="Vijaya" pitchFamily="34" charset="0"/>
              </a:rPr>
              <a:t>Diseñar </a:t>
            </a:r>
            <a:r>
              <a:rPr lang="es-ES" sz="2400" dirty="0">
                <a:latin typeface="Vijaya" pitchFamily="34" charset="0"/>
                <a:cs typeface="Vijaya" pitchFamily="34" charset="0"/>
              </a:rPr>
              <a:t>e implementar </a:t>
            </a:r>
            <a:r>
              <a:rPr lang="es-419" sz="2400" dirty="0" smtClean="0">
                <a:latin typeface="Vijaya" pitchFamily="34" charset="0"/>
                <a:cs typeface="Vijaya" pitchFamily="34" charset="0"/>
              </a:rPr>
              <a:t>una meta-heurística</a:t>
            </a:r>
            <a:r>
              <a:rPr lang="es-ES" sz="2400" dirty="0" smtClean="0">
                <a:latin typeface="Vijaya" pitchFamily="34" charset="0"/>
                <a:cs typeface="Vijaya" pitchFamily="34" charset="0"/>
              </a:rPr>
              <a:t> </a:t>
            </a:r>
            <a:r>
              <a:rPr lang="es-ES" sz="2400" dirty="0">
                <a:latin typeface="Vijaya" pitchFamily="34" charset="0"/>
                <a:cs typeface="Vijaya" pitchFamily="34" charset="0"/>
              </a:rPr>
              <a:t>que obtenga </a:t>
            </a:r>
            <a:r>
              <a:rPr lang="es-ES" sz="2400" dirty="0" smtClean="0">
                <a:latin typeface="Vijaya" pitchFamily="34" charset="0"/>
                <a:cs typeface="Vijaya" pitchFamily="34" charset="0"/>
              </a:rPr>
              <a:t>resultados </a:t>
            </a:r>
            <a:r>
              <a:rPr lang="es-419" sz="2400" dirty="0" smtClean="0">
                <a:latin typeface="Vijaya" pitchFamily="34" charset="0"/>
                <a:cs typeface="Vijaya" pitchFamily="34" charset="0"/>
              </a:rPr>
              <a:t>promisorios </a:t>
            </a:r>
            <a:r>
              <a:rPr lang="es-ES" sz="2400" dirty="0" smtClean="0">
                <a:latin typeface="Vijaya" pitchFamily="34" charset="0"/>
                <a:cs typeface="Vijaya" pitchFamily="34" charset="0"/>
              </a:rPr>
              <a:t>en </a:t>
            </a:r>
            <a:r>
              <a:rPr lang="es-ES" sz="2400" dirty="0">
                <a:latin typeface="Vijaya" pitchFamily="34" charset="0"/>
                <a:cs typeface="Vijaya" pitchFamily="34" charset="0"/>
              </a:rPr>
              <a:t>redes de </a:t>
            </a:r>
            <a:r>
              <a:rPr lang="es-419" sz="2400" dirty="0" smtClean="0">
                <a:latin typeface="Vijaya" pitchFamily="34" charset="0"/>
                <a:cs typeface="Vijaya" pitchFamily="34" charset="0"/>
              </a:rPr>
              <a:t>mayor complejidad </a:t>
            </a:r>
            <a:r>
              <a:rPr lang="es-ES" sz="2400" dirty="0" smtClean="0">
                <a:latin typeface="Vijaya" pitchFamily="34" charset="0"/>
                <a:cs typeface="Vijaya" pitchFamily="34" charset="0"/>
              </a:rPr>
              <a:t>en </a:t>
            </a:r>
            <a:r>
              <a:rPr lang="es-ES" sz="2400" dirty="0">
                <a:latin typeface="Vijaya" pitchFamily="34" charset="0"/>
                <a:cs typeface="Vijaya" pitchFamily="34" charset="0"/>
              </a:rPr>
              <a:t>un tiempo computacional aceptable</a:t>
            </a:r>
            <a:r>
              <a:rPr lang="es-ES" sz="2400" dirty="0" smtClean="0">
                <a:latin typeface="Vijaya" pitchFamily="34" charset="0"/>
                <a:cs typeface="Vijaya" pitchFamily="34" charset="0"/>
              </a:rPr>
              <a:t>.</a:t>
            </a:r>
          </a:p>
          <a:p>
            <a:pPr marL="109728" indent="0" algn="just">
              <a:buNone/>
            </a:pPr>
            <a:r>
              <a:rPr lang="es-419" sz="2400" dirty="0" smtClean="0">
                <a:solidFill>
                  <a:schemeClr val="accent3">
                    <a:lumMod val="60000"/>
                    <a:lumOff val="40000"/>
                  </a:schemeClr>
                </a:solidFill>
                <a:latin typeface="Vijaya" pitchFamily="34" charset="0"/>
                <a:cs typeface="Vijaya" pitchFamily="34" charset="0"/>
              </a:rPr>
              <a:t>O.4. </a:t>
            </a:r>
            <a:r>
              <a:rPr lang="es-ES" sz="2400" dirty="0" smtClean="0">
                <a:latin typeface="Vijaya" pitchFamily="34" charset="0"/>
                <a:cs typeface="Vijaya" pitchFamily="34" charset="0"/>
              </a:rPr>
              <a:t>Comparar </a:t>
            </a:r>
            <a:r>
              <a:rPr lang="es-419" sz="2400" dirty="0">
                <a:latin typeface="Vijaya" pitchFamily="34" charset="0"/>
                <a:cs typeface="Vijaya" pitchFamily="34" charset="0"/>
              </a:rPr>
              <a:t>la meta-heurística</a:t>
            </a:r>
            <a:r>
              <a:rPr lang="es-ES" sz="2400" dirty="0">
                <a:latin typeface="Vijaya" pitchFamily="34" charset="0"/>
                <a:cs typeface="Vijaya" pitchFamily="34" charset="0"/>
              </a:rPr>
              <a:t> </a:t>
            </a:r>
            <a:r>
              <a:rPr lang="es-ES" sz="2400" dirty="0" err="1">
                <a:latin typeface="Vijaya" pitchFamily="34" charset="0"/>
                <a:cs typeface="Vijaya" pitchFamily="34" charset="0"/>
              </a:rPr>
              <a:t>propuest</a:t>
            </a:r>
            <a:r>
              <a:rPr lang="es-419" sz="2400" dirty="0">
                <a:latin typeface="Vijaya" pitchFamily="34" charset="0"/>
                <a:cs typeface="Vijaya" pitchFamily="34" charset="0"/>
              </a:rPr>
              <a:t>a</a:t>
            </a:r>
            <a:r>
              <a:rPr lang="es-ES" sz="2400" dirty="0">
                <a:latin typeface="Vijaya" pitchFamily="34" charset="0"/>
                <a:cs typeface="Vijaya" pitchFamily="34" charset="0"/>
              </a:rPr>
              <a:t> con un</a:t>
            </a:r>
            <a:r>
              <a:rPr lang="es-419" sz="2400" dirty="0">
                <a:latin typeface="Vijaya" pitchFamily="34" charset="0"/>
                <a:cs typeface="Vijaya" pitchFamily="34" charset="0"/>
              </a:rPr>
              <a:t>a</a:t>
            </a:r>
            <a:r>
              <a:rPr lang="es-ES" sz="2400" dirty="0">
                <a:latin typeface="Vijaya" pitchFamily="34" charset="0"/>
                <a:cs typeface="Vijaya" pitchFamily="34" charset="0"/>
              </a:rPr>
              <a:t> publicad</a:t>
            </a:r>
            <a:r>
              <a:rPr lang="es-419" sz="2400" dirty="0">
                <a:latin typeface="Vijaya" pitchFamily="34" charset="0"/>
                <a:cs typeface="Vijaya" pitchFamily="34" charset="0"/>
              </a:rPr>
              <a:t>a</a:t>
            </a:r>
            <a:r>
              <a:rPr lang="es-ES" sz="2400" dirty="0">
                <a:latin typeface="Vijaya" pitchFamily="34" charset="0"/>
                <a:cs typeface="Vijaya" pitchFamily="34" charset="0"/>
              </a:rPr>
              <a:t> en la literatura.</a:t>
            </a:r>
            <a:endParaRPr lang="es-ES" sz="2400" dirty="0" smtClean="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37</a:t>
            </a:fld>
            <a:endParaRPr lang="en-US"/>
          </a:p>
        </p:txBody>
      </p:sp>
    </p:spTree>
    <p:extLst>
      <p:ext uri="{BB962C8B-B14F-4D97-AF65-F5344CB8AC3E}">
        <p14:creationId xmlns:p14="http://schemas.microsoft.com/office/powerpoint/2010/main" val="338133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419" sz="6000" dirty="0" smtClean="0">
                <a:latin typeface="Vijaya" pitchFamily="34" charset="0"/>
                <a:cs typeface="Vijaya" pitchFamily="34" charset="0"/>
              </a:rPr>
              <a:t>Trabajos relacionados</a:t>
            </a:r>
            <a:endParaRPr lang="en-US" sz="6000" dirty="0">
              <a:latin typeface="Vijaya" pitchFamily="34" charset="0"/>
              <a:cs typeface="Vijaya" pitchFamily="34" charset="0"/>
            </a:endParaRPr>
          </a:p>
        </p:txBody>
      </p:sp>
      <p:sp>
        <p:nvSpPr>
          <p:cNvPr id="3" name="2 Subtítulo"/>
          <p:cNvSpPr>
            <a:spLocks noGrp="1"/>
          </p:cNvSpPr>
          <p:nvPr>
            <p:ph type="subTitle" idx="1"/>
          </p:nvPr>
        </p:nvSpPr>
        <p:spPr/>
        <p:txBody>
          <a:bodyPr/>
          <a:lstStyle/>
          <a:p>
            <a:endParaRPr lang="en-US" dirty="0"/>
          </a:p>
        </p:txBody>
      </p:sp>
      <p:sp>
        <p:nvSpPr>
          <p:cNvPr id="4" name="3 Marcador de número de diapositiva"/>
          <p:cNvSpPr>
            <a:spLocks noGrp="1"/>
          </p:cNvSpPr>
          <p:nvPr>
            <p:ph type="sldNum" sz="quarter" idx="12"/>
          </p:nvPr>
        </p:nvSpPr>
        <p:spPr/>
        <p:txBody>
          <a:bodyPr/>
          <a:lstStyle/>
          <a:p>
            <a:fld id="{3E465342-07BB-4AE0-945D-5C6FCBAACC10}" type="slidenum">
              <a:rPr lang="en-US" smtClean="0"/>
              <a:t>38</a:t>
            </a:fld>
            <a:endParaRPr lang="en-US"/>
          </a:p>
        </p:txBody>
      </p:sp>
    </p:spTree>
    <p:extLst>
      <p:ext uri="{BB962C8B-B14F-4D97-AF65-F5344CB8AC3E}">
        <p14:creationId xmlns:p14="http://schemas.microsoft.com/office/powerpoint/2010/main" val="33427230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RSA en EON (Estático)</a:t>
            </a:r>
            <a:endParaRPr lang="en-US"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39</a:t>
            </a:fld>
            <a:endParaRPr lang="en-US"/>
          </a:p>
        </p:txBody>
      </p:sp>
      <p:sp>
        <p:nvSpPr>
          <p:cNvPr id="11" name="10 Marcador de contenido"/>
          <p:cNvSpPr>
            <a:spLocks noGrp="1"/>
          </p:cNvSpPr>
          <p:nvPr>
            <p:ph idx="1"/>
          </p:nvPr>
        </p:nvSpPr>
        <p:spPr>
          <a:xfrm>
            <a:off x="457200" y="1988840"/>
            <a:ext cx="8229600" cy="4585696"/>
          </a:xfrm>
        </p:spPr>
        <p:txBody>
          <a:bodyPr>
            <a:normAutofit/>
          </a:bodyPr>
          <a:lstStyle/>
          <a:p>
            <a:pPr marL="109728" indent="0">
              <a:buNone/>
            </a:pPr>
            <a:r>
              <a:rPr lang="es-419" sz="2000" dirty="0" smtClean="0">
                <a:latin typeface="Vijaya" pitchFamily="34" charset="0"/>
                <a:cs typeface="Vijaya" pitchFamily="34" charset="0"/>
              </a:rPr>
              <a:t>Total: 21 trabajos. Periodo: 2010 -&gt; Actual</a:t>
            </a:r>
          </a:p>
        </p:txBody>
      </p:sp>
      <p:sp>
        <p:nvSpPr>
          <p:cNvPr id="13" name="2 Marcador de contenido"/>
          <p:cNvSpPr txBox="1">
            <a:spLocks/>
          </p:cNvSpPr>
          <p:nvPr/>
        </p:nvSpPr>
        <p:spPr>
          <a:xfrm>
            <a:off x="457200" y="2551180"/>
            <a:ext cx="2890664" cy="2173964"/>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gn="just"/>
            <a:r>
              <a:rPr lang="es-419" sz="2000" dirty="0" smtClean="0">
                <a:latin typeface="Vijaya" pitchFamily="34" charset="0"/>
                <a:cs typeface="Vijaya" pitchFamily="34" charset="0"/>
              </a:rPr>
              <a:t>Secuencia de solicitudes:</a:t>
            </a:r>
          </a:p>
          <a:p>
            <a:pPr lvl="1" algn="just"/>
            <a:r>
              <a:rPr lang="es-419" sz="1600" dirty="0" smtClean="0">
                <a:latin typeface="Vijaya" pitchFamily="34" charset="0"/>
                <a:cs typeface="Vijaya" pitchFamily="34" charset="0"/>
              </a:rPr>
              <a:t>First Fit FF (11)</a:t>
            </a:r>
          </a:p>
          <a:p>
            <a:pPr lvl="1" algn="just"/>
            <a:r>
              <a:rPr lang="es-419" sz="1600" dirty="0" smtClean="0">
                <a:latin typeface="Vijaya" pitchFamily="34" charset="0"/>
                <a:cs typeface="Vijaya" pitchFamily="34" charset="0"/>
              </a:rPr>
              <a:t>Random Fit RF (1)</a:t>
            </a:r>
          </a:p>
          <a:p>
            <a:pPr lvl="1" algn="just"/>
            <a:r>
              <a:rPr lang="es-419" sz="1600" dirty="0" smtClean="0">
                <a:latin typeface="Vijaya" pitchFamily="34" charset="0"/>
                <a:cs typeface="Vijaya" pitchFamily="34" charset="0"/>
              </a:rPr>
              <a:t>Por demanda (1)</a:t>
            </a:r>
          </a:p>
          <a:p>
            <a:pPr lvl="1" algn="just"/>
            <a:r>
              <a:rPr lang="es-419" sz="1600" dirty="0" smtClean="0">
                <a:latin typeface="Vijaya" pitchFamily="34" charset="0"/>
                <a:cs typeface="Vijaya" pitchFamily="34" charset="0"/>
              </a:rPr>
              <a:t>Heurísticas (6)</a:t>
            </a:r>
          </a:p>
          <a:p>
            <a:pPr lvl="1" algn="just"/>
            <a:r>
              <a:rPr lang="es-419" sz="1600" dirty="0" smtClean="0">
                <a:latin typeface="Vijaya" pitchFamily="34" charset="0"/>
                <a:cs typeface="Vijaya" pitchFamily="34" charset="0"/>
              </a:rPr>
              <a:t>Meta-heurísticas (2)</a:t>
            </a:r>
          </a:p>
        </p:txBody>
      </p:sp>
      <p:sp>
        <p:nvSpPr>
          <p:cNvPr id="14" name="2 Marcador de contenido"/>
          <p:cNvSpPr txBox="1">
            <a:spLocks/>
          </p:cNvSpPr>
          <p:nvPr/>
        </p:nvSpPr>
        <p:spPr>
          <a:xfrm>
            <a:off x="4561656" y="2564904"/>
            <a:ext cx="4114800" cy="24037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gn="just"/>
            <a:r>
              <a:rPr lang="es-419" sz="1800" dirty="0" smtClean="0">
                <a:latin typeface="Vijaya" pitchFamily="34" charset="0"/>
                <a:cs typeface="Vijaya" pitchFamily="34" charset="0"/>
              </a:rPr>
              <a:t>Asignación de Espectro:</a:t>
            </a:r>
          </a:p>
          <a:p>
            <a:pPr lvl="1" algn="just"/>
            <a:r>
              <a:rPr lang="es-419" sz="1600" dirty="0" smtClean="0">
                <a:latin typeface="Vijaya" pitchFamily="34" charset="0"/>
                <a:cs typeface="Vijaya" pitchFamily="34" charset="0"/>
              </a:rPr>
              <a:t>FF (6)</a:t>
            </a:r>
          </a:p>
          <a:p>
            <a:pPr lvl="1" algn="just"/>
            <a:r>
              <a:rPr lang="es-419" sz="1600" dirty="0">
                <a:latin typeface="Vijaya" pitchFamily="34" charset="0"/>
                <a:cs typeface="Vijaya" pitchFamily="34" charset="0"/>
              </a:rPr>
              <a:t>R</a:t>
            </a:r>
            <a:r>
              <a:rPr lang="es-419" sz="1600" dirty="0" smtClean="0">
                <a:latin typeface="Vijaya" pitchFamily="34" charset="0"/>
                <a:cs typeface="Vijaya" pitchFamily="34" charset="0"/>
              </a:rPr>
              <a:t>F (1)</a:t>
            </a:r>
          </a:p>
          <a:p>
            <a:pPr lvl="1" algn="just"/>
            <a:r>
              <a:rPr lang="es-419" sz="1600" dirty="0" smtClean="0">
                <a:latin typeface="Vijaya" pitchFamily="34" charset="0"/>
                <a:cs typeface="Vijaya" pitchFamily="34" charset="0"/>
              </a:rPr>
              <a:t>Best Fit BF (2)</a:t>
            </a:r>
          </a:p>
          <a:p>
            <a:pPr lvl="1" algn="just"/>
            <a:r>
              <a:rPr lang="es-419" sz="1600" dirty="0" smtClean="0">
                <a:latin typeface="Vijaya" pitchFamily="34" charset="0"/>
                <a:cs typeface="Vijaya" pitchFamily="34" charset="0"/>
              </a:rPr>
              <a:t>Heurísticas (9)</a:t>
            </a:r>
          </a:p>
          <a:p>
            <a:pPr lvl="1" algn="just"/>
            <a:r>
              <a:rPr lang="es-419" sz="1600" dirty="0" smtClean="0">
                <a:latin typeface="Vijaya" pitchFamily="34" charset="0"/>
                <a:cs typeface="Vijaya" pitchFamily="34" charset="0"/>
              </a:rPr>
              <a:t>Meta-heurísticas (3)</a:t>
            </a:r>
          </a:p>
        </p:txBody>
      </p:sp>
      <p:sp>
        <p:nvSpPr>
          <p:cNvPr id="15" name="2 Marcador de contenido"/>
          <p:cNvSpPr txBox="1">
            <a:spLocks/>
          </p:cNvSpPr>
          <p:nvPr/>
        </p:nvSpPr>
        <p:spPr>
          <a:xfrm>
            <a:off x="457200" y="4637825"/>
            <a:ext cx="4114800" cy="2031535"/>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gn="just"/>
            <a:r>
              <a:rPr lang="es-419" sz="2000" dirty="0" smtClean="0">
                <a:latin typeface="Vijaya" pitchFamily="34" charset="0"/>
                <a:cs typeface="Vijaya" pitchFamily="34" charset="0"/>
              </a:rPr>
              <a:t>Enrutamiento:</a:t>
            </a:r>
          </a:p>
          <a:p>
            <a:pPr lvl="1" algn="just"/>
            <a:r>
              <a:rPr lang="es-419" sz="1800" dirty="0" smtClean="0">
                <a:latin typeface="Vijaya" pitchFamily="34" charset="0"/>
                <a:cs typeface="Vijaya" pitchFamily="34" charset="0"/>
              </a:rPr>
              <a:t>Basado en rutas:</a:t>
            </a:r>
          </a:p>
          <a:p>
            <a:pPr lvl="2" algn="just"/>
            <a:r>
              <a:rPr lang="es-419" sz="1600" dirty="0" smtClean="0">
                <a:latin typeface="Vijaya" pitchFamily="34" charset="0"/>
                <a:cs typeface="Vijaya" pitchFamily="34" charset="0"/>
              </a:rPr>
              <a:t>Shortest path (2)</a:t>
            </a:r>
          </a:p>
          <a:p>
            <a:pPr lvl="2" algn="just"/>
            <a:r>
              <a:rPr lang="es-419" sz="1600" dirty="0" smtClean="0">
                <a:latin typeface="Vijaya" pitchFamily="34" charset="0"/>
                <a:cs typeface="Vijaya" pitchFamily="34" charset="0"/>
              </a:rPr>
              <a:t>K-shortest path (1)</a:t>
            </a:r>
          </a:p>
          <a:p>
            <a:pPr lvl="2" algn="just"/>
            <a:r>
              <a:rPr lang="es-419" sz="1600" dirty="0" smtClean="0">
                <a:latin typeface="Vijaya" pitchFamily="34" charset="0"/>
                <a:cs typeface="Vijaya" pitchFamily="34" charset="0"/>
              </a:rPr>
              <a:t>Heurísticas (11)</a:t>
            </a:r>
          </a:p>
          <a:p>
            <a:pPr lvl="2" algn="just"/>
            <a:r>
              <a:rPr lang="es-419" sz="1600" dirty="0" smtClean="0">
                <a:latin typeface="Vijaya" pitchFamily="34" charset="0"/>
                <a:cs typeface="Vijaya" pitchFamily="34" charset="0"/>
              </a:rPr>
              <a:t>Meta-heurísticas (6)</a:t>
            </a:r>
          </a:p>
        </p:txBody>
      </p:sp>
      <p:sp>
        <p:nvSpPr>
          <p:cNvPr id="16" name="2 Marcador de contenido"/>
          <p:cNvSpPr txBox="1">
            <a:spLocks/>
          </p:cNvSpPr>
          <p:nvPr/>
        </p:nvSpPr>
        <p:spPr>
          <a:xfrm>
            <a:off x="4561656" y="4637825"/>
            <a:ext cx="4114800" cy="2031535"/>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1" algn="just"/>
            <a:endParaRPr lang="es-419" sz="2000" dirty="0" smtClean="0">
              <a:latin typeface="Vijaya" pitchFamily="34" charset="0"/>
              <a:cs typeface="Vijaya" pitchFamily="34" charset="0"/>
            </a:endParaRPr>
          </a:p>
          <a:p>
            <a:pPr lvl="1" algn="just"/>
            <a:r>
              <a:rPr lang="es-419" sz="1800" dirty="0" smtClean="0">
                <a:latin typeface="Vijaya" pitchFamily="34" charset="0"/>
                <a:cs typeface="Vijaya" pitchFamily="34" charset="0"/>
              </a:rPr>
              <a:t>Basado en enlaces:</a:t>
            </a:r>
          </a:p>
          <a:p>
            <a:pPr lvl="2" algn="just"/>
            <a:r>
              <a:rPr lang="es-419" sz="1600" dirty="0" smtClean="0">
                <a:latin typeface="Vijaya" pitchFamily="34" charset="0"/>
                <a:cs typeface="Vijaya" pitchFamily="34" charset="0"/>
              </a:rPr>
              <a:t>Shortest path (1)</a:t>
            </a:r>
          </a:p>
        </p:txBody>
      </p:sp>
      <p:cxnSp>
        <p:nvCxnSpPr>
          <p:cNvPr id="18" name="17 Conector recto"/>
          <p:cNvCxnSpPr/>
          <p:nvPr/>
        </p:nvCxnSpPr>
        <p:spPr>
          <a:xfrm>
            <a:off x="4067944" y="2708920"/>
            <a:ext cx="0" cy="1800200"/>
          </a:xfrm>
          <a:prstGeom prst="line">
            <a:avLst/>
          </a:prstGeom>
          <a:ln w="25400">
            <a:solidFill>
              <a:schemeClr val="accent2">
                <a:lumMod val="75000"/>
                <a:alpha val="34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1043608" y="4581128"/>
            <a:ext cx="6408712" cy="0"/>
          </a:xfrm>
          <a:prstGeom prst="line">
            <a:avLst/>
          </a:prstGeom>
          <a:ln w="25400">
            <a:solidFill>
              <a:schemeClr val="accent2">
                <a:lumMod val="75000"/>
                <a:alpha val="34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7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1000"/>
                                        <p:tgtEl>
                                          <p:spTgt spid="13">
                                            <p:txEl>
                                              <p:pRg st="1" end="1"/>
                                            </p:txEl>
                                          </p:spTgt>
                                        </p:tgtEl>
                                      </p:cBhvr>
                                    </p:animEffect>
                                    <p:anim calcmode="lin" valueType="num">
                                      <p:cBhvr>
                                        <p:cTn id="18"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1000"/>
                                        <p:tgtEl>
                                          <p:spTgt spid="13">
                                            <p:txEl>
                                              <p:pRg st="2" end="2"/>
                                            </p:txEl>
                                          </p:spTgt>
                                        </p:tgtEl>
                                      </p:cBhvr>
                                    </p:animEffect>
                                    <p:anim calcmode="lin" valueType="num">
                                      <p:cBhvr>
                                        <p:cTn id="23"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1000"/>
                                        <p:tgtEl>
                                          <p:spTgt spid="13">
                                            <p:txEl>
                                              <p:pRg st="3" end="3"/>
                                            </p:txEl>
                                          </p:spTgt>
                                        </p:tgtEl>
                                      </p:cBhvr>
                                    </p:animEffect>
                                    <p:anim calcmode="lin" valueType="num">
                                      <p:cBhvr>
                                        <p:cTn id="28"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13">
                                            <p:txEl>
                                              <p:pRg st="4" end="4"/>
                                            </p:txEl>
                                          </p:spTgt>
                                        </p:tgtEl>
                                        <p:attrNameLst>
                                          <p:attrName>style.visibility</p:attrName>
                                        </p:attrNameLst>
                                      </p:cBhvr>
                                      <p:to>
                                        <p:strVal val="visible"/>
                                      </p:to>
                                    </p:set>
                                    <p:animEffect transition="in" filter="fade">
                                      <p:cBhvr>
                                        <p:cTn id="32" dur="1000"/>
                                        <p:tgtEl>
                                          <p:spTgt spid="13">
                                            <p:txEl>
                                              <p:pRg st="4" end="4"/>
                                            </p:txEl>
                                          </p:spTgt>
                                        </p:tgtEl>
                                      </p:cBhvr>
                                    </p:animEffect>
                                    <p:anim calcmode="lin" valueType="num">
                                      <p:cBhvr>
                                        <p:cTn id="33"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3">
                                            <p:txEl>
                                              <p:pRg st="4" end="4"/>
                                            </p:txEl>
                                          </p:spTgt>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Effect transition="in" filter="fade">
                                      <p:cBhvr>
                                        <p:cTn id="37" dur="1000"/>
                                        <p:tgtEl>
                                          <p:spTgt spid="13">
                                            <p:txEl>
                                              <p:pRg st="5" end="5"/>
                                            </p:txEl>
                                          </p:spTgt>
                                        </p:tgtEl>
                                      </p:cBhvr>
                                    </p:animEffect>
                                    <p:anim calcmode="lin" valueType="num">
                                      <p:cBhvr>
                                        <p:cTn id="38"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500"/>
                                        <p:tgtEl>
                                          <p:spTgt spid="14">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14">
                                            <p:txEl>
                                              <p:pRg st="1" end="1"/>
                                            </p:txEl>
                                          </p:spTgt>
                                        </p:tgtEl>
                                        <p:attrNameLst>
                                          <p:attrName>style.visibility</p:attrName>
                                        </p:attrNameLst>
                                      </p:cBhvr>
                                      <p:to>
                                        <p:strVal val="visible"/>
                                      </p:to>
                                    </p:set>
                                    <p:animEffect transition="in" filter="fade">
                                      <p:cBhvr>
                                        <p:cTn id="56" dur="1000"/>
                                        <p:tgtEl>
                                          <p:spTgt spid="14">
                                            <p:txEl>
                                              <p:pRg st="1" end="1"/>
                                            </p:txEl>
                                          </p:spTgt>
                                        </p:tgtEl>
                                      </p:cBhvr>
                                    </p:animEffect>
                                    <p:anim calcmode="lin" valueType="num">
                                      <p:cBhvr>
                                        <p:cTn id="5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14">
                                            <p:txEl>
                                              <p:pRg st="2" end="2"/>
                                            </p:txEl>
                                          </p:spTgt>
                                        </p:tgtEl>
                                        <p:attrNameLst>
                                          <p:attrName>style.visibility</p:attrName>
                                        </p:attrNameLst>
                                      </p:cBhvr>
                                      <p:to>
                                        <p:strVal val="visible"/>
                                      </p:to>
                                    </p:set>
                                    <p:animEffect transition="in" filter="fade">
                                      <p:cBhvr>
                                        <p:cTn id="61" dur="1000"/>
                                        <p:tgtEl>
                                          <p:spTgt spid="14">
                                            <p:txEl>
                                              <p:pRg st="2" end="2"/>
                                            </p:txEl>
                                          </p:spTgt>
                                        </p:tgtEl>
                                      </p:cBhvr>
                                    </p:animEffect>
                                    <p:anim calcmode="lin" valueType="num">
                                      <p:cBhvr>
                                        <p:cTn id="6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14">
                                            <p:txEl>
                                              <p:pRg st="3" end="3"/>
                                            </p:txEl>
                                          </p:spTgt>
                                        </p:tgtEl>
                                        <p:attrNameLst>
                                          <p:attrName>style.visibility</p:attrName>
                                        </p:attrNameLst>
                                      </p:cBhvr>
                                      <p:to>
                                        <p:strVal val="visible"/>
                                      </p:to>
                                    </p:set>
                                    <p:animEffect transition="in" filter="fade">
                                      <p:cBhvr>
                                        <p:cTn id="66" dur="1000"/>
                                        <p:tgtEl>
                                          <p:spTgt spid="14">
                                            <p:txEl>
                                              <p:pRg st="3" end="3"/>
                                            </p:txEl>
                                          </p:spTgt>
                                        </p:tgtEl>
                                      </p:cBhvr>
                                    </p:animEffect>
                                    <p:anim calcmode="lin" valueType="num">
                                      <p:cBhvr>
                                        <p:cTn id="67"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68"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69" presetID="47" presetClass="entr" presetSubtype="0" fill="hold" nodeType="withEffect">
                                  <p:stCondLst>
                                    <p:cond delay="0"/>
                                  </p:stCondLst>
                                  <p:childTnLst>
                                    <p:set>
                                      <p:cBhvr>
                                        <p:cTn id="70" dur="1" fill="hold">
                                          <p:stCondLst>
                                            <p:cond delay="0"/>
                                          </p:stCondLst>
                                        </p:cTn>
                                        <p:tgtEl>
                                          <p:spTgt spid="14">
                                            <p:txEl>
                                              <p:pRg st="4" end="4"/>
                                            </p:txEl>
                                          </p:spTgt>
                                        </p:tgtEl>
                                        <p:attrNameLst>
                                          <p:attrName>style.visibility</p:attrName>
                                        </p:attrNameLst>
                                      </p:cBhvr>
                                      <p:to>
                                        <p:strVal val="visible"/>
                                      </p:to>
                                    </p:set>
                                    <p:animEffect transition="in" filter="fade">
                                      <p:cBhvr>
                                        <p:cTn id="71" dur="1000"/>
                                        <p:tgtEl>
                                          <p:spTgt spid="14">
                                            <p:txEl>
                                              <p:pRg st="4" end="4"/>
                                            </p:txEl>
                                          </p:spTgt>
                                        </p:tgtEl>
                                      </p:cBhvr>
                                    </p:animEffect>
                                    <p:anim calcmode="lin" valueType="num">
                                      <p:cBhvr>
                                        <p:cTn id="72"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73"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0"/>
                                  </p:stCondLst>
                                  <p:childTnLst>
                                    <p:set>
                                      <p:cBhvr>
                                        <p:cTn id="75" dur="1" fill="hold">
                                          <p:stCondLst>
                                            <p:cond delay="0"/>
                                          </p:stCondLst>
                                        </p:cTn>
                                        <p:tgtEl>
                                          <p:spTgt spid="14">
                                            <p:txEl>
                                              <p:pRg st="5" end="5"/>
                                            </p:txEl>
                                          </p:spTgt>
                                        </p:tgtEl>
                                        <p:attrNameLst>
                                          <p:attrName>style.visibility</p:attrName>
                                        </p:attrNameLst>
                                      </p:cBhvr>
                                      <p:to>
                                        <p:strVal val="visible"/>
                                      </p:to>
                                    </p:set>
                                    <p:animEffect transition="in" filter="fade">
                                      <p:cBhvr>
                                        <p:cTn id="76" dur="1000"/>
                                        <p:tgtEl>
                                          <p:spTgt spid="14">
                                            <p:txEl>
                                              <p:pRg st="5" end="5"/>
                                            </p:txEl>
                                          </p:spTgt>
                                        </p:tgtEl>
                                      </p:cBhvr>
                                    </p:animEffect>
                                    <p:anim calcmode="lin" valueType="num">
                                      <p:cBhvr>
                                        <p:cTn id="77"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78"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fill="hold"/>
                                        <p:tgtEl>
                                          <p:spTgt spid="19"/>
                                        </p:tgtEl>
                                        <p:attrNameLst>
                                          <p:attrName>ppt_x</p:attrName>
                                        </p:attrNameLst>
                                      </p:cBhvr>
                                      <p:tavLst>
                                        <p:tav tm="0">
                                          <p:val>
                                            <p:strVal val="0-#ppt_w/2"/>
                                          </p:val>
                                        </p:tav>
                                        <p:tav tm="100000">
                                          <p:val>
                                            <p:strVal val="#ppt_x"/>
                                          </p:val>
                                        </p:tav>
                                      </p:tavLst>
                                    </p:anim>
                                    <p:anim calcmode="lin" valueType="num">
                                      <p:cBhvr additive="base">
                                        <p:cTn id="8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5">
                                            <p:txEl>
                                              <p:pRg st="0" end="0"/>
                                            </p:txEl>
                                          </p:spTgt>
                                        </p:tgtEl>
                                        <p:attrNameLst>
                                          <p:attrName>style.visibility</p:attrName>
                                        </p:attrNameLst>
                                      </p:cBhvr>
                                      <p:to>
                                        <p:strVal val="visible"/>
                                      </p:to>
                                    </p:set>
                                    <p:animEffect transition="in" filter="fade">
                                      <p:cBhvr>
                                        <p:cTn id="89" dur="500"/>
                                        <p:tgtEl>
                                          <p:spTgt spid="15">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5">
                                            <p:txEl>
                                              <p:pRg st="1" end="1"/>
                                            </p:txEl>
                                          </p:spTgt>
                                        </p:tgtEl>
                                        <p:attrNameLst>
                                          <p:attrName>style.visibility</p:attrName>
                                        </p:attrNameLst>
                                      </p:cBhvr>
                                      <p:to>
                                        <p:strVal val="visible"/>
                                      </p:to>
                                    </p:set>
                                    <p:animEffect transition="in" filter="fade">
                                      <p:cBhvr>
                                        <p:cTn id="94" dur="500"/>
                                        <p:tgtEl>
                                          <p:spTgt spid="15">
                                            <p:txEl>
                                              <p:pRg st="1" end="1"/>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15">
                                            <p:txEl>
                                              <p:pRg st="2" end="2"/>
                                            </p:txEl>
                                          </p:spTgt>
                                        </p:tgtEl>
                                        <p:attrNameLst>
                                          <p:attrName>style.visibility</p:attrName>
                                        </p:attrNameLst>
                                      </p:cBhvr>
                                      <p:to>
                                        <p:strVal val="visible"/>
                                      </p:to>
                                    </p:set>
                                    <p:animEffect transition="in" filter="fade">
                                      <p:cBhvr>
                                        <p:cTn id="99" dur="1000"/>
                                        <p:tgtEl>
                                          <p:spTgt spid="15">
                                            <p:txEl>
                                              <p:pRg st="2" end="2"/>
                                            </p:txEl>
                                          </p:spTgt>
                                        </p:tgtEl>
                                      </p:cBhvr>
                                    </p:animEffect>
                                    <p:anim calcmode="lin" valueType="num">
                                      <p:cBhvr>
                                        <p:cTn id="100"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01"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15">
                                            <p:txEl>
                                              <p:pRg st="3" end="3"/>
                                            </p:txEl>
                                          </p:spTgt>
                                        </p:tgtEl>
                                        <p:attrNameLst>
                                          <p:attrName>style.visibility</p:attrName>
                                        </p:attrNameLst>
                                      </p:cBhvr>
                                      <p:to>
                                        <p:strVal val="visible"/>
                                      </p:to>
                                    </p:set>
                                    <p:animEffect transition="in" filter="fade">
                                      <p:cBhvr>
                                        <p:cTn id="104" dur="1000"/>
                                        <p:tgtEl>
                                          <p:spTgt spid="15">
                                            <p:txEl>
                                              <p:pRg st="3" end="3"/>
                                            </p:txEl>
                                          </p:spTgt>
                                        </p:tgtEl>
                                      </p:cBhvr>
                                    </p:animEffect>
                                    <p:anim calcmode="lin" valueType="num">
                                      <p:cBhvr>
                                        <p:cTn id="105"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106"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15">
                                            <p:txEl>
                                              <p:pRg st="4" end="4"/>
                                            </p:txEl>
                                          </p:spTgt>
                                        </p:tgtEl>
                                        <p:attrNameLst>
                                          <p:attrName>style.visibility</p:attrName>
                                        </p:attrNameLst>
                                      </p:cBhvr>
                                      <p:to>
                                        <p:strVal val="visible"/>
                                      </p:to>
                                    </p:set>
                                    <p:animEffect transition="in" filter="fade">
                                      <p:cBhvr>
                                        <p:cTn id="109" dur="1000"/>
                                        <p:tgtEl>
                                          <p:spTgt spid="15">
                                            <p:txEl>
                                              <p:pRg st="4" end="4"/>
                                            </p:txEl>
                                          </p:spTgt>
                                        </p:tgtEl>
                                      </p:cBhvr>
                                    </p:animEffect>
                                    <p:anim calcmode="lin" valueType="num">
                                      <p:cBhvr>
                                        <p:cTn id="110"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111"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15">
                                            <p:txEl>
                                              <p:pRg st="5" end="5"/>
                                            </p:txEl>
                                          </p:spTgt>
                                        </p:tgtEl>
                                        <p:attrNameLst>
                                          <p:attrName>style.visibility</p:attrName>
                                        </p:attrNameLst>
                                      </p:cBhvr>
                                      <p:to>
                                        <p:strVal val="visible"/>
                                      </p:to>
                                    </p:set>
                                    <p:animEffect transition="in" filter="fade">
                                      <p:cBhvr>
                                        <p:cTn id="114" dur="1000"/>
                                        <p:tgtEl>
                                          <p:spTgt spid="15">
                                            <p:txEl>
                                              <p:pRg st="5" end="5"/>
                                            </p:txEl>
                                          </p:spTgt>
                                        </p:tgtEl>
                                      </p:cBhvr>
                                    </p:animEffect>
                                    <p:anim calcmode="lin" valueType="num">
                                      <p:cBhvr>
                                        <p:cTn id="115"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116" dur="1000" fill="hold"/>
                                        <p:tgtEl>
                                          <p:spTgt spid="1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6">
                                            <p:txEl>
                                              <p:pRg st="1" end="1"/>
                                            </p:txEl>
                                          </p:spTgt>
                                        </p:tgtEl>
                                        <p:attrNameLst>
                                          <p:attrName>style.visibility</p:attrName>
                                        </p:attrNameLst>
                                      </p:cBhvr>
                                      <p:to>
                                        <p:strVal val="visible"/>
                                      </p:to>
                                    </p:set>
                                    <p:animEffect transition="in" filter="fade">
                                      <p:cBhvr>
                                        <p:cTn id="121" dur="500"/>
                                        <p:tgtEl>
                                          <p:spTgt spid="16">
                                            <p:txEl>
                                              <p:pRg st="1" end="1"/>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16">
                                            <p:txEl>
                                              <p:pRg st="2" end="2"/>
                                            </p:txEl>
                                          </p:spTgt>
                                        </p:tgtEl>
                                        <p:attrNameLst>
                                          <p:attrName>style.visibility</p:attrName>
                                        </p:attrNameLst>
                                      </p:cBhvr>
                                      <p:to>
                                        <p:strVal val="visible"/>
                                      </p:to>
                                    </p:set>
                                    <p:animEffect transition="in" filter="fade">
                                      <p:cBhvr>
                                        <p:cTn id="126" dur="1000"/>
                                        <p:tgtEl>
                                          <p:spTgt spid="16">
                                            <p:txEl>
                                              <p:pRg st="2" end="2"/>
                                            </p:txEl>
                                          </p:spTgt>
                                        </p:tgtEl>
                                      </p:cBhvr>
                                    </p:animEffect>
                                    <p:anim calcmode="lin" valueType="num">
                                      <p:cBhvr>
                                        <p:cTn id="127"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128"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Motivación</a:t>
            </a:r>
            <a:endParaRPr lang="en-US" dirty="0">
              <a:latin typeface="Vijaya" pitchFamily="34" charset="0"/>
              <a:cs typeface="Vijaya"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680" y="5013176"/>
            <a:ext cx="1260152" cy="91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5013176"/>
            <a:ext cx="1080120" cy="1168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7003" y="5013176"/>
            <a:ext cx="14573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6336" y="4980303"/>
            <a:ext cx="11715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6502" y="5013176"/>
            <a:ext cx="25336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Flecha abajo"/>
          <p:cNvSpPr/>
          <p:nvPr/>
        </p:nvSpPr>
        <p:spPr>
          <a:xfrm>
            <a:off x="6792740" y="4293096"/>
            <a:ext cx="216024" cy="432048"/>
          </a:xfrm>
          <a:prstGeom prst="down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13 Flecha abajo"/>
          <p:cNvSpPr/>
          <p:nvPr/>
        </p:nvSpPr>
        <p:spPr>
          <a:xfrm>
            <a:off x="8172400" y="4293096"/>
            <a:ext cx="216024" cy="432048"/>
          </a:xfrm>
          <a:prstGeom prst="down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14 Flecha abajo"/>
          <p:cNvSpPr/>
          <p:nvPr/>
        </p:nvSpPr>
        <p:spPr>
          <a:xfrm>
            <a:off x="5292080" y="4293096"/>
            <a:ext cx="216024" cy="432048"/>
          </a:xfrm>
          <a:prstGeom prst="down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15 Flecha abajo"/>
          <p:cNvSpPr/>
          <p:nvPr/>
        </p:nvSpPr>
        <p:spPr>
          <a:xfrm>
            <a:off x="899592" y="4306713"/>
            <a:ext cx="216024" cy="432048"/>
          </a:xfrm>
          <a:prstGeom prst="down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16 Flecha abajo"/>
          <p:cNvSpPr/>
          <p:nvPr/>
        </p:nvSpPr>
        <p:spPr>
          <a:xfrm>
            <a:off x="2339752" y="4293096"/>
            <a:ext cx="216024" cy="432048"/>
          </a:xfrm>
          <a:prstGeom prst="down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17 Flecha abajo"/>
          <p:cNvSpPr/>
          <p:nvPr/>
        </p:nvSpPr>
        <p:spPr>
          <a:xfrm>
            <a:off x="3707904" y="4293096"/>
            <a:ext cx="216024" cy="432048"/>
          </a:xfrm>
          <a:prstGeom prst="down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Marcador de número de diapositiva"/>
          <p:cNvSpPr>
            <a:spLocks noGrp="1"/>
          </p:cNvSpPr>
          <p:nvPr>
            <p:ph type="sldNum" sz="quarter" idx="12"/>
          </p:nvPr>
        </p:nvSpPr>
        <p:spPr/>
        <p:txBody>
          <a:bodyPr/>
          <a:lstStyle/>
          <a:p>
            <a:fld id="{3E465342-07BB-4AE0-945D-5C6FCBAACC10}" type="slidenum">
              <a:rPr lang="en-US" smtClean="0"/>
              <a:t>4</a:t>
            </a:fld>
            <a:endParaRPr lang="en-US"/>
          </a:p>
        </p:txBody>
      </p:sp>
      <p:pic>
        <p:nvPicPr>
          <p:cNvPr id="19" name="Picture 2"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768" y="1984604"/>
            <a:ext cx="4032448" cy="2164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22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500"/>
                                        <p:tgtEl>
                                          <p:spTgt spid="1028"/>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par>
                                <p:cTn id="41" presetID="10" presetClass="entr" presetSubtype="0" fill="hold" nodeType="withEffect">
                                  <p:stCondLst>
                                    <p:cond delay="0"/>
                                  </p:stCondLst>
                                  <p:childTnLst>
                                    <p:set>
                                      <p:cBhvr>
                                        <p:cTn id="42" dur="1" fill="hold">
                                          <p:stCondLst>
                                            <p:cond delay="0"/>
                                          </p:stCondLst>
                                        </p:cTn>
                                        <p:tgtEl>
                                          <p:spTgt spid="1031"/>
                                        </p:tgtEl>
                                        <p:attrNameLst>
                                          <p:attrName>style.visibility</p:attrName>
                                        </p:attrNameLst>
                                      </p:cBhvr>
                                      <p:to>
                                        <p:strVal val="visible"/>
                                      </p:to>
                                    </p:set>
                                    <p:animEffect transition="in" filter="fade">
                                      <p:cBhvr>
                                        <p:cTn id="43" dur="500"/>
                                        <p:tgtEl>
                                          <p:spTgt spid="1031"/>
                                        </p:tgtEl>
                                      </p:cBhvr>
                                    </p:animEffect>
                                  </p:childTnLst>
                                </p:cTn>
                              </p:par>
                              <p:par>
                                <p:cTn id="44" presetID="10" presetClass="entr" presetSubtype="0" fill="hold" nodeType="with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par>
                                <p:cTn id="47" presetID="10" presetClass="entr" presetSubtype="0" fill="hold" nodeType="withEffect">
                                  <p:stCondLst>
                                    <p:cond delay="0"/>
                                  </p:stCondLst>
                                  <p:childTnLst>
                                    <p:set>
                                      <p:cBhvr>
                                        <p:cTn id="48" dur="1" fill="hold">
                                          <p:stCondLst>
                                            <p:cond delay="0"/>
                                          </p:stCondLst>
                                        </p:cTn>
                                        <p:tgtEl>
                                          <p:spTgt spid="1030"/>
                                        </p:tgtEl>
                                        <p:attrNameLst>
                                          <p:attrName>style.visibility</p:attrName>
                                        </p:attrNameLst>
                                      </p:cBhvr>
                                      <p:to>
                                        <p:strVal val="visible"/>
                                      </p:to>
                                    </p:set>
                                    <p:animEffect transition="in" filter="fade">
                                      <p:cBhvr>
                                        <p:cTn id="4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5" grpId="0" animBg="1"/>
      <p:bldP spid="16" grpId="0" animBg="1"/>
      <p:bldP spid="17"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RSA en EON (Estático)</a:t>
            </a:r>
            <a:endParaRPr lang="en-US"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40</a:t>
            </a:fld>
            <a:endParaRPr lang="en-US"/>
          </a:p>
        </p:txBody>
      </p:sp>
      <p:sp>
        <p:nvSpPr>
          <p:cNvPr id="5" name="2 Marcador de contenido"/>
          <p:cNvSpPr>
            <a:spLocks noGrp="1"/>
          </p:cNvSpPr>
          <p:nvPr>
            <p:ph idx="1"/>
          </p:nvPr>
        </p:nvSpPr>
        <p:spPr>
          <a:xfrm>
            <a:off x="457200" y="2249425"/>
            <a:ext cx="5554960" cy="3915880"/>
          </a:xfrm>
        </p:spPr>
        <p:txBody>
          <a:bodyPr>
            <a:normAutofit/>
          </a:bodyPr>
          <a:lstStyle/>
          <a:p>
            <a:pPr algn="just"/>
            <a:r>
              <a:rPr lang="es-419" sz="2400" dirty="0">
                <a:latin typeface="Vijaya" pitchFamily="34" charset="0"/>
                <a:cs typeface="Vijaya" pitchFamily="34" charset="0"/>
              </a:rPr>
              <a:t>Funciones Objetivo</a:t>
            </a:r>
            <a:r>
              <a:rPr lang="es-419" sz="2400" dirty="0" smtClean="0">
                <a:latin typeface="Vijaya" pitchFamily="34" charset="0"/>
                <a:cs typeface="Vijaya" pitchFamily="34" charset="0"/>
              </a:rPr>
              <a:t>:</a:t>
            </a:r>
          </a:p>
          <a:p>
            <a:pPr lvl="1" algn="just"/>
            <a:r>
              <a:rPr lang="es-419" sz="2200" dirty="0" smtClean="0">
                <a:latin typeface="Vijaya" pitchFamily="34" charset="0"/>
                <a:cs typeface="Vijaya" pitchFamily="34" charset="0"/>
              </a:rPr>
              <a:t>Mono-Objetivos:</a:t>
            </a:r>
            <a:endParaRPr lang="es-419" sz="2200" dirty="0">
              <a:latin typeface="Vijaya" pitchFamily="34" charset="0"/>
              <a:cs typeface="Vijaya" pitchFamily="34" charset="0"/>
            </a:endParaRPr>
          </a:p>
          <a:p>
            <a:pPr lvl="2" algn="just"/>
            <a:r>
              <a:rPr lang="es-419" sz="2000" dirty="0">
                <a:latin typeface="Vijaya" pitchFamily="34" charset="0"/>
                <a:cs typeface="Vijaya" pitchFamily="34" charset="0"/>
              </a:rPr>
              <a:t>Costo (4)</a:t>
            </a:r>
          </a:p>
          <a:p>
            <a:pPr lvl="2" algn="just"/>
            <a:r>
              <a:rPr lang="es-419" sz="2000" dirty="0">
                <a:latin typeface="Vijaya" pitchFamily="34" charset="0"/>
                <a:cs typeface="Vijaya" pitchFamily="34" charset="0"/>
              </a:rPr>
              <a:t>FS usados (11)</a:t>
            </a:r>
          </a:p>
          <a:p>
            <a:pPr lvl="2" algn="just"/>
            <a:r>
              <a:rPr lang="es-419" sz="2000" dirty="0">
                <a:latin typeface="Vijaya" pitchFamily="34" charset="0"/>
                <a:cs typeface="Vijaya" pitchFamily="34" charset="0"/>
              </a:rPr>
              <a:t>Índice de máximo FS usado (7)</a:t>
            </a:r>
          </a:p>
          <a:p>
            <a:pPr lvl="2" algn="just"/>
            <a:r>
              <a:rPr lang="es-419" sz="2000" dirty="0" smtClean="0">
                <a:latin typeface="Vijaya" pitchFamily="34" charset="0"/>
                <a:cs typeface="Vijaya" pitchFamily="34" charset="0"/>
              </a:rPr>
              <a:t>Distancia </a:t>
            </a:r>
            <a:r>
              <a:rPr lang="es-419" sz="2000" dirty="0">
                <a:latin typeface="Vijaya" pitchFamily="34" charset="0"/>
                <a:cs typeface="Vijaya" pitchFamily="34" charset="0"/>
              </a:rPr>
              <a:t>(2</a:t>
            </a:r>
            <a:r>
              <a:rPr lang="es-419" sz="2000" dirty="0" smtClean="0">
                <a:latin typeface="Vijaya" pitchFamily="34" charset="0"/>
                <a:cs typeface="Vijaya" pitchFamily="34" charset="0"/>
              </a:rPr>
              <a:t>)</a:t>
            </a:r>
          </a:p>
          <a:p>
            <a:pPr lvl="1" algn="just"/>
            <a:r>
              <a:rPr lang="es-419" sz="2200" dirty="0" smtClean="0">
                <a:latin typeface="Vijaya" pitchFamily="34" charset="0"/>
                <a:cs typeface="Vijaya" pitchFamily="34" charset="0"/>
              </a:rPr>
              <a:t>Multi-Objetivos:</a:t>
            </a:r>
          </a:p>
          <a:p>
            <a:pPr lvl="2" algn="just"/>
            <a:r>
              <a:rPr lang="en-US" sz="2000" dirty="0" err="1">
                <a:latin typeface="Vijaya" pitchFamily="34" charset="0"/>
                <a:cs typeface="Vijaya" pitchFamily="34" charset="0"/>
              </a:rPr>
              <a:t>Indice</a:t>
            </a:r>
            <a:r>
              <a:rPr lang="en-US" sz="2000" dirty="0">
                <a:latin typeface="Vijaya" pitchFamily="34" charset="0"/>
                <a:cs typeface="Vijaya" pitchFamily="34" charset="0"/>
              </a:rPr>
              <a:t> </a:t>
            </a:r>
            <a:r>
              <a:rPr lang="en-US" sz="2000" dirty="0" smtClean="0">
                <a:latin typeface="Vijaya" pitchFamily="34" charset="0"/>
                <a:cs typeface="Vijaya" pitchFamily="34" charset="0"/>
              </a:rPr>
              <a:t>m</a:t>
            </a:r>
            <a:r>
              <a:rPr lang="es-419" sz="2000" dirty="0" smtClean="0">
                <a:latin typeface="Vijaya" pitchFamily="34" charset="0"/>
                <a:cs typeface="Vijaya" pitchFamily="34" charset="0"/>
              </a:rPr>
              <a:t>á</a:t>
            </a:r>
            <a:r>
              <a:rPr lang="en-US" sz="2000" dirty="0" smtClean="0">
                <a:latin typeface="Vijaya" pitchFamily="34" charset="0"/>
                <a:cs typeface="Vijaya" pitchFamily="34" charset="0"/>
              </a:rPr>
              <a:t>x</a:t>
            </a:r>
            <a:r>
              <a:rPr lang="es-419" sz="2000" dirty="0" smtClean="0">
                <a:latin typeface="Vijaya" pitchFamily="34" charset="0"/>
                <a:cs typeface="Vijaya" pitchFamily="34" charset="0"/>
              </a:rPr>
              <a:t>imo</a:t>
            </a:r>
            <a:r>
              <a:rPr lang="en-US" sz="2000" dirty="0" smtClean="0">
                <a:latin typeface="Vijaya" pitchFamily="34" charset="0"/>
                <a:cs typeface="Vijaya" pitchFamily="34" charset="0"/>
              </a:rPr>
              <a:t> </a:t>
            </a:r>
            <a:r>
              <a:rPr lang="en-US" sz="2000" dirty="0">
                <a:latin typeface="Vijaya" pitchFamily="34" charset="0"/>
                <a:cs typeface="Vijaya" pitchFamily="34" charset="0"/>
              </a:rPr>
              <a:t>de </a:t>
            </a:r>
            <a:r>
              <a:rPr lang="en-US" sz="2000" dirty="0" smtClean="0">
                <a:latin typeface="Vijaya" pitchFamily="34" charset="0"/>
                <a:cs typeface="Vijaya" pitchFamily="34" charset="0"/>
              </a:rPr>
              <a:t>FS</a:t>
            </a:r>
            <a:r>
              <a:rPr lang="es-419" sz="2000" dirty="0" smtClean="0">
                <a:latin typeface="Vijaya" pitchFamily="34" charset="0"/>
                <a:cs typeface="Vijaya" pitchFamily="34" charset="0"/>
              </a:rPr>
              <a:t> - </a:t>
            </a:r>
            <a:r>
              <a:rPr lang="en-US" sz="2000" dirty="0" err="1" smtClean="0">
                <a:latin typeface="Vijaya" pitchFamily="34" charset="0"/>
                <a:cs typeface="Vijaya" pitchFamily="34" charset="0"/>
              </a:rPr>
              <a:t>Distancia</a:t>
            </a:r>
            <a:r>
              <a:rPr lang="en-US" sz="2000" dirty="0" smtClean="0">
                <a:latin typeface="Vijaya" pitchFamily="34" charset="0"/>
                <a:cs typeface="Vijaya" pitchFamily="34" charset="0"/>
              </a:rPr>
              <a:t> </a:t>
            </a:r>
            <a:r>
              <a:rPr lang="es-419" sz="2000" dirty="0" smtClean="0">
                <a:latin typeface="Vijaya" pitchFamily="34" charset="0"/>
                <a:cs typeface="Vijaya" pitchFamily="34" charset="0"/>
              </a:rPr>
              <a:t>(2)</a:t>
            </a:r>
            <a:endParaRPr lang="es-419" sz="2000" dirty="0">
              <a:latin typeface="Vijaya" pitchFamily="34" charset="0"/>
              <a:cs typeface="Vijaya" pitchFamily="34" charset="0"/>
            </a:endParaRPr>
          </a:p>
          <a:p>
            <a:pPr lvl="2" algn="just"/>
            <a:r>
              <a:rPr lang="en-US" sz="2000" dirty="0" err="1">
                <a:latin typeface="Vijaya" pitchFamily="34" charset="0"/>
                <a:cs typeface="Vijaya" pitchFamily="34" charset="0"/>
              </a:rPr>
              <a:t>Indice</a:t>
            </a:r>
            <a:r>
              <a:rPr lang="en-US" sz="2000" dirty="0">
                <a:latin typeface="Vijaya" pitchFamily="34" charset="0"/>
                <a:cs typeface="Vijaya" pitchFamily="34" charset="0"/>
              </a:rPr>
              <a:t> </a:t>
            </a:r>
            <a:r>
              <a:rPr lang="en-US" sz="2000" dirty="0" smtClean="0">
                <a:latin typeface="Vijaya" pitchFamily="34" charset="0"/>
                <a:cs typeface="Vijaya" pitchFamily="34" charset="0"/>
              </a:rPr>
              <a:t>m</a:t>
            </a:r>
            <a:r>
              <a:rPr lang="es-419" sz="2000" dirty="0" smtClean="0">
                <a:latin typeface="Vijaya" pitchFamily="34" charset="0"/>
                <a:cs typeface="Vijaya" pitchFamily="34" charset="0"/>
              </a:rPr>
              <a:t>á</a:t>
            </a:r>
            <a:r>
              <a:rPr lang="en-US" sz="2000" dirty="0" smtClean="0">
                <a:latin typeface="Vijaya" pitchFamily="34" charset="0"/>
                <a:cs typeface="Vijaya" pitchFamily="34" charset="0"/>
              </a:rPr>
              <a:t>x</a:t>
            </a:r>
            <a:r>
              <a:rPr lang="es-419" sz="2000" dirty="0" smtClean="0">
                <a:latin typeface="Vijaya" pitchFamily="34" charset="0"/>
                <a:cs typeface="Vijaya" pitchFamily="34" charset="0"/>
              </a:rPr>
              <a:t>imo</a:t>
            </a:r>
            <a:r>
              <a:rPr lang="en-US" sz="2000" dirty="0" smtClean="0">
                <a:latin typeface="Vijaya" pitchFamily="34" charset="0"/>
                <a:cs typeface="Vijaya" pitchFamily="34" charset="0"/>
              </a:rPr>
              <a:t> </a:t>
            </a:r>
            <a:r>
              <a:rPr lang="en-US" sz="2000" dirty="0">
                <a:latin typeface="Vijaya" pitchFamily="34" charset="0"/>
                <a:cs typeface="Vijaya" pitchFamily="34" charset="0"/>
              </a:rPr>
              <a:t>de </a:t>
            </a:r>
            <a:r>
              <a:rPr lang="en-US" sz="2000" dirty="0" smtClean="0">
                <a:latin typeface="Vijaya" pitchFamily="34" charset="0"/>
                <a:cs typeface="Vijaya" pitchFamily="34" charset="0"/>
              </a:rPr>
              <a:t>FS</a:t>
            </a:r>
            <a:r>
              <a:rPr lang="es-419" sz="2000" dirty="0" smtClean="0">
                <a:latin typeface="Vijaya" pitchFamily="34" charset="0"/>
                <a:cs typeface="Vijaya" pitchFamily="34" charset="0"/>
              </a:rPr>
              <a:t> - </a:t>
            </a:r>
            <a:r>
              <a:rPr lang="en-US" sz="2000" dirty="0" smtClean="0">
                <a:latin typeface="Vijaya" pitchFamily="34" charset="0"/>
                <a:cs typeface="Vijaya" pitchFamily="34" charset="0"/>
              </a:rPr>
              <a:t>FS </a:t>
            </a:r>
            <a:r>
              <a:rPr lang="en-US" sz="2000" dirty="0" err="1" smtClean="0">
                <a:latin typeface="Vijaya" pitchFamily="34" charset="0"/>
                <a:cs typeface="Vijaya" pitchFamily="34" charset="0"/>
              </a:rPr>
              <a:t>usados</a:t>
            </a:r>
            <a:r>
              <a:rPr lang="es-419" sz="2000" dirty="0" smtClean="0">
                <a:latin typeface="Vijaya" pitchFamily="34" charset="0"/>
                <a:cs typeface="Vijaya" pitchFamily="34" charset="0"/>
              </a:rPr>
              <a:t> (1)</a:t>
            </a:r>
            <a:endParaRPr lang="es-419" sz="2000" dirty="0">
              <a:latin typeface="Vijaya" pitchFamily="34" charset="0"/>
              <a:cs typeface="Vijaya" pitchFamily="34" charset="0"/>
            </a:endParaRPr>
          </a:p>
        </p:txBody>
      </p:sp>
      <p:sp>
        <p:nvSpPr>
          <p:cNvPr id="11" name="2 Marcador de contenido"/>
          <p:cNvSpPr txBox="1">
            <a:spLocks/>
          </p:cNvSpPr>
          <p:nvPr/>
        </p:nvSpPr>
        <p:spPr>
          <a:xfrm>
            <a:off x="5364088" y="3212976"/>
            <a:ext cx="3456384" cy="1603240"/>
          </a:xfrm>
          <a:prstGeom prst="rect">
            <a:avLst/>
          </a:prstGeom>
        </p:spPr>
        <p:txBody>
          <a:bodyPr vert="horz">
            <a:normAutofit fontScale="925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algn="just"/>
            <a:r>
              <a:rPr lang="es-419" sz="2400" dirty="0" smtClean="0">
                <a:latin typeface="Vijaya" pitchFamily="34" charset="0"/>
                <a:cs typeface="Vijaya" pitchFamily="34" charset="0"/>
              </a:rPr>
              <a:t>Funciones Objetivo propuestas:</a:t>
            </a:r>
          </a:p>
          <a:p>
            <a:pPr lvl="1" algn="just"/>
            <a:r>
              <a:rPr lang="es-419" sz="2200" dirty="0" smtClean="0">
                <a:latin typeface="Vijaya" pitchFamily="34" charset="0"/>
                <a:cs typeface="Vijaya" pitchFamily="34" charset="0"/>
              </a:rPr>
              <a:t>Distancia</a:t>
            </a:r>
          </a:p>
          <a:p>
            <a:pPr lvl="1" algn="just"/>
            <a:r>
              <a:rPr lang="es-419" sz="2200" dirty="0" smtClean="0">
                <a:latin typeface="Vijaya" pitchFamily="34" charset="0"/>
                <a:cs typeface="Vijaya" pitchFamily="34" charset="0"/>
              </a:rPr>
              <a:t>Máximo FS utilizado</a:t>
            </a:r>
          </a:p>
          <a:p>
            <a:pPr lvl="1" algn="just"/>
            <a:r>
              <a:rPr lang="es-419" sz="2200" dirty="0" smtClean="0">
                <a:latin typeface="Vijaya" pitchFamily="34" charset="0"/>
                <a:cs typeface="Vijaya" pitchFamily="34" charset="0"/>
              </a:rPr>
              <a:t>Costo</a:t>
            </a:r>
          </a:p>
        </p:txBody>
      </p:sp>
      <p:sp>
        <p:nvSpPr>
          <p:cNvPr id="13" name="12 Cerrar llave"/>
          <p:cNvSpPr/>
          <p:nvPr/>
        </p:nvSpPr>
        <p:spPr>
          <a:xfrm>
            <a:off x="4806381" y="2708920"/>
            <a:ext cx="360040" cy="2736304"/>
          </a:xfrm>
          <a:prstGeom prst="righ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9411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anim calcmode="lin" valueType="num">
                                      <p:cBhvr>
                                        <p:cTn id="2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anim calcmode="lin" valueType="num">
                                      <p:cBhvr>
                                        <p:cTn id="3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fade">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Effect transition="in" filter="fade">
                                      <p:cBhvr>
                                        <p:cTn id="44" dur="1000"/>
                                        <p:tgtEl>
                                          <p:spTgt spid="5">
                                            <p:txEl>
                                              <p:pRg st="7" end="7"/>
                                            </p:txEl>
                                          </p:spTgt>
                                        </p:tgtEl>
                                      </p:cBhvr>
                                    </p:animEffect>
                                    <p:anim calcmode="lin" valueType="num">
                                      <p:cBhvr>
                                        <p:cTn id="4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Effect transition="in" filter="fade">
                                      <p:cBhvr>
                                        <p:cTn id="49" dur="1000"/>
                                        <p:tgtEl>
                                          <p:spTgt spid="5">
                                            <p:txEl>
                                              <p:pRg st="8" end="8"/>
                                            </p:txEl>
                                          </p:spTgt>
                                        </p:tgtEl>
                                      </p:cBhvr>
                                    </p:animEffect>
                                    <p:anim calcmode="lin" valueType="num">
                                      <p:cBhvr>
                                        <p:cTn id="50"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1">
                                            <p:txEl>
                                              <p:pRg st="0" end="0"/>
                                            </p:txEl>
                                          </p:spTgt>
                                        </p:tgtEl>
                                        <p:attrNameLst>
                                          <p:attrName>style.visibility</p:attrName>
                                        </p:attrNameLst>
                                      </p:cBhvr>
                                      <p:to>
                                        <p:strVal val="visible"/>
                                      </p:to>
                                    </p:set>
                                    <p:animEffect transition="in" filter="fade">
                                      <p:cBhvr>
                                        <p:cTn id="61" dur="500"/>
                                        <p:tgtEl>
                                          <p:spTgt spid="11">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1">
                                            <p:txEl>
                                              <p:pRg st="1" end="1"/>
                                            </p:txEl>
                                          </p:spTgt>
                                        </p:tgtEl>
                                        <p:attrNameLst>
                                          <p:attrName>style.visibility</p:attrName>
                                        </p:attrNameLst>
                                      </p:cBhvr>
                                      <p:to>
                                        <p:strVal val="visible"/>
                                      </p:to>
                                    </p:set>
                                    <p:animEffect transition="in" filter="fade">
                                      <p:cBhvr>
                                        <p:cTn id="66" dur="1000"/>
                                        <p:tgtEl>
                                          <p:spTgt spid="11">
                                            <p:txEl>
                                              <p:pRg st="1" end="1"/>
                                            </p:txEl>
                                          </p:spTgt>
                                        </p:tgtEl>
                                      </p:cBhvr>
                                    </p:animEffect>
                                    <p:anim calcmode="lin" valueType="num">
                                      <p:cBhvr>
                                        <p:cTn id="67"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68"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1">
                                            <p:txEl>
                                              <p:pRg st="2" end="2"/>
                                            </p:txEl>
                                          </p:spTgt>
                                        </p:tgtEl>
                                        <p:attrNameLst>
                                          <p:attrName>style.visibility</p:attrName>
                                        </p:attrNameLst>
                                      </p:cBhvr>
                                      <p:to>
                                        <p:strVal val="visible"/>
                                      </p:to>
                                    </p:set>
                                    <p:animEffect transition="in" filter="fade">
                                      <p:cBhvr>
                                        <p:cTn id="73" dur="1000"/>
                                        <p:tgtEl>
                                          <p:spTgt spid="11">
                                            <p:txEl>
                                              <p:pRg st="2" end="2"/>
                                            </p:txEl>
                                          </p:spTgt>
                                        </p:tgtEl>
                                      </p:cBhvr>
                                    </p:animEffect>
                                    <p:anim calcmode="lin" valueType="num">
                                      <p:cBhvr>
                                        <p:cTn id="74"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75"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1">
                                            <p:txEl>
                                              <p:pRg st="3" end="3"/>
                                            </p:txEl>
                                          </p:spTgt>
                                        </p:tgtEl>
                                        <p:attrNameLst>
                                          <p:attrName>style.visibility</p:attrName>
                                        </p:attrNameLst>
                                      </p:cBhvr>
                                      <p:to>
                                        <p:strVal val="visible"/>
                                      </p:to>
                                    </p:set>
                                    <p:animEffect transition="in" filter="fade">
                                      <p:cBhvr>
                                        <p:cTn id="80" dur="1000"/>
                                        <p:tgtEl>
                                          <p:spTgt spid="11">
                                            <p:txEl>
                                              <p:pRg st="3" end="3"/>
                                            </p:txEl>
                                          </p:spTgt>
                                        </p:tgtEl>
                                      </p:cBhvr>
                                    </p:animEffect>
                                    <p:anim calcmode="lin" valueType="num">
                                      <p:cBhvr>
                                        <p:cTn id="81"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82"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419" sz="6000" dirty="0" smtClean="0">
                <a:latin typeface="Vijaya" pitchFamily="34" charset="0"/>
                <a:cs typeface="Vijaya" pitchFamily="34" charset="0"/>
              </a:rPr>
              <a:t>Planteamiento del problema</a:t>
            </a:r>
            <a:endParaRPr lang="en-US" sz="6000"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41</a:t>
            </a:fld>
            <a:endParaRPr lang="en-US"/>
          </a:p>
        </p:txBody>
      </p:sp>
    </p:spTree>
    <p:extLst>
      <p:ext uri="{BB962C8B-B14F-4D97-AF65-F5344CB8AC3E}">
        <p14:creationId xmlns:p14="http://schemas.microsoft.com/office/powerpoint/2010/main" val="1077025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RSA Multi-Objetivo</a:t>
            </a:r>
            <a:endParaRPr lang="en-US" dirty="0">
              <a:latin typeface="Vijaya" pitchFamily="34" charset="0"/>
              <a:cs typeface="Vijaya" pitchFamily="34" charset="0"/>
            </a:endParaRPr>
          </a:p>
        </p:txBody>
      </p:sp>
      <p:sp>
        <p:nvSpPr>
          <p:cNvPr id="5" name="2 Marcador de contenido"/>
          <p:cNvSpPr txBox="1">
            <a:spLocks/>
          </p:cNvSpPr>
          <p:nvPr/>
        </p:nvSpPr>
        <p:spPr>
          <a:xfrm>
            <a:off x="467544" y="2420889"/>
            <a:ext cx="8229600" cy="3528392"/>
          </a:xfrm>
          <a:prstGeom prst="rect">
            <a:avLst/>
          </a:prstGeom>
        </p:spPr>
        <p:txBody>
          <a:bodyPr vert="horz">
            <a:normAutofit fontScale="925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lgn="just">
              <a:buFont typeface="Georgia"/>
              <a:buNone/>
            </a:pPr>
            <a:r>
              <a:rPr lang="es-419" sz="2400" dirty="0" smtClean="0">
                <a:latin typeface="Vijaya" pitchFamily="34" charset="0"/>
                <a:cs typeface="Vijaya" pitchFamily="34" charset="0"/>
              </a:rPr>
              <a:t>Dada una topología que representa una red EON y una lista de demandas unicast, se desea calcular la ruta y espectro para cada demanda, minimizando simultáneamente: </a:t>
            </a:r>
          </a:p>
          <a:p>
            <a:pPr algn="just"/>
            <a:r>
              <a:rPr lang="es-419" sz="2400" dirty="0" smtClean="0">
                <a:latin typeface="Vijaya" pitchFamily="34" charset="0"/>
                <a:cs typeface="Vijaya" pitchFamily="34" charset="0"/>
              </a:rPr>
              <a:t>Espectro</a:t>
            </a:r>
          </a:p>
          <a:p>
            <a:pPr algn="just"/>
            <a:r>
              <a:rPr lang="es-419" sz="2400" dirty="0" smtClean="0">
                <a:latin typeface="Vijaya" pitchFamily="34" charset="0"/>
                <a:cs typeface="Vijaya" pitchFamily="34" charset="0"/>
              </a:rPr>
              <a:t>Distancia</a:t>
            </a:r>
          </a:p>
          <a:p>
            <a:pPr algn="just"/>
            <a:r>
              <a:rPr lang="es-419" sz="2400" dirty="0" smtClean="0">
                <a:latin typeface="Vijaya" pitchFamily="34" charset="0"/>
                <a:cs typeface="Vijaya" pitchFamily="34" charset="0"/>
              </a:rPr>
              <a:t>Costo</a:t>
            </a:r>
          </a:p>
          <a:p>
            <a:pPr marL="109728" indent="0" algn="just">
              <a:buFont typeface="Georgia"/>
              <a:buNone/>
            </a:pPr>
            <a:r>
              <a:rPr lang="es-419" sz="2400" dirty="0" smtClean="0">
                <a:latin typeface="Vijaya" pitchFamily="34" charset="0"/>
                <a:cs typeface="Vijaya" pitchFamily="34" charset="0"/>
              </a:rPr>
              <a:t>Sujeto a las restricciones de:</a:t>
            </a:r>
          </a:p>
          <a:p>
            <a:pPr algn="just"/>
            <a:r>
              <a:rPr lang="es-419" sz="2400" dirty="0" smtClean="0">
                <a:latin typeface="Vijaya" pitchFamily="34" charset="0"/>
                <a:cs typeface="Vijaya" pitchFamily="34" charset="0"/>
              </a:rPr>
              <a:t>No superposición</a:t>
            </a:r>
          </a:p>
          <a:p>
            <a:pPr algn="just"/>
            <a:r>
              <a:rPr lang="es-419" sz="2400" dirty="0" smtClean="0">
                <a:latin typeface="Vijaya" pitchFamily="34" charset="0"/>
                <a:cs typeface="Vijaya" pitchFamily="34" charset="0"/>
              </a:rPr>
              <a:t>Continuidad</a:t>
            </a:r>
          </a:p>
          <a:p>
            <a:pPr algn="just"/>
            <a:r>
              <a:rPr lang="es-419" sz="2400" dirty="0" smtClean="0">
                <a:latin typeface="Vijaya" pitchFamily="34" charset="0"/>
                <a:cs typeface="Vijaya" pitchFamily="34" charset="0"/>
              </a:rPr>
              <a:t>Contigüidad</a:t>
            </a:r>
            <a:endParaRPr lang="es-419" sz="2400"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42</a:t>
            </a:fld>
            <a:endParaRPr lang="en-US"/>
          </a:p>
        </p:txBody>
      </p:sp>
    </p:spTree>
    <p:extLst>
      <p:ext uri="{BB962C8B-B14F-4D97-AF65-F5344CB8AC3E}">
        <p14:creationId xmlns:p14="http://schemas.microsoft.com/office/powerpoint/2010/main" val="158574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1000"/>
                                        <p:tgtEl>
                                          <p:spTgt spid="5">
                                            <p:txEl>
                                              <p:pRg st="5" end="5"/>
                                            </p:txEl>
                                          </p:spTgt>
                                        </p:tgtEl>
                                      </p:cBhvr>
                                    </p:animEffect>
                                    <p:anim calcmode="lin" valueType="num">
                                      <p:cBhvr>
                                        <p:cTn id="3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fade">
                                      <p:cBhvr>
                                        <p:cTn id="39" dur="1000"/>
                                        <p:tgtEl>
                                          <p:spTgt spid="5">
                                            <p:txEl>
                                              <p:pRg st="6" end="6"/>
                                            </p:txEl>
                                          </p:spTgt>
                                        </p:tgtEl>
                                      </p:cBhvr>
                                    </p:animEffect>
                                    <p:anim calcmode="lin" valueType="num">
                                      <p:cBhvr>
                                        <p:cTn id="4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Effect transition="in" filter="fade">
                                      <p:cBhvr>
                                        <p:cTn id="44" dur="1000"/>
                                        <p:tgtEl>
                                          <p:spTgt spid="5">
                                            <p:txEl>
                                              <p:pRg st="7" end="7"/>
                                            </p:txEl>
                                          </p:spTgt>
                                        </p:tgtEl>
                                      </p:cBhvr>
                                    </p:animEffect>
                                    <p:anim calcmode="lin" valueType="num">
                                      <p:cBhvr>
                                        <p:cTn id="45"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419" sz="6000" dirty="0" smtClean="0">
                <a:latin typeface="Vijaya" pitchFamily="34" charset="0"/>
                <a:cs typeface="Vijaya" pitchFamily="34" charset="0"/>
              </a:rPr>
              <a:t>Propuesta de modelo exacto</a:t>
            </a:r>
            <a:endParaRPr lang="en-US" sz="6000"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43</a:t>
            </a:fld>
            <a:endParaRPr lang="en-US"/>
          </a:p>
        </p:txBody>
      </p:sp>
      <p:sp>
        <p:nvSpPr>
          <p:cNvPr id="4" name="2 Subtítulo"/>
          <p:cNvSpPr>
            <a:spLocks noGrp="1"/>
          </p:cNvSpPr>
          <p:nvPr>
            <p:ph type="subTitle" idx="1"/>
          </p:nvPr>
        </p:nvSpPr>
        <p:spPr>
          <a:xfrm>
            <a:off x="457200" y="3899938"/>
            <a:ext cx="4953000" cy="1752600"/>
          </a:xfrm>
        </p:spPr>
        <p:txBody>
          <a:bodyPr/>
          <a:lstStyle/>
          <a:p>
            <a:r>
              <a:rPr lang="es-419" dirty="0" smtClean="0">
                <a:latin typeface="Vijaya" pitchFamily="34" charset="0"/>
                <a:cs typeface="Vijaya" pitchFamily="34" charset="0"/>
              </a:rPr>
              <a:t>Programación Lineal Entera Multi-Objetivo (MOILP)</a:t>
            </a:r>
            <a:endParaRPr lang="en-US" dirty="0">
              <a:latin typeface="Vijaya" pitchFamily="34" charset="0"/>
              <a:cs typeface="Vijaya" pitchFamily="34" charset="0"/>
            </a:endParaRPr>
          </a:p>
        </p:txBody>
      </p:sp>
    </p:spTree>
    <p:extLst>
      <p:ext uri="{BB962C8B-B14F-4D97-AF65-F5344CB8AC3E}">
        <p14:creationId xmlns:p14="http://schemas.microsoft.com/office/powerpoint/2010/main" val="38051666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dirty="0">
              <a:latin typeface="Vijaya" pitchFamily="34" charset="0"/>
              <a:cs typeface="Vijaya" pitchFamily="34" charset="0"/>
            </a:endParaRPr>
          </a:p>
        </p:txBody>
      </p:sp>
      <p:sp>
        <p:nvSpPr>
          <p:cNvPr id="5" name="4 Marcador de número de diapositiva"/>
          <p:cNvSpPr>
            <a:spLocks noGrp="1"/>
          </p:cNvSpPr>
          <p:nvPr>
            <p:ph type="sldNum" sz="quarter" idx="12"/>
          </p:nvPr>
        </p:nvSpPr>
        <p:spPr/>
        <p:txBody>
          <a:bodyPr/>
          <a:lstStyle/>
          <a:p>
            <a:fld id="{3E465342-07BB-4AE0-945D-5C6FCBAACC10}" type="slidenum">
              <a:rPr lang="en-US" smtClean="0"/>
              <a:t>44</a:t>
            </a:fld>
            <a:endParaRPr lang="en-US"/>
          </a:p>
        </p:txBody>
      </p:sp>
      <p:sp>
        <p:nvSpPr>
          <p:cNvPr id="6" name="2 Marcador de contenido"/>
          <p:cNvSpPr txBox="1">
            <a:spLocks/>
          </p:cNvSpPr>
          <p:nvPr/>
        </p:nvSpPr>
        <p:spPr>
          <a:xfrm>
            <a:off x="609600" y="24018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endParaRPr lang="es-419" sz="2400" dirty="0" smtClean="0">
              <a:latin typeface="Vijaya" pitchFamily="34" charset="0"/>
              <a:cs typeface="Vijaya" pitchFamily="34" charset="0"/>
            </a:endParaRPr>
          </a:p>
        </p:txBody>
      </p:sp>
      <p:sp>
        <p:nvSpPr>
          <p:cNvPr id="8" name="2 Marcador de contenido"/>
          <p:cNvSpPr>
            <a:spLocks noGrp="1"/>
          </p:cNvSpPr>
          <p:nvPr>
            <p:ph idx="1"/>
          </p:nvPr>
        </p:nvSpPr>
        <p:spPr>
          <a:xfrm>
            <a:off x="457200" y="1916832"/>
            <a:ext cx="2962672" cy="4325112"/>
          </a:xfrm>
        </p:spPr>
        <p:txBody>
          <a:bodyPr/>
          <a:lstStyle/>
          <a:p>
            <a:r>
              <a:rPr lang="en-US" dirty="0" smtClean="0">
                <a:latin typeface="Vijaya" pitchFamily="34" charset="0"/>
                <a:cs typeface="Vijaya" pitchFamily="34" charset="0"/>
              </a:rPr>
              <a:t>Dad</a:t>
            </a:r>
            <a:r>
              <a:rPr lang="es-419" dirty="0" smtClean="0">
                <a:latin typeface="Vijaya" pitchFamily="34" charset="0"/>
                <a:cs typeface="Vijaya" pitchFamily="34" charset="0"/>
              </a:rPr>
              <a:t>as:</a:t>
            </a:r>
            <a:endParaRPr lang="es-419" dirty="0">
              <a:latin typeface="Vijaya" pitchFamily="34" charset="0"/>
              <a:cs typeface="Vijaya" pitchFamily="34" charset="0"/>
            </a:endParaRPr>
          </a:p>
        </p:txBody>
      </p:sp>
      <p:pic>
        <p:nvPicPr>
          <p:cNvPr id="9" name="8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812867"/>
            <a:ext cx="2049407" cy="1152128"/>
          </a:xfrm>
          <a:prstGeom prst="rect">
            <a:avLst/>
          </a:prstGeom>
        </p:spPr>
      </p:pic>
      <mc:AlternateContent xmlns:mc="http://schemas.openxmlformats.org/markup-compatibility/2006" xmlns:a14="http://schemas.microsoft.com/office/drawing/2010/main">
        <mc:Choice Requires="a14">
          <p:graphicFrame>
            <p:nvGraphicFramePr>
              <p:cNvPr id="10" name="9 Tabla"/>
              <p:cNvGraphicFramePr>
                <a:graphicFrameLocks noGrp="1"/>
              </p:cNvGraphicFramePr>
              <p:nvPr>
                <p:extLst>
                  <p:ext uri="{D42A27DB-BD31-4B8C-83A1-F6EECF244321}">
                    <p14:modId xmlns:p14="http://schemas.microsoft.com/office/powerpoint/2010/main" val="3069068514"/>
                  </p:ext>
                </p:extLst>
              </p:nvPr>
            </p:nvGraphicFramePr>
            <p:xfrm>
              <a:off x="827584" y="4453081"/>
              <a:ext cx="2160240" cy="1249680"/>
            </p:xfrm>
            <a:graphic>
              <a:graphicData uri="http://schemas.openxmlformats.org/drawingml/2006/table">
                <a:tbl>
                  <a:tblPr firstRow="1" bandRow="1">
                    <a:tableStyleId>{5C22544A-7EE6-4342-B048-85BDC9FD1C3A}</a:tableStyleId>
                  </a:tblPr>
                  <a:tblGrid>
                    <a:gridCol w="694363"/>
                    <a:gridCol w="1465877"/>
                  </a:tblGrid>
                  <a:tr h="304780">
                    <a:tc>
                      <a:txBody>
                        <a:bodyPr/>
                        <a:lstStyle/>
                        <a:p>
                          <a:pPr algn="ctr"/>
                          <a:r>
                            <a:rPr lang="es-419" sz="1400" dirty="0" smtClean="0"/>
                            <a:t>s</a:t>
                          </a:r>
                          <a:r>
                            <a:rPr lang="es-419" sz="1400" baseline="0" dirty="0" smtClean="0"/>
                            <a:t>  d </a:t>
                          </a:r>
                          <a:endParaRPr lang="en-US" sz="1400" dirty="0"/>
                        </a:p>
                      </a:txBody>
                      <a:tcPr>
                        <a:solidFill>
                          <a:schemeClr val="accent2">
                            <a:lumMod val="75000"/>
                          </a:schemeClr>
                        </a:solidFill>
                      </a:tcPr>
                    </a:tc>
                    <a:tc>
                      <a:txBody>
                        <a:bodyPr/>
                        <a:lstStyle/>
                        <a:p>
                          <a:pPr algn="ctr"/>
                          <a:r>
                            <a:rPr lang="es-419" sz="1400" dirty="0" smtClean="0"/>
                            <a:t>Demanda</a:t>
                          </a:r>
                          <a:r>
                            <a:rPr lang="es-419" sz="1600" baseline="0" dirty="0" smtClean="0"/>
                            <a:t> </a:t>
                          </a:r>
                          <a14:m>
                            <m:oMath xmlns:m="http://schemas.openxmlformats.org/officeDocument/2006/math">
                              <m:sSub>
                                <m:sSubPr>
                                  <m:ctrlPr>
                                    <a:rPr lang="es-419" sz="1600" i="1" baseline="0" smtClean="0">
                                      <a:latin typeface="Cambria Math"/>
                                    </a:rPr>
                                  </m:ctrlPr>
                                </m:sSubPr>
                                <m:e>
                                  <m:r>
                                    <m:rPr>
                                      <m:sty m:val="p"/>
                                    </m:rPr>
                                    <a:rPr lang="el-GR" sz="1600" i="1" baseline="0" smtClean="0">
                                      <a:latin typeface="Cambria Math"/>
                                    </a:rPr>
                                    <m:t>α</m:t>
                                  </m:r>
                                </m:e>
                                <m:sub>
                                  <m:r>
                                    <a:rPr lang="es-419" sz="1600" b="1" i="1" baseline="0" smtClean="0">
                                      <a:latin typeface="Cambria Math"/>
                                    </a:rPr>
                                    <m:t>𝒔𝒅</m:t>
                                  </m:r>
                                </m:sub>
                              </m:sSub>
                            </m:oMath>
                          </a14:m>
                          <a:endParaRPr lang="en-US" sz="1400" dirty="0"/>
                        </a:p>
                      </a:txBody>
                      <a:tcPr>
                        <a:solidFill>
                          <a:schemeClr val="accent2">
                            <a:lumMod val="75000"/>
                          </a:schemeClr>
                        </a:solidFill>
                      </a:tcPr>
                    </a:tc>
                  </a:tr>
                  <a:tr h="288012">
                    <a:tc>
                      <a:txBody>
                        <a:bodyPr/>
                        <a:lstStyle/>
                        <a:p>
                          <a:r>
                            <a:rPr lang="es-419" sz="1400" dirty="0" smtClean="0"/>
                            <a:t>0</a:t>
                          </a:r>
                          <a:r>
                            <a:rPr lang="es-419" sz="1400" baseline="0" dirty="0" smtClean="0"/>
                            <a:t> – 1 </a:t>
                          </a:r>
                          <a:endParaRPr lang="en-US" sz="1400" dirty="0"/>
                        </a:p>
                      </a:txBody>
                      <a:tcPr>
                        <a:solidFill>
                          <a:schemeClr val="accent2">
                            <a:lumMod val="20000"/>
                            <a:lumOff val="80000"/>
                          </a:schemeClr>
                        </a:solidFill>
                      </a:tcPr>
                    </a:tc>
                    <a:tc>
                      <a:txBody>
                        <a:bodyPr/>
                        <a:lstStyle/>
                        <a:p>
                          <a:pPr algn="ctr"/>
                          <a:r>
                            <a:rPr lang="es-419" sz="1400" dirty="0" smtClean="0"/>
                            <a:t>2</a:t>
                          </a:r>
                          <a:endParaRPr lang="en-US" sz="1400" dirty="0"/>
                        </a:p>
                      </a:txBody>
                      <a:tcPr>
                        <a:solidFill>
                          <a:schemeClr val="accent2">
                            <a:lumMod val="20000"/>
                            <a:lumOff val="80000"/>
                          </a:schemeClr>
                        </a:solidFill>
                      </a:tcPr>
                    </a:tc>
                  </a:tr>
                  <a:tr h="271244">
                    <a:tc>
                      <a:txBody>
                        <a:bodyPr/>
                        <a:lstStyle/>
                        <a:p>
                          <a:r>
                            <a:rPr lang="es-419" sz="1400" dirty="0" smtClean="0"/>
                            <a:t>0</a:t>
                          </a:r>
                          <a:r>
                            <a:rPr lang="es-419" sz="1400" baseline="0" dirty="0" smtClean="0"/>
                            <a:t> – 2</a:t>
                          </a:r>
                          <a:endParaRPr lang="en-US" sz="1400" dirty="0"/>
                        </a:p>
                      </a:txBody>
                      <a:tcPr>
                        <a:solidFill>
                          <a:schemeClr val="accent4">
                            <a:lumMod val="20000"/>
                            <a:lumOff val="80000"/>
                          </a:schemeClr>
                        </a:solidFill>
                      </a:tcPr>
                    </a:tc>
                    <a:tc>
                      <a:txBody>
                        <a:bodyPr/>
                        <a:lstStyle/>
                        <a:p>
                          <a:pPr algn="ctr"/>
                          <a:r>
                            <a:rPr lang="es-419" sz="1400" dirty="0" smtClean="0"/>
                            <a:t>2</a:t>
                          </a:r>
                          <a:endParaRPr lang="en-US" sz="1400" dirty="0"/>
                        </a:p>
                      </a:txBody>
                      <a:tcPr>
                        <a:solidFill>
                          <a:schemeClr val="accent4">
                            <a:lumMod val="20000"/>
                            <a:lumOff val="80000"/>
                          </a:schemeClr>
                        </a:solidFill>
                      </a:tcPr>
                    </a:tc>
                  </a:tr>
                  <a:tr h="254476">
                    <a:tc>
                      <a:txBody>
                        <a:bodyPr/>
                        <a:lstStyle/>
                        <a:p>
                          <a:r>
                            <a:rPr lang="es-419" sz="1400" baseline="0" dirty="0" smtClean="0"/>
                            <a:t>4 – 1  </a:t>
                          </a:r>
                          <a:endParaRPr lang="en-US" sz="1400" dirty="0"/>
                        </a:p>
                      </a:txBody>
                      <a:tcPr>
                        <a:solidFill>
                          <a:srgbClr val="FFFFAB"/>
                        </a:solidFill>
                      </a:tcPr>
                    </a:tc>
                    <a:tc>
                      <a:txBody>
                        <a:bodyPr/>
                        <a:lstStyle/>
                        <a:p>
                          <a:pPr algn="ctr"/>
                          <a:r>
                            <a:rPr lang="es-419" sz="1400" dirty="0" smtClean="0"/>
                            <a:t>2</a:t>
                          </a:r>
                          <a:endParaRPr lang="en-US" sz="1400" dirty="0"/>
                        </a:p>
                      </a:txBody>
                      <a:tcPr>
                        <a:solidFill>
                          <a:srgbClr val="FFFFAB"/>
                        </a:solidFill>
                      </a:tcPr>
                    </a:tc>
                  </a:tr>
                </a:tbl>
              </a:graphicData>
            </a:graphic>
          </p:graphicFrame>
        </mc:Choice>
        <mc:Fallback xmlns="">
          <p:graphicFrame>
            <p:nvGraphicFramePr>
              <p:cNvPr id="10" name="9 Tabla"/>
              <p:cNvGraphicFramePr>
                <a:graphicFrameLocks noGrp="1"/>
              </p:cNvGraphicFramePr>
              <p:nvPr>
                <p:extLst>
                  <p:ext uri="{D42A27DB-BD31-4B8C-83A1-F6EECF244321}">
                    <p14:modId xmlns:p14="http://schemas.microsoft.com/office/powerpoint/2010/main" val="3069068514"/>
                  </p:ext>
                </p:extLst>
              </p:nvPr>
            </p:nvGraphicFramePr>
            <p:xfrm>
              <a:off x="827584" y="4453081"/>
              <a:ext cx="2160240" cy="1249680"/>
            </p:xfrm>
            <a:graphic>
              <a:graphicData uri="http://schemas.openxmlformats.org/drawingml/2006/table">
                <a:tbl>
                  <a:tblPr firstRow="1" bandRow="1">
                    <a:tableStyleId>{5C22544A-7EE6-4342-B048-85BDC9FD1C3A}</a:tableStyleId>
                  </a:tblPr>
                  <a:tblGrid>
                    <a:gridCol w="694363"/>
                    <a:gridCol w="1465877"/>
                  </a:tblGrid>
                  <a:tr h="335280">
                    <a:tc>
                      <a:txBody>
                        <a:bodyPr/>
                        <a:lstStyle/>
                        <a:p>
                          <a:pPr algn="ctr"/>
                          <a:r>
                            <a:rPr lang="es-419" sz="1400" dirty="0" smtClean="0"/>
                            <a:t>s</a:t>
                          </a:r>
                          <a:r>
                            <a:rPr lang="es-419" sz="1400" baseline="0" dirty="0" smtClean="0"/>
                            <a:t>  d </a:t>
                          </a:r>
                          <a:endParaRPr lang="en-US" sz="1400" dirty="0"/>
                        </a:p>
                      </a:txBody>
                      <a:tcPr>
                        <a:solidFill>
                          <a:schemeClr val="accent2">
                            <a:lumMod val="75000"/>
                          </a:schemeClr>
                        </a:solidFill>
                      </a:tcPr>
                    </a:tc>
                    <a:tc>
                      <a:txBody>
                        <a:bodyPr/>
                        <a:lstStyle/>
                        <a:p>
                          <a:endParaRPr lang="en-US"/>
                        </a:p>
                      </a:txBody>
                      <a:tcPr>
                        <a:blipFill rotWithShape="1">
                          <a:blip r:embed="rId3"/>
                          <a:stretch>
                            <a:fillRect l="-47917" t="-3636" r="-417" b="-289091"/>
                          </a:stretch>
                        </a:blipFill>
                      </a:tcPr>
                    </a:tc>
                  </a:tr>
                  <a:tr h="304800">
                    <a:tc>
                      <a:txBody>
                        <a:bodyPr/>
                        <a:lstStyle/>
                        <a:p>
                          <a:r>
                            <a:rPr lang="es-419" sz="1400" dirty="0" smtClean="0"/>
                            <a:t>0</a:t>
                          </a:r>
                          <a:r>
                            <a:rPr lang="es-419" sz="1400" baseline="0" dirty="0" smtClean="0"/>
                            <a:t> – 1 </a:t>
                          </a:r>
                          <a:endParaRPr lang="en-US" sz="1400" dirty="0"/>
                        </a:p>
                      </a:txBody>
                      <a:tcPr>
                        <a:solidFill>
                          <a:schemeClr val="accent2">
                            <a:lumMod val="20000"/>
                            <a:lumOff val="80000"/>
                          </a:schemeClr>
                        </a:solidFill>
                      </a:tcPr>
                    </a:tc>
                    <a:tc>
                      <a:txBody>
                        <a:bodyPr/>
                        <a:lstStyle/>
                        <a:p>
                          <a:pPr algn="ctr"/>
                          <a:r>
                            <a:rPr lang="es-419" sz="1400" dirty="0" smtClean="0"/>
                            <a:t>2</a:t>
                          </a:r>
                          <a:endParaRPr lang="en-US" sz="1400" dirty="0"/>
                        </a:p>
                      </a:txBody>
                      <a:tcPr>
                        <a:solidFill>
                          <a:schemeClr val="accent2">
                            <a:lumMod val="20000"/>
                            <a:lumOff val="80000"/>
                          </a:schemeClr>
                        </a:solidFill>
                      </a:tcPr>
                    </a:tc>
                  </a:tr>
                  <a:tr h="304800">
                    <a:tc>
                      <a:txBody>
                        <a:bodyPr/>
                        <a:lstStyle/>
                        <a:p>
                          <a:r>
                            <a:rPr lang="es-419" sz="1400" dirty="0" smtClean="0"/>
                            <a:t>0</a:t>
                          </a:r>
                          <a:r>
                            <a:rPr lang="es-419" sz="1400" baseline="0" dirty="0" smtClean="0"/>
                            <a:t> – </a:t>
                          </a:r>
                          <a:r>
                            <a:rPr lang="es-419" sz="1400" baseline="0" dirty="0" smtClean="0"/>
                            <a:t>2</a:t>
                          </a:r>
                          <a:endParaRPr lang="en-US" sz="1400" dirty="0"/>
                        </a:p>
                      </a:txBody>
                      <a:tcPr>
                        <a:solidFill>
                          <a:schemeClr val="accent4">
                            <a:lumMod val="20000"/>
                            <a:lumOff val="80000"/>
                          </a:schemeClr>
                        </a:solidFill>
                      </a:tcPr>
                    </a:tc>
                    <a:tc>
                      <a:txBody>
                        <a:bodyPr/>
                        <a:lstStyle/>
                        <a:p>
                          <a:pPr algn="ctr"/>
                          <a:r>
                            <a:rPr lang="es-419" sz="1400" dirty="0" smtClean="0"/>
                            <a:t>2</a:t>
                          </a:r>
                          <a:endParaRPr lang="en-US" sz="1400" dirty="0"/>
                        </a:p>
                      </a:txBody>
                      <a:tcPr>
                        <a:solidFill>
                          <a:schemeClr val="accent4">
                            <a:lumMod val="20000"/>
                            <a:lumOff val="80000"/>
                          </a:schemeClr>
                        </a:solidFill>
                      </a:tcPr>
                    </a:tc>
                  </a:tr>
                  <a:tr h="304800">
                    <a:tc>
                      <a:txBody>
                        <a:bodyPr/>
                        <a:lstStyle/>
                        <a:p>
                          <a:r>
                            <a:rPr lang="es-419" sz="1400" baseline="0" dirty="0" smtClean="0"/>
                            <a:t>4 – 1  </a:t>
                          </a:r>
                          <a:endParaRPr lang="en-US" sz="1400" dirty="0"/>
                        </a:p>
                      </a:txBody>
                      <a:tcPr>
                        <a:solidFill>
                          <a:srgbClr val="FFFFAB"/>
                        </a:solidFill>
                      </a:tcPr>
                    </a:tc>
                    <a:tc>
                      <a:txBody>
                        <a:bodyPr/>
                        <a:lstStyle/>
                        <a:p>
                          <a:pPr algn="ctr"/>
                          <a:r>
                            <a:rPr lang="es-419" sz="1400" dirty="0" smtClean="0"/>
                            <a:t>2</a:t>
                          </a:r>
                          <a:endParaRPr lang="en-US" sz="1400" dirty="0"/>
                        </a:p>
                      </a:txBody>
                      <a:tcPr>
                        <a:solidFill>
                          <a:srgbClr val="FFFFAB"/>
                        </a:solidFill>
                      </a:tcPr>
                    </a:tc>
                  </a:tr>
                </a:tbl>
              </a:graphicData>
            </a:graphic>
          </p:graphicFrame>
        </mc:Fallback>
      </mc:AlternateContent>
      <p:sp>
        <p:nvSpPr>
          <p:cNvPr id="11" name="10 CuadroTexto"/>
          <p:cNvSpPr txBox="1"/>
          <p:nvPr/>
        </p:nvSpPr>
        <p:spPr>
          <a:xfrm>
            <a:off x="836781" y="3883114"/>
            <a:ext cx="1627369" cy="276999"/>
          </a:xfrm>
          <a:prstGeom prst="rect">
            <a:avLst/>
          </a:prstGeom>
          <a:noFill/>
        </p:spPr>
        <p:txBody>
          <a:bodyPr wrap="none" rtlCol="0">
            <a:spAutoFit/>
          </a:bodyPr>
          <a:lstStyle/>
          <a:p>
            <a:r>
              <a:rPr lang="es-419" sz="1200" dirty="0" smtClean="0"/>
              <a:t>Topología de 5 nodos</a:t>
            </a:r>
            <a:endParaRPr lang="en-US" sz="1200" dirty="0"/>
          </a:p>
        </p:txBody>
      </p:sp>
      <p:sp>
        <p:nvSpPr>
          <p:cNvPr id="12" name="11 CuadroTexto"/>
          <p:cNvSpPr txBox="1"/>
          <p:nvPr/>
        </p:nvSpPr>
        <p:spPr>
          <a:xfrm>
            <a:off x="827584" y="5744289"/>
            <a:ext cx="1713931" cy="276999"/>
          </a:xfrm>
          <a:prstGeom prst="rect">
            <a:avLst/>
          </a:prstGeom>
          <a:noFill/>
        </p:spPr>
        <p:txBody>
          <a:bodyPr wrap="none" rtlCol="0">
            <a:spAutoFit/>
          </a:bodyPr>
          <a:lstStyle/>
          <a:p>
            <a:r>
              <a:rPr lang="es-419" sz="1200" dirty="0" smtClean="0"/>
              <a:t>Lista de solicitudes </a:t>
            </a:r>
            <a:r>
              <a:rPr lang="es-419" sz="1200" i="1" dirty="0" smtClean="0"/>
              <a:t>SD</a:t>
            </a:r>
            <a:endParaRPr lang="en-US" sz="1200" i="1" dirty="0"/>
          </a:p>
        </p:txBody>
      </p:sp>
      <p:sp>
        <p:nvSpPr>
          <p:cNvPr id="13" name="2 Marcador de contenido"/>
          <p:cNvSpPr txBox="1">
            <a:spLocks/>
          </p:cNvSpPr>
          <p:nvPr/>
        </p:nvSpPr>
        <p:spPr>
          <a:xfrm>
            <a:off x="3563888" y="1939648"/>
            <a:ext cx="5275312"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dirty="0" smtClean="0">
                <a:latin typeface="Vijaya" pitchFamily="34" charset="0"/>
                <a:cs typeface="Vijaya" pitchFamily="34" charset="0"/>
              </a:rPr>
              <a:t>Input del modelo ILP:</a:t>
            </a:r>
            <a:endParaRPr lang="es-419" dirty="0">
              <a:latin typeface="Vijaya" pitchFamily="34" charset="0"/>
              <a:cs typeface="Vijaya" pitchFamily="34" charset="0"/>
            </a:endParaRPr>
          </a:p>
        </p:txBody>
      </p:sp>
      <p:sp>
        <p:nvSpPr>
          <p:cNvPr id="14" name="13 Flecha derecha"/>
          <p:cNvSpPr/>
          <p:nvPr/>
        </p:nvSpPr>
        <p:spPr>
          <a:xfrm>
            <a:off x="2987824" y="3573016"/>
            <a:ext cx="576064" cy="221540"/>
          </a:xfrm>
          <a:prstGeom prst="right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15 CuadroTexto"/>
              <p:cNvSpPr txBox="1"/>
              <p:nvPr/>
            </p:nvSpPr>
            <p:spPr>
              <a:xfrm>
                <a:off x="4199819" y="5085184"/>
                <a:ext cx="3132781" cy="6151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419" sz="1400" b="0" i="1" smtClean="0">
                          <a:latin typeface="Cambria Math"/>
                        </a:rPr>
                        <m:t>𝑑𝑖𝑠𝑡𝑎𝑛𝑐𝑖𝑎𝑀𝑎𝑥𝑖𝑚𝑎</m:t>
                      </m:r>
                      <m:r>
                        <a:rPr lang="es-419" sz="1400" b="0" i="1" smtClean="0">
                          <a:latin typeface="Cambria Math"/>
                        </a:rPr>
                        <m:t>= </m:t>
                      </m:r>
                      <m:nary>
                        <m:naryPr>
                          <m:chr m:val="∑"/>
                          <m:supHide m:val="on"/>
                          <m:ctrlPr>
                            <a:rPr lang="es-419" sz="1400" b="0" i="1" smtClean="0">
                              <a:latin typeface="Cambria Math"/>
                            </a:rPr>
                          </m:ctrlPr>
                        </m:naryPr>
                        <m:sub>
                          <m:r>
                            <m:rPr>
                              <m:brk m:alnAt="7"/>
                            </m:rPr>
                            <a:rPr lang="es-419" sz="1400" b="0" i="1" smtClean="0">
                              <a:latin typeface="Cambria Math"/>
                            </a:rPr>
                            <m:t>𝑠</m:t>
                          </m:r>
                          <m:r>
                            <a:rPr lang="es-419" sz="1400" b="0" i="1" smtClean="0">
                              <a:latin typeface="Cambria Math"/>
                            </a:rPr>
                            <m:t>𝑑</m:t>
                          </m:r>
                        </m:sub>
                        <m:sup/>
                        <m:e>
                          <m:sSubSup>
                            <m:sSubSupPr>
                              <m:ctrlPr>
                                <a:rPr lang="es-419" sz="1400" b="0" i="1" smtClean="0">
                                  <a:latin typeface="Cambria Math"/>
                                </a:rPr>
                              </m:ctrlPr>
                            </m:sSubSupPr>
                            <m:e>
                              <m:sSubSup>
                                <m:sSubSupPr>
                                  <m:ctrlPr>
                                    <a:rPr lang="es-419" sz="1400" b="0" i="1" smtClean="0">
                                      <a:latin typeface="Cambria Math"/>
                                    </a:rPr>
                                  </m:ctrlPr>
                                </m:sSubSupPr>
                                <m:e>
                                  <m:r>
                                    <a:rPr lang="es-419" sz="1400" b="0" i="1" smtClean="0">
                                      <a:latin typeface="Cambria Math"/>
                                    </a:rPr>
                                    <m:t>𝑑𝑖𝑠𝑡</m:t>
                                  </m:r>
                                </m:e>
                                <m:sub>
                                  <m:r>
                                    <a:rPr lang="en-US" sz="1400" b="0" i="1" smtClean="0">
                                      <a:latin typeface="Cambria Math"/>
                                    </a:rPr>
                                    <m:t>𝐾</m:t>
                                  </m:r>
                                </m:sub>
                                <m:sup/>
                              </m:sSubSup>
                            </m:e>
                            <m:sub/>
                            <m:sup>
                              <m:r>
                                <a:rPr lang="es-419" sz="1400" b="0" i="1" smtClean="0">
                                  <a:latin typeface="Cambria Math"/>
                                </a:rPr>
                                <m:t>𝑠𝑑</m:t>
                              </m:r>
                            </m:sup>
                          </m:sSubSup>
                        </m:e>
                      </m:nary>
                      <m:r>
                        <a:rPr lang="es-419" sz="1400" b="0" i="1" smtClean="0">
                          <a:latin typeface="Cambria Math"/>
                        </a:rPr>
                        <m:t>=8</m:t>
                      </m:r>
                    </m:oMath>
                  </m:oMathPara>
                </a14:m>
                <a:endParaRPr lang="en-US" sz="1400" dirty="0"/>
              </a:p>
            </p:txBody>
          </p:sp>
        </mc:Choice>
        <mc:Fallback>
          <p:sp>
            <p:nvSpPr>
              <p:cNvPr id="16" name="15 CuadroTexto"/>
              <p:cNvSpPr txBox="1">
                <a:spLocks noRot="1" noChangeAspect="1" noMove="1" noResize="1" noEditPoints="1" noAdjustHandles="1" noChangeArrowheads="1" noChangeShapeType="1" noTextEdit="1"/>
              </p:cNvSpPr>
              <p:nvPr/>
            </p:nvSpPr>
            <p:spPr>
              <a:xfrm>
                <a:off x="4199819" y="5085184"/>
                <a:ext cx="3132781" cy="615168"/>
              </a:xfrm>
              <a:prstGeom prst="rect">
                <a:avLst/>
              </a:prstGeom>
              <a:blipFill rotWithShape="1">
                <a:blip r:embed="rId4"/>
                <a:stretch>
                  <a:fillRect t="-115842" r="-7393" b="-1663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16 CuadroTexto"/>
              <p:cNvSpPr txBox="1"/>
              <p:nvPr/>
            </p:nvSpPr>
            <p:spPr>
              <a:xfrm>
                <a:off x="4211960" y="5694152"/>
                <a:ext cx="3334824" cy="6151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419" sz="1400" b="0" i="1" smtClean="0">
                          <a:latin typeface="Cambria Math"/>
                        </a:rPr>
                        <m:t>𝑐𝑜𝑠𝑡𝑜𝑀𝑎𝑥𝑖𝑚𝑜</m:t>
                      </m:r>
                      <m:r>
                        <a:rPr lang="es-419" sz="1400" b="0" i="1" smtClean="0">
                          <a:latin typeface="Cambria Math"/>
                        </a:rPr>
                        <m:t>        = </m:t>
                      </m:r>
                      <m:nary>
                        <m:naryPr>
                          <m:chr m:val="∑"/>
                          <m:supHide m:val="on"/>
                          <m:ctrlPr>
                            <a:rPr lang="es-419" sz="1400" b="0" i="1" smtClean="0">
                              <a:latin typeface="Cambria Math"/>
                            </a:rPr>
                          </m:ctrlPr>
                        </m:naryPr>
                        <m:sub>
                          <m:r>
                            <m:rPr>
                              <m:brk m:alnAt="7"/>
                            </m:rPr>
                            <a:rPr lang="es-419" sz="1400" b="0" i="1" smtClean="0">
                              <a:latin typeface="Cambria Math"/>
                            </a:rPr>
                            <m:t>𝑠</m:t>
                          </m:r>
                          <m:r>
                            <a:rPr lang="es-419" sz="1400" b="0" i="1" smtClean="0">
                              <a:latin typeface="Cambria Math"/>
                            </a:rPr>
                            <m:t>𝑑</m:t>
                          </m:r>
                        </m:sub>
                        <m:sup/>
                        <m:e>
                          <m:sSubSup>
                            <m:sSubSupPr>
                              <m:ctrlPr>
                                <a:rPr lang="es-419" sz="1400" b="0" i="1" smtClean="0">
                                  <a:latin typeface="Cambria Math"/>
                                </a:rPr>
                              </m:ctrlPr>
                            </m:sSubSupPr>
                            <m:e>
                              <m:sSubSup>
                                <m:sSubSupPr>
                                  <m:ctrlPr>
                                    <a:rPr lang="es-419" sz="1400" b="0" i="1" smtClean="0">
                                      <a:latin typeface="Cambria Math"/>
                                    </a:rPr>
                                  </m:ctrlPr>
                                </m:sSubSupPr>
                                <m:e>
                                  <m:r>
                                    <a:rPr lang="es-419" sz="1400" b="0" i="1" smtClean="0">
                                      <a:latin typeface="Cambria Math"/>
                                    </a:rPr>
                                    <m:t>𝑐𝑜𝑠𝑡𝑜</m:t>
                                  </m:r>
                                </m:e>
                                <m:sub>
                                  <m:r>
                                    <a:rPr lang="en-US" sz="1400" b="0" i="1" smtClean="0">
                                      <a:latin typeface="Cambria Math"/>
                                    </a:rPr>
                                    <m:t>𝐾</m:t>
                                  </m:r>
                                </m:sub>
                                <m:sup/>
                              </m:sSubSup>
                            </m:e>
                            <m:sub/>
                            <m:sup>
                              <m:r>
                                <a:rPr lang="es-419" sz="1400" b="0" i="1" smtClean="0">
                                  <a:latin typeface="Cambria Math"/>
                                </a:rPr>
                                <m:t>𝑠𝑑</m:t>
                              </m:r>
                            </m:sup>
                          </m:sSubSup>
                        </m:e>
                      </m:nary>
                      <m:r>
                        <a:rPr lang="es-419" sz="1400" b="0" i="1" smtClean="0">
                          <a:latin typeface="Cambria Math"/>
                        </a:rPr>
                        <m:t>=16</m:t>
                      </m:r>
                    </m:oMath>
                  </m:oMathPara>
                </a14:m>
                <a:endParaRPr lang="en-US" sz="1400" dirty="0"/>
              </a:p>
            </p:txBody>
          </p:sp>
        </mc:Choice>
        <mc:Fallback>
          <p:sp>
            <p:nvSpPr>
              <p:cNvPr id="17" name="16 CuadroTexto"/>
              <p:cNvSpPr txBox="1">
                <a:spLocks noRot="1" noChangeAspect="1" noMove="1" noResize="1" noEditPoints="1" noAdjustHandles="1" noChangeArrowheads="1" noChangeShapeType="1" noTextEdit="1"/>
              </p:cNvSpPr>
              <p:nvPr/>
            </p:nvSpPr>
            <p:spPr>
              <a:xfrm>
                <a:off x="4211960" y="5694152"/>
                <a:ext cx="3334824" cy="615168"/>
              </a:xfrm>
              <a:prstGeom prst="rect">
                <a:avLst/>
              </a:prstGeom>
              <a:blipFill rotWithShape="1">
                <a:blip r:embed="rId5"/>
                <a:stretch>
                  <a:fillRect t="-115842" r="-731" b="-1663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17 CuadroTexto"/>
              <p:cNvSpPr txBox="1"/>
              <p:nvPr/>
            </p:nvSpPr>
            <p:spPr>
              <a:xfrm>
                <a:off x="4211960" y="6361583"/>
                <a:ext cx="238180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419" sz="1400" b="0" i="1" smtClean="0">
                          <a:latin typeface="Cambria Math"/>
                        </a:rPr>
                        <m:t>𝑚𝑎𝑥𝑖𝑚𝑜𝐹𝑆</m:t>
                      </m:r>
                      <m:r>
                        <a:rPr lang="es-419" sz="1400" b="0" i="1" smtClean="0">
                          <a:latin typeface="Cambria Math"/>
                        </a:rPr>
                        <m:t>              = </m:t>
                      </m:r>
                      <m:sSub>
                        <m:sSubPr>
                          <m:ctrlPr>
                            <a:rPr lang="es-419" sz="1400" b="0" i="1" smtClean="0">
                              <a:latin typeface="Cambria Math"/>
                            </a:rPr>
                          </m:ctrlPr>
                        </m:sSubPr>
                        <m:e>
                          <m:r>
                            <a:rPr lang="es-419" sz="1400" b="0" i="1" smtClean="0">
                              <a:latin typeface="Cambria Math"/>
                            </a:rPr>
                            <m:t>𝐹</m:t>
                          </m:r>
                        </m:e>
                        <m:sub>
                          <m:r>
                            <a:rPr lang="es-419" sz="1400" b="0" i="1" smtClean="0">
                              <a:latin typeface="Cambria Math"/>
                            </a:rPr>
                            <m:t>𝑡𝑜𝑡𝑎𝑙</m:t>
                          </m:r>
                        </m:sub>
                      </m:sSub>
                    </m:oMath>
                  </m:oMathPara>
                </a14:m>
                <a:endParaRPr lang="en-US" sz="1400" dirty="0"/>
              </a:p>
            </p:txBody>
          </p:sp>
        </mc:Choice>
        <mc:Fallback xmlns="">
          <p:sp>
            <p:nvSpPr>
              <p:cNvPr id="18" name="17 CuadroTexto"/>
              <p:cNvSpPr txBox="1">
                <a:spLocks noRot="1" noChangeAspect="1" noMove="1" noResize="1" noEditPoints="1" noAdjustHandles="1" noChangeArrowheads="1" noChangeShapeType="1" noTextEdit="1"/>
              </p:cNvSpPr>
              <p:nvPr/>
            </p:nvSpPr>
            <p:spPr>
              <a:xfrm>
                <a:off x="4211960" y="6361583"/>
                <a:ext cx="2381806" cy="30777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18 CuadroTexto"/>
              <p:cNvSpPr txBox="1"/>
              <p:nvPr/>
            </p:nvSpPr>
            <p:spPr>
              <a:xfrm>
                <a:off x="1843915" y="2339588"/>
                <a:ext cx="7838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s-419" b="0" i="1" smtClean="0">
                              <a:latin typeface="Cambria Math"/>
                            </a:rPr>
                            <m:t>𝐹</m:t>
                          </m:r>
                        </m:e>
                        <m:sub>
                          <m:r>
                            <a:rPr lang="es-419" b="0" i="1" smtClean="0">
                              <a:latin typeface="Cambria Math"/>
                            </a:rPr>
                            <m:t>𝑡𝑜𝑡𝑎𝑙</m:t>
                          </m:r>
                        </m:sub>
                      </m:sSub>
                    </m:oMath>
                  </m:oMathPara>
                </a14:m>
                <a:endParaRPr lang="en-US" dirty="0"/>
              </a:p>
            </p:txBody>
          </p:sp>
        </mc:Choice>
        <mc:Fallback xmlns="">
          <p:sp>
            <p:nvSpPr>
              <p:cNvPr id="19" name="18 CuadroTexto"/>
              <p:cNvSpPr txBox="1">
                <a:spLocks noRot="1" noChangeAspect="1" noMove="1" noResize="1" noEditPoints="1" noAdjustHandles="1" noChangeArrowheads="1" noChangeShapeType="1" noTextEdit="1"/>
              </p:cNvSpPr>
              <p:nvPr/>
            </p:nvSpPr>
            <p:spPr>
              <a:xfrm>
                <a:off x="1843915" y="2339588"/>
                <a:ext cx="783869" cy="369332"/>
              </a:xfrm>
              <a:prstGeom prst="rect">
                <a:avLst/>
              </a:prstGeom>
              <a:blipFill rotWithShape="1">
                <a:blip r:embed="rId7"/>
                <a:stretch>
                  <a:fillRect b="-1667"/>
                </a:stretch>
              </a:blipFill>
            </p:spPr>
            <p:txBody>
              <a:bodyPr/>
              <a:lstStyle/>
              <a:p>
                <a:r>
                  <a:rPr lang="en-US">
                    <a:noFill/>
                  </a:rPr>
                  <a:t> </a:t>
                </a:r>
              </a:p>
            </p:txBody>
          </p:sp>
        </mc:Fallback>
      </mc:AlternateContent>
      <p:cxnSp>
        <p:nvCxnSpPr>
          <p:cNvPr id="21" name="20 Conector recto de flecha"/>
          <p:cNvCxnSpPr/>
          <p:nvPr/>
        </p:nvCxnSpPr>
        <p:spPr>
          <a:xfrm flipV="1">
            <a:off x="1587568" y="2636912"/>
            <a:ext cx="320136" cy="369332"/>
          </a:xfrm>
          <a:prstGeom prst="straightConnector1">
            <a:avLst/>
          </a:prstGeom>
          <a:ln w="158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22 Abrir llave"/>
          <p:cNvSpPr/>
          <p:nvPr/>
        </p:nvSpPr>
        <p:spPr>
          <a:xfrm>
            <a:off x="3779912" y="3006244"/>
            <a:ext cx="144016" cy="494764"/>
          </a:xfrm>
          <a:prstGeom prst="leftBrac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23 CuadroTexto"/>
          <p:cNvSpPr txBox="1"/>
          <p:nvPr/>
        </p:nvSpPr>
        <p:spPr>
          <a:xfrm>
            <a:off x="3481935" y="3111932"/>
            <a:ext cx="292068" cy="276999"/>
          </a:xfrm>
          <a:prstGeom prst="rect">
            <a:avLst/>
          </a:prstGeom>
          <a:noFill/>
        </p:spPr>
        <p:txBody>
          <a:bodyPr wrap="none" rtlCol="0">
            <a:spAutoFit/>
          </a:bodyPr>
          <a:lstStyle/>
          <a:p>
            <a:r>
              <a:rPr lang="es-419" sz="1200" i="1" dirty="0" smtClean="0"/>
              <a:t>K</a:t>
            </a:r>
            <a:endParaRPr lang="en-US" sz="1200" i="1" dirty="0"/>
          </a:p>
        </p:txBody>
      </p:sp>
      <mc:AlternateContent xmlns:mc="http://schemas.openxmlformats.org/markup-compatibility/2006" xmlns:a14="http://schemas.microsoft.com/office/drawing/2010/main">
        <mc:Choice Requires="a14">
          <p:graphicFrame>
            <p:nvGraphicFramePr>
              <p:cNvPr id="27" name="26 Tabla"/>
              <p:cNvGraphicFramePr>
                <a:graphicFrameLocks noGrp="1"/>
              </p:cNvGraphicFramePr>
              <p:nvPr>
                <p:extLst>
                  <p:ext uri="{D42A27DB-BD31-4B8C-83A1-F6EECF244321}">
                    <p14:modId xmlns:p14="http://schemas.microsoft.com/office/powerpoint/2010/main" val="2218806707"/>
                  </p:ext>
                </p:extLst>
              </p:nvPr>
            </p:nvGraphicFramePr>
            <p:xfrm>
              <a:off x="3989701" y="2429840"/>
              <a:ext cx="4758115" cy="2366074"/>
            </p:xfrm>
            <a:graphic>
              <a:graphicData uri="http://schemas.openxmlformats.org/drawingml/2006/table">
                <a:tbl>
                  <a:tblPr firstRow="1" bandRow="1">
                    <a:tableStyleId>{5C22544A-7EE6-4342-B048-85BDC9FD1C3A}</a:tableStyleId>
                  </a:tblPr>
                  <a:tblGrid>
                    <a:gridCol w="725667"/>
                    <a:gridCol w="432048"/>
                    <a:gridCol w="1440160"/>
                    <a:gridCol w="720080"/>
                    <a:gridCol w="1440160"/>
                  </a:tblGrid>
                  <a:tr h="370840">
                    <a:tc>
                      <a:txBody>
                        <a:bodyPr/>
                        <a:lstStyle/>
                        <a:p>
                          <a:pPr algn="ctr"/>
                          <a:r>
                            <a:rPr lang="es-419" sz="1400" dirty="0" smtClean="0"/>
                            <a:t>s  d </a:t>
                          </a:r>
                          <a:endParaRPr lang="en-US" sz="1400" dirty="0"/>
                        </a:p>
                      </a:txBody>
                      <a:tcPr anchor="ctr">
                        <a:solidFill>
                          <a:schemeClr val="accent2">
                            <a:lumMod val="75000"/>
                          </a:schemeClr>
                        </a:solidFill>
                      </a:tcPr>
                    </a:tc>
                    <a:tc>
                      <a:txBody>
                        <a:bodyPr/>
                        <a:lstStyle/>
                        <a:p>
                          <a:pPr algn="ctr"/>
                          <a:r>
                            <a:rPr lang="es-419" sz="1400" dirty="0" smtClean="0"/>
                            <a:t>p</a:t>
                          </a:r>
                          <a:endParaRPr lang="en-US" sz="1400" dirty="0"/>
                        </a:p>
                      </a:txBody>
                      <a:tcPr anchor="ctr">
                        <a:solidFill>
                          <a:schemeClr val="accent2">
                            <a:lumMod val="75000"/>
                          </a:schemeClr>
                        </a:solidFill>
                      </a:tcPr>
                    </a:tc>
                    <a:tc>
                      <a:txBody>
                        <a:bodyPr/>
                        <a:lstStyle/>
                        <a:p>
                          <a:pPr algn="ctr"/>
                          <a:r>
                            <a:rPr lang="es-419" sz="1400" dirty="0" smtClean="0"/>
                            <a:t>ruta</a:t>
                          </a:r>
                          <a:endParaRPr lang="en-US" sz="1400" dirty="0"/>
                        </a:p>
                      </a:txBody>
                      <a:tcPr anchor="ctr">
                        <a:solidFill>
                          <a:schemeClr val="accent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a:rPr>
                                    </m:ctrlPr>
                                  </m:sSubPr>
                                  <m:e>
                                    <m:r>
                                      <a:rPr lang="es-419" sz="1400" b="1" i="1" smtClean="0">
                                        <a:latin typeface="Cambria Math"/>
                                      </a:rPr>
                                      <m:t>𝒅𝒊𝒔𝒕</m:t>
                                    </m:r>
                                  </m:e>
                                  <m:sub>
                                    <m:r>
                                      <a:rPr lang="es-419" sz="1400" b="1" i="1" smtClean="0">
                                        <a:latin typeface="Cambria Math"/>
                                      </a:rPr>
                                      <m:t>𝒑</m:t>
                                    </m:r>
                                  </m:sub>
                                </m:sSub>
                              </m:oMath>
                            </m:oMathPara>
                          </a14:m>
                          <a:endParaRPr lang="en-US" sz="1400" dirty="0"/>
                        </a:p>
                      </a:txBody>
                      <a:tcPr anchor="ctr">
                        <a:solidFill>
                          <a:schemeClr val="accent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bg1"/>
                                        </a:solidFill>
                                        <a:latin typeface="Cambria Math"/>
                                      </a:rPr>
                                    </m:ctrlPr>
                                  </m:sSubPr>
                                  <m:e>
                                    <m:r>
                                      <a:rPr lang="es-419" sz="1400" b="1" i="1" smtClean="0">
                                        <a:solidFill>
                                          <a:schemeClr val="bg1"/>
                                        </a:solidFill>
                                        <a:latin typeface="Cambria Math"/>
                                      </a:rPr>
                                      <m:t>𝒄𝒐𝒔𝒕𝒐</m:t>
                                    </m:r>
                                  </m:e>
                                  <m:sub>
                                    <m:r>
                                      <a:rPr lang="es-419" sz="1400" b="1" i="1" smtClean="0">
                                        <a:solidFill>
                                          <a:schemeClr val="bg1"/>
                                        </a:solidFill>
                                        <a:latin typeface="Cambria Math"/>
                                      </a:rPr>
                                      <m:t>𝒔𝒅</m:t>
                                    </m:r>
                                  </m:sub>
                                </m:sSub>
                              </m:oMath>
                            </m:oMathPara>
                          </a14:m>
                          <a:endParaRPr lang="es-419" sz="1400" i="1" dirty="0" smtClean="0">
                            <a:solidFill>
                              <a:schemeClr val="bg1"/>
                            </a:solidFill>
                            <a:latin typeface="Cambria Math"/>
                          </a:endParaRPr>
                        </a:p>
                        <a:p>
                          <a:pPr algn="ctr"/>
                          <a14:m>
                            <m:oMathPara xmlns:m="http://schemas.openxmlformats.org/officeDocument/2006/math">
                              <m:oMathParaPr>
                                <m:jc m:val="centerGroup"/>
                              </m:oMathParaPr>
                              <m:oMath xmlns:m="http://schemas.openxmlformats.org/officeDocument/2006/math">
                                <m:r>
                                  <a:rPr lang="es-419" sz="1400" b="1" i="1" smtClean="0">
                                    <a:solidFill>
                                      <a:schemeClr val="bg1"/>
                                    </a:solidFill>
                                    <a:latin typeface="Cambria Math"/>
                                  </a:rPr>
                                  <m:t>= </m:t>
                                </m:r>
                                <m:sSub>
                                  <m:sSubPr>
                                    <m:ctrlPr>
                                      <a:rPr lang="es-419" sz="1400" b="1" i="1" smtClean="0">
                                        <a:solidFill>
                                          <a:schemeClr val="bg1"/>
                                        </a:solidFill>
                                        <a:latin typeface="Cambria Math"/>
                                      </a:rPr>
                                    </m:ctrlPr>
                                  </m:sSubPr>
                                  <m:e>
                                    <m:r>
                                      <a:rPr lang="es-419" sz="1400" b="1" i="1" smtClean="0">
                                        <a:solidFill>
                                          <a:schemeClr val="bg1"/>
                                        </a:solidFill>
                                        <a:latin typeface="Cambria Math"/>
                                      </a:rPr>
                                      <m:t>𝒅𝒊𝒔𝒕</m:t>
                                    </m:r>
                                  </m:e>
                                  <m:sub>
                                    <m:r>
                                      <a:rPr lang="es-419" sz="1400" b="1" i="1" smtClean="0">
                                        <a:solidFill>
                                          <a:schemeClr val="bg1"/>
                                        </a:solidFill>
                                        <a:latin typeface="Cambria Math"/>
                                      </a:rPr>
                                      <m:t>𝒑</m:t>
                                    </m:r>
                                  </m:sub>
                                </m:sSub>
                                <m:r>
                                  <a:rPr lang="es-419" sz="1400" b="1" i="1" smtClean="0">
                                    <a:solidFill>
                                      <a:schemeClr val="bg1"/>
                                    </a:solidFill>
                                    <a:latin typeface="Cambria Math"/>
                                  </a:rPr>
                                  <m:t> ∗ </m:t>
                                </m:r>
                                <m:sSub>
                                  <m:sSubPr>
                                    <m:ctrlPr>
                                      <a:rPr lang="es-419" sz="1400" b="1" i="1" smtClean="0">
                                        <a:solidFill>
                                          <a:schemeClr val="bg1"/>
                                        </a:solidFill>
                                        <a:latin typeface="Cambria Math"/>
                                      </a:rPr>
                                    </m:ctrlPr>
                                  </m:sSubPr>
                                  <m:e>
                                    <m:r>
                                      <m:rPr>
                                        <m:sty m:val="p"/>
                                      </m:rPr>
                                      <a:rPr lang="el-GR" sz="1400" b="1" i="1" smtClean="0">
                                        <a:solidFill>
                                          <a:schemeClr val="bg1"/>
                                        </a:solidFill>
                                        <a:latin typeface="Cambria Math"/>
                                      </a:rPr>
                                      <m:t>α</m:t>
                                    </m:r>
                                  </m:e>
                                  <m:sub>
                                    <m:r>
                                      <a:rPr lang="es-419" sz="1400" b="1" i="1" smtClean="0">
                                        <a:solidFill>
                                          <a:schemeClr val="bg1"/>
                                        </a:solidFill>
                                        <a:latin typeface="Cambria Math"/>
                                      </a:rPr>
                                      <m:t>𝒔𝒅</m:t>
                                    </m:r>
                                  </m:sub>
                                </m:sSub>
                              </m:oMath>
                            </m:oMathPara>
                          </a14:m>
                          <a:endParaRPr lang="en-US" sz="1400" dirty="0">
                            <a:solidFill>
                              <a:schemeClr val="bg1"/>
                            </a:solidFill>
                          </a:endParaRPr>
                        </a:p>
                      </a:txBody>
                      <a:tcPr anchor="ctr">
                        <a:noFill/>
                      </a:tcPr>
                    </a:tc>
                  </a:tr>
                  <a:tr h="254814">
                    <a:tc>
                      <a:txBody>
                        <a:bodyPr/>
                        <a:lstStyle/>
                        <a:p>
                          <a:r>
                            <a:rPr lang="es-419" sz="1400" dirty="0" smtClean="0"/>
                            <a:t>0 –</a:t>
                          </a:r>
                          <a:r>
                            <a:rPr lang="es-419" sz="1400" baseline="0" dirty="0" smtClean="0"/>
                            <a:t> 1 </a:t>
                          </a:r>
                          <a:endParaRPr lang="en-US" sz="1400" dirty="0"/>
                        </a:p>
                      </a:txBody>
                      <a:tcPr>
                        <a:solidFill>
                          <a:schemeClr val="accent2">
                            <a:lumMod val="20000"/>
                            <a:lumOff val="80000"/>
                          </a:schemeClr>
                        </a:solidFill>
                      </a:tcPr>
                    </a:tc>
                    <a:tc>
                      <a:txBody>
                        <a:bodyPr/>
                        <a:lstStyle/>
                        <a:p>
                          <a:r>
                            <a:rPr lang="es-419" sz="1400" smtClean="0"/>
                            <a:t>1</a:t>
                          </a:r>
                          <a:endParaRPr lang="en-US" sz="1400" dirty="0"/>
                        </a:p>
                      </a:txBody>
                      <a:tcPr>
                        <a:solidFill>
                          <a:schemeClr val="accent2">
                            <a:lumMod val="20000"/>
                            <a:lumOff val="80000"/>
                          </a:schemeClr>
                        </a:solidFill>
                      </a:tcPr>
                    </a:tc>
                    <a:tc>
                      <a:txBody>
                        <a:bodyPr/>
                        <a:lstStyle/>
                        <a:p>
                          <a:r>
                            <a:rPr lang="es-419" sz="1400" smtClean="0"/>
                            <a:t>0 – 1 </a:t>
                          </a:r>
                          <a:endParaRPr lang="en-US" sz="1400" dirty="0"/>
                        </a:p>
                      </a:txBody>
                      <a:tcPr>
                        <a:solidFill>
                          <a:schemeClr val="accent2">
                            <a:lumMod val="20000"/>
                            <a:lumOff val="80000"/>
                          </a:schemeClr>
                        </a:solidFill>
                      </a:tcPr>
                    </a:tc>
                    <a:tc>
                      <a:txBody>
                        <a:bodyPr/>
                        <a:lstStyle/>
                        <a:p>
                          <a:r>
                            <a:rPr lang="es-419" sz="1400" smtClean="0"/>
                            <a:t>1</a:t>
                          </a:r>
                          <a:endParaRPr lang="en-US" sz="1400" dirty="0"/>
                        </a:p>
                      </a:txBody>
                      <a:tcPr>
                        <a:solidFill>
                          <a:schemeClr val="accent2">
                            <a:lumMod val="20000"/>
                            <a:lumOff val="80000"/>
                          </a:schemeClr>
                        </a:solidFill>
                      </a:tcPr>
                    </a:tc>
                    <a:tc>
                      <a:txBody>
                        <a:bodyPr/>
                        <a:lstStyle/>
                        <a:p>
                          <a:r>
                            <a:rPr lang="es-419" sz="1400" dirty="0" smtClean="0">
                              <a:solidFill>
                                <a:schemeClr val="bg1"/>
                              </a:solidFill>
                            </a:rPr>
                            <a:t>2 *</a:t>
                          </a:r>
                          <a:r>
                            <a:rPr lang="es-419" sz="1400" baseline="0" dirty="0" smtClean="0">
                              <a:solidFill>
                                <a:schemeClr val="bg1"/>
                              </a:solidFill>
                            </a:rPr>
                            <a:t> 1 = 2</a:t>
                          </a:r>
                          <a:endParaRPr lang="en-US" sz="1400" dirty="0">
                            <a:solidFill>
                              <a:schemeClr val="bg1"/>
                            </a:solidFill>
                          </a:endParaRPr>
                        </a:p>
                      </a:txBody>
                      <a:tcPr>
                        <a:noFill/>
                      </a:tcPr>
                    </a:tc>
                  </a:tr>
                  <a:tr h="238046">
                    <a:tc>
                      <a:txBody>
                        <a:bodyPr/>
                        <a:lstStyle/>
                        <a:p>
                          <a:r>
                            <a:rPr lang="es-419" sz="1400" smtClean="0"/>
                            <a:t>0 – 1 </a:t>
                          </a:r>
                          <a:endParaRPr lang="en-US" sz="1400" dirty="0"/>
                        </a:p>
                      </a:txBody>
                      <a:tcPr>
                        <a:solidFill>
                          <a:schemeClr val="accent2">
                            <a:lumMod val="20000"/>
                            <a:lumOff val="80000"/>
                          </a:schemeClr>
                        </a:solidFill>
                      </a:tcPr>
                    </a:tc>
                    <a:tc>
                      <a:txBody>
                        <a:bodyPr/>
                        <a:lstStyle/>
                        <a:p>
                          <a:r>
                            <a:rPr lang="es-419" sz="1400" smtClean="0"/>
                            <a:t>2</a:t>
                          </a:r>
                          <a:endParaRPr lang="en-US" sz="1400" dirty="0"/>
                        </a:p>
                      </a:txBody>
                      <a:tcPr>
                        <a:solidFill>
                          <a:schemeClr val="accent2">
                            <a:lumMod val="20000"/>
                            <a:lumOff val="80000"/>
                          </a:schemeClr>
                        </a:solidFill>
                      </a:tcPr>
                    </a:tc>
                    <a:tc>
                      <a:txBody>
                        <a:bodyPr/>
                        <a:lstStyle/>
                        <a:p>
                          <a:r>
                            <a:rPr lang="es-419" sz="1400" smtClean="0"/>
                            <a:t>0 –</a:t>
                          </a:r>
                          <a:r>
                            <a:rPr lang="es-419" sz="1400" baseline="0" smtClean="0"/>
                            <a:t> 4 – 3 – 1 </a:t>
                          </a:r>
                          <a:endParaRPr lang="en-US" sz="1400" dirty="0"/>
                        </a:p>
                      </a:txBody>
                      <a:tcPr>
                        <a:solidFill>
                          <a:schemeClr val="accent2">
                            <a:lumMod val="20000"/>
                            <a:lumOff val="80000"/>
                          </a:schemeClr>
                        </a:solidFill>
                      </a:tcPr>
                    </a:tc>
                    <a:tc>
                      <a:txBody>
                        <a:bodyPr/>
                        <a:lstStyle/>
                        <a:p>
                          <a:r>
                            <a:rPr lang="es-419" sz="1400" smtClean="0"/>
                            <a:t>3</a:t>
                          </a:r>
                          <a:endParaRPr lang="en-US" sz="1400" dirty="0"/>
                        </a:p>
                      </a:txBody>
                      <a:tcPr>
                        <a:solidFill>
                          <a:schemeClr val="accent2">
                            <a:lumMod val="20000"/>
                            <a:lumOff val="80000"/>
                          </a:schemeClr>
                        </a:solidFill>
                      </a:tcPr>
                    </a:tc>
                    <a:tc>
                      <a:txBody>
                        <a:bodyPr/>
                        <a:lstStyle/>
                        <a:p>
                          <a:r>
                            <a:rPr lang="es-419" sz="1400" dirty="0" smtClean="0">
                              <a:solidFill>
                                <a:schemeClr val="bg1"/>
                              </a:solidFill>
                            </a:rPr>
                            <a:t>3</a:t>
                          </a:r>
                          <a:r>
                            <a:rPr lang="es-419" sz="1400" baseline="0" dirty="0" smtClean="0">
                              <a:solidFill>
                                <a:schemeClr val="bg1"/>
                              </a:solidFill>
                            </a:rPr>
                            <a:t> * 2 = 6</a:t>
                          </a:r>
                          <a:endParaRPr lang="en-US" sz="1400" dirty="0">
                            <a:solidFill>
                              <a:schemeClr val="bg1"/>
                            </a:solidFill>
                          </a:endParaRPr>
                        </a:p>
                      </a:txBody>
                      <a:tcPr>
                        <a:noFill/>
                      </a:tcPr>
                    </a:tc>
                  </a:tr>
                  <a:tr h="221278">
                    <a:tc>
                      <a:txBody>
                        <a:bodyPr/>
                        <a:lstStyle/>
                        <a:p>
                          <a:r>
                            <a:rPr lang="es-419" sz="1400" smtClean="0"/>
                            <a:t>0 – 2 </a:t>
                          </a:r>
                          <a:endParaRPr lang="en-US" sz="1400" dirty="0"/>
                        </a:p>
                      </a:txBody>
                      <a:tcPr>
                        <a:solidFill>
                          <a:schemeClr val="accent4">
                            <a:lumMod val="20000"/>
                            <a:lumOff val="80000"/>
                          </a:schemeClr>
                        </a:solidFill>
                      </a:tcPr>
                    </a:tc>
                    <a:tc>
                      <a:txBody>
                        <a:bodyPr/>
                        <a:lstStyle/>
                        <a:p>
                          <a:r>
                            <a:rPr lang="es-419" sz="1400" smtClean="0"/>
                            <a:t>3</a:t>
                          </a:r>
                          <a:endParaRPr lang="en-US" sz="1400" dirty="0"/>
                        </a:p>
                      </a:txBody>
                      <a:tcPr>
                        <a:solidFill>
                          <a:schemeClr val="accent4">
                            <a:lumMod val="20000"/>
                            <a:lumOff val="80000"/>
                          </a:schemeClr>
                        </a:solidFill>
                      </a:tcPr>
                    </a:tc>
                    <a:tc>
                      <a:txBody>
                        <a:bodyPr/>
                        <a:lstStyle/>
                        <a:p>
                          <a:r>
                            <a:rPr lang="es-419" sz="1400" smtClean="0"/>
                            <a:t>0 – 1 – 2 </a:t>
                          </a:r>
                          <a:endParaRPr lang="en-US" sz="1400" dirty="0"/>
                        </a:p>
                      </a:txBody>
                      <a:tcPr>
                        <a:solidFill>
                          <a:schemeClr val="accent4">
                            <a:lumMod val="20000"/>
                            <a:lumOff val="80000"/>
                          </a:schemeClr>
                        </a:solidFill>
                      </a:tcPr>
                    </a:tc>
                    <a:tc>
                      <a:txBody>
                        <a:bodyPr/>
                        <a:lstStyle/>
                        <a:p>
                          <a:r>
                            <a:rPr lang="es-419" sz="1400" smtClean="0"/>
                            <a:t>2</a:t>
                          </a:r>
                          <a:endParaRPr lang="en-US" sz="1400" dirty="0"/>
                        </a:p>
                      </a:txBody>
                      <a:tcPr>
                        <a:solidFill>
                          <a:schemeClr val="accent4">
                            <a:lumMod val="20000"/>
                            <a:lumOff val="80000"/>
                          </a:schemeClr>
                        </a:solidFill>
                      </a:tcPr>
                    </a:tc>
                    <a:tc>
                      <a:txBody>
                        <a:bodyPr/>
                        <a:lstStyle/>
                        <a:p>
                          <a:r>
                            <a:rPr lang="es-419" sz="1400" dirty="0" smtClean="0">
                              <a:solidFill>
                                <a:schemeClr val="bg1"/>
                              </a:solidFill>
                            </a:rPr>
                            <a:t>2 * 2 = 4</a:t>
                          </a:r>
                          <a:endParaRPr lang="en-US" sz="1400" dirty="0">
                            <a:solidFill>
                              <a:schemeClr val="bg1"/>
                            </a:solidFill>
                          </a:endParaRPr>
                        </a:p>
                      </a:txBody>
                      <a:tcPr>
                        <a:noFill/>
                      </a:tcPr>
                    </a:tc>
                  </a:tr>
                  <a:tr h="204510">
                    <a:tc>
                      <a:txBody>
                        <a:bodyPr/>
                        <a:lstStyle/>
                        <a:p>
                          <a:r>
                            <a:rPr lang="es-419" sz="1400" smtClean="0"/>
                            <a:t>0</a:t>
                          </a:r>
                          <a:r>
                            <a:rPr lang="es-419" sz="1400" baseline="0" smtClean="0"/>
                            <a:t> – 2 </a:t>
                          </a:r>
                          <a:endParaRPr lang="en-US" sz="1400" dirty="0"/>
                        </a:p>
                      </a:txBody>
                      <a:tcPr>
                        <a:solidFill>
                          <a:schemeClr val="accent4">
                            <a:lumMod val="20000"/>
                            <a:lumOff val="80000"/>
                          </a:schemeClr>
                        </a:solidFill>
                      </a:tcPr>
                    </a:tc>
                    <a:tc>
                      <a:txBody>
                        <a:bodyPr/>
                        <a:lstStyle/>
                        <a:p>
                          <a:r>
                            <a:rPr lang="es-419" sz="1400" smtClean="0"/>
                            <a:t>4</a:t>
                          </a:r>
                          <a:endParaRPr lang="en-US" sz="1400" dirty="0"/>
                        </a:p>
                      </a:txBody>
                      <a:tcPr>
                        <a:solidFill>
                          <a:schemeClr val="accent4">
                            <a:lumMod val="20000"/>
                            <a:lumOff val="80000"/>
                          </a:schemeClr>
                        </a:solidFill>
                      </a:tcPr>
                    </a:tc>
                    <a:tc>
                      <a:txBody>
                        <a:bodyPr/>
                        <a:lstStyle/>
                        <a:p>
                          <a:r>
                            <a:rPr lang="es-419" sz="1400" smtClean="0"/>
                            <a:t>0 – 1 – 3 </a:t>
                          </a:r>
                          <a:r>
                            <a:rPr lang="es-419" sz="1400" baseline="0" smtClean="0"/>
                            <a:t>– 2 </a:t>
                          </a:r>
                          <a:endParaRPr lang="en-US" sz="1400" dirty="0"/>
                        </a:p>
                      </a:txBody>
                      <a:tcPr>
                        <a:solidFill>
                          <a:schemeClr val="accent4">
                            <a:lumMod val="20000"/>
                            <a:lumOff val="80000"/>
                          </a:schemeClr>
                        </a:solidFill>
                      </a:tcPr>
                    </a:tc>
                    <a:tc>
                      <a:txBody>
                        <a:bodyPr/>
                        <a:lstStyle/>
                        <a:p>
                          <a:r>
                            <a:rPr lang="es-419" sz="1400" smtClean="0"/>
                            <a:t>3</a:t>
                          </a:r>
                          <a:endParaRPr lang="en-US" sz="1400" dirty="0"/>
                        </a:p>
                      </a:txBody>
                      <a:tcPr>
                        <a:solidFill>
                          <a:schemeClr val="accent4">
                            <a:lumMod val="20000"/>
                            <a:lumOff val="80000"/>
                          </a:schemeClr>
                        </a:solidFill>
                      </a:tcPr>
                    </a:tc>
                    <a:tc>
                      <a:txBody>
                        <a:bodyPr/>
                        <a:lstStyle/>
                        <a:p>
                          <a:r>
                            <a:rPr lang="es-419" sz="1400" dirty="0" smtClean="0">
                              <a:solidFill>
                                <a:schemeClr val="bg1"/>
                              </a:solidFill>
                            </a:rPr>
                            <a:t>3 * 2 = 6</a:t>
                          </a:r>
                          <a:endParaRPr lang="en-US" sz="1400" dirty="0">
                            <a:solidFill>
                              <a:schemeClr val="bg1"/>
                            </a:solidFill>
                          </a:endParaRPr>
                        </a:p>
                      </a:txBody>
                      <a:tcPr>
                        <a:noFill/>
                      </a:tcPr>
                    </a:tc>
                  </a:tr>
                  <a:tr h="187742">
                    <a:tc>
                      <a:txBody>
                        <a:bodyPr/>
                        <a:lstStyle/>
                        <a:p>
                          <a:r>
                            <a:rPr lang="es-419" sz="1400" smtClean="0"/>
                            <a:t>4 – 1 </a:t>
                          </a:r>
                          <a:endParaRPr lang="en-US" sz="1400" dirty="0"/>
                        </a:p>
                      </a:txBody>
                      <a:tcPr>
                        <a:solidFill>
                          <a:srgbClr val="FFFFAB"/>
                        </a:solidFill>
                      </a:tcPr>
                    </a:tc>
                    <a:tc>
                      <a:txBody>
                        <a:bodyPr/>
                        <a:lstStyle/>
                        <a:p>
                          <a:r>
                            <a:rPr lang="es-419" sz="1400" smtClean="0"/>
                            <a:t>5</a:t>
                          </a:r>
                          <a:endParaRPr lang="en-US" sz="1400" dirty="0"/>
                        </a:p>
                      </a:txBody>
                      <a:tcPr>
                        <a:solidFill>
                          <a:srgbClr val="FFFFAB"/>
                        </a:solidFill>
                      </a:tcPr>
                    </a:tc>
                    <a:tc>
                      <a:txBody>
                        <a:bodyPr/>
                        <a:lstStyle/>
                        <a:p>
                          <a:r>
                            <a:rPr lang="es-419" sz="1400" smtClean="0"/>
                            <a:t>4 –</a:t>
                          </a:r>
                          <a:r>
                            <a:rPr lang="es-419" sz="1400" baseline="0" smtClean="0"/>
                            <a:t> 0 – 1 </a:t>
                          </a:r>
                          <a:endParaRPr lang="en-US" sz="1400" dirty="0"/>
                        </a:p>
                      </a:txBody>
                      <a:tcPr>
                        <a:solidFill>
                          <a:srgbClr val="FFFFAB"/>
                        </a:solidFill>
                      </a:tcPr>
                    </a:tc>
                    <a:tc>
                      <a:txBody>
                        <a:bodyPr/>
                        <a:lstStyle/>
                        <a:p>
                          <a:r>
                            <a:rPr lang="es-419" sz="1400" smtClean="0"/>
                            <a:t>2</a:t>
                          </a:r>
                          <a:endParaRPr lang="en-US" sz="1400" dirty="0"/>
                        </a:p>
                      </a:txBody>
                      <a:tcPr>
                        <a:solidFill>
                          <a:srgbClr val="FFFFAB"/>
                        </a:solidFill>
                      </a:tcPr>
                    </a:tc>
                    <a:tc>
                      <a:txBody>
                        <a:bodyPr/>
                        <a:lstStyle/>
                        <a:p>
                          <a:r>
                            <a:rPr lang="es-419" sz="1400" dirty="0" smtClean="0">
                              <a:solidFill>
                                <a:schemeClr val="bg1"/>
                              </a:solidFill>
                            </a:rPr>
                            <a:t>2</a:t>
                          </a:r>
                          <a:r>
                            <a:rPr lang="es-419" sz="1400" baseline="0" dirty="0" smtClean="0">
                              <a:solidFill>
                                <a:schemeClr val="bg1"/>
                              </a:solidFill>
                            </a:rPr>
                            <a:t> * 2 = 4</a:t>
                          </a:r>
                          <a:endParaRPr lang="en-US" sz="1400" dirty="0">
                            <a:solidFill>
                              <a:schemeClr val="bg1"/>
                            </a:solidFill>
                          </a:endParaRPr>
                        </a:p>
                      </a:txBody>
                      <a:tcPr>
                        <a:noFill/>
                      </a:tcPr>
                    </a:tc>
                  </a:tr>
                  <a:tr h="242982">
                    <a:tc>
                      <a:txBody>
                        <a:bodyPr/>
                        <a:lstStyle/>
                        <a:p>
                          <a:r>
                            <a:rPr lang="es-419" sz="1400" smtClean="0"/>
                            <a:t>4 – 1 </a:t>
                          </a:r>
                          <a:endParaRPr lang="en-US" sz="1400" dirty="0"/>
                        </a:p>
                      </a:txBody>
                      <a:tcPr>
                        <a:solidFill>
                          <a:srgbClr val="FFFFAB"/>
                        </a:solidFill>
                      </a:tcPr>
                    </a:tc>
                    <a:tc>
                      <a:txBody>
                        <a:bodyPr/>
                        <a:lstStyle/>
                        <a:p>
                          <a:r>
                            <a:rPr lang="es-419" sz="1400" smtClean="0"/>
                            <a:t>6</a:t>
                          </a:r>
                          <a:endParaRPr lang="en-US" sz="1400" dirty="0"/>
                        </a:p>
                      </a:txBody>
                      <a:tcPr>
                        <a:solidFill>
                          <a:srgbClr val="FFFFAB"/>
                        </a:solidFill>
                      </a:tcPr>
                    </a:tc>
                    <a:tc>
                      <a:txBody>
                        <a:bodyPr/>
                        <a:lstStyle/>
                        <a:p>
                          <a:r>
                            <a:rPr lang="es-419" sz="1400" smtClean="0"/>
                            <a:t>4 – 3 – 1 </a:t>
                          </a:r>
                          <a:endParaRPr lang="en-US" sz="1400" dirty="0"/>
                        </a:p>
                      </a:txBody>
                      <a:tcPr>
                        <a:solidFill>
                          <a:srgbClr val="FFFFAB"/>
                        </a:solidFill>
                      </a:tcPr>
                    </a:tc>
                    <a:tc>
                      <a:txBody>
                        <a:bodyPr/>
                        <a:lstStyle/>
                        <a:p>
                          <a:r>
                            <a:rPr lang="es-419" sz="1400" dirty="0" smtClean="0"/>
                            <a:t>2</a:t>
                          </a:r>
                          <a:endParaRPr lang="en-US" sz="1400" dirty="0"/>
                        </a:p>
                      </a:txBody>
                      <a:tcPr>
                        <a:solidFill>
                          <a:srgbClr val="FFFFAB"/>
                        </a:solidFill>
                      </a:tcPr>
                    </a:tc>
                    <a:tc>
                      <a:txBody>
                        <a:bodyPr/>
                        <a:lstStyle/>
                        <a:p>
                          <a:r>
                            <a:rPr lang="es-419" sz="1400" dirty="0" smtClean="0">
                              <a:solidFill>
                                <a:schemeClr val="bg1"/>
                              </a:solidFill>
                            </a:rPr>
                            <a:t>2 *</a:t>
                          </a:r>
                          <a:r>
                            <a:rPr lang="es-419" sz="1400" baseline="0" dirty="0" smtClean="0">
                              <a:solidFill>
                                <a:schemeClr val="bg1"/>
                              </a:solidFill>
                            </a:rPr>
                            <a:t> 2 = 4</a:t>
                          </a:r>
                          <a:endParaRPr lang="en-US" sz="1400" dirty="0">
                            <a:solidFill>
                              <a:schemeClr val="bg1"/>
                            </a:solidFill>
                          </a:endParaRPr>
                        </a:p>
                      </a:txBody>
                      <a:tcPr>
                        <a:noFill/>
                      </a:tcPr>
                    </a:tc>
                  </a:tr>
                </a:tbl>
              </a:graphicData>
            </a:graphic>
          </p:graphicFrame>
        </mc:Choice>
        <mc:Fallback xmlns="">
          <p:graphicFrame>
            <p:nvGraphicFramePr>
              <p:cNvPr id="27" name="26 Tabla"/>
              <p:cNvGraphicFramePr>
                <a:graphicFrameLocks noGrp="1"/>
              </p:cNvGraphicFramePr>
              <p:nvPr>
                <p:extLst>
                  <p:ext uri="{D42A27DB-BD31-4B8C-83A1-F6EECF244321}">
                    <p14:modId xmlns:p14="http://schemas.microsoft.com/office/powerpoint/2010/main" val="2218806707"/>
                  </p:ext>
                </p:extLst>
              </p:nvPr>
            </p:nvGraphicFramePr>
            <p:xfrm>
              <a:off x="3989701" y="2429840"/>
              <a:ext cx="4758115" cy="2366074"/>
            </p:xfrm>
            <a:graphic>
              <a:graphicData uri="http://schemas.openxmlformats.org/drawingml/2006/table">
                <a:tbl>
                  <a:tblPr firstRow="1" bandRow="1">
                    <a:tableStyleId>{5C22544A-7EE6-4342-B048-85BDC9FD1C3A}</a:tableStyleId>
                  </a:tblPr>
                  <a:tblGrid>
                    <a:gridCol w="725667"/>
                    <a:gridCol w="432048"/>
                    <a:gridCol w="1440160"/>
                    <a:gridCol w="720080"/>
                    <a:gridCol w="1440160"/>
                  </a:tblGrid>
                  <a:tr h="537274">
                    <a:tc>
                      <a:txBody>
                        <a:bodyPr/>
                        <a:lstStyle/>
                        <a:p>
                          <a:pPr algn="ctr"/>
                          <a:r>
                            <a:rPr lang="es-419" sz="1400" dirty="0" smtClean="0"/>
                            <a:t>s  d </a:t>
                          </a:r>
                          <a:endParaRPr lang="en-US" sz="1400" dirty="0"/>
                        </a:p>
                      </a:txBody>
                      <a:tcPr anchor="ctr">
                        <a:solidFill>
                          <a:schemeClr val="accent2">
                            <a:lumMod val="75000"/>
                          </a:schemeClr>
                        </a:solidFill>
                      </a:tcPr>
                    </a:tc>
                    <a:tc>
                      <a:txBody>
                        <a:bodyPr/>
                        <a:lstStyle/>
                        <a:p>
                          <a:pPr algn="ctr"/>
                          <a:r>
                            <a:rPr lang="es-419" sz="1400" dirty="0" smtClean="0"/>
                            <a:t>p</a:t>
                          </a:r>
                          <a:endParaRPr lang="en-US" sz="1400" dirty="0"/>
                        </a:p>
                      </a:txBody>
                      <a:tcPr anchor="ctr">
                        <a:solidFill>
                          <a:schemeClr val="accent2">
                            <a:lumMod val="75000"/>
                          </a:schemeClr>
                        </a:solidFill>
                      </a:tcPr>
                    </a:tc>
                    <a:tc>
                      <a:txBody>
                        <a:bodyPr/>
                        <a:lstStyle/>
                        <a:p>
                          <a:pPr algn="ctr"/>
                          <a:r>
                            <a:rPr lang="es-419" sz="1400" dirty="0" smtClean="0"/>
                            <a:t>ruta</a:t>
                          </a:r>
                          <a:endParaRPr lang="en-US" sz="1400" dirty="0"/>
                        </a:p>
                      </a:txBody>
                      <a:tcPr anchor="ctr">
                        <a:solidFill>
                          <a:schemeClr val="accent2">
                            <a:lumMod val="75000"/>
                          </a:schemeClr>
                        </a:solidFill>
                      </a:tcPr>
                    </a:tc>
                    <a:tc>
                      <a:txBody>
                        <a:bodyPr/>
                        <a:lstStyle/>
                        <a:p>
                          <a:endParaRPr lang="en-US"/>
                        </a:p>
                      </a:txBody>
                      <a:tcPr anchor="ctr">
                        <a:blipFill rotWithShape="1">
                          <a:blip r:embed="rId8"/>
                          <a:stretch>
                            <a:fillRect l="-357983" t="-1136" r="-199160" b="-351136"/>
                          </a:stretch>
                        </a:blipFill>
                      </a:tcPr>
                    </a:tc>
                    <a:tc>
                      <a:txBody>
                        <a:bodyPr/>
                        <a:lstStyle/>
                        <a:p>
                          <a:endParaRPr lang="en-US"/>
                        </a:p>
                      </a:txBody>
                      <a:tcPr anchor="ctr">
                        <a:blipFill rotWithShape="1">
                          <a:blip r:embed="rId8"/>
                          <a:stretch>
                            <a:fillRect l="-230932" t="-1136" r="-424" b="-351136"/>
                          </a:stretch>
                        </a:blipFill>
                      </a:tcPr>
                    </a:tc>
                  </a:tr>
                  <a:tr h="304800">
                    <a:tc>
                      <a:txBody>
                        <a:bodyPr/>
                        <a:lstStyle/>
                        <a:p>
                          <a:r>
                            <a:rPr lang="es-419" sz="1400" dirty="0" smtClean="0"/>
                            <a:t>0 –</a:t>
                          </a:r>
                          <a:r>
                            <a:rPr lang="es-419" sz="1400" baseline="0" dirty="0" smtClean="0"/>
                            <a:t> 1 </a:t>
                          </a:r>
                          <a:endParaRPr lang="en-US" sz="1400" dirty="0"/>
                        </a:p>
                      </a:txBody>
                      <a:tcPr>
                        <a:solidFill>
                          <a:schemeClr val="accent2">
                            <a:lumMod val="20000"/>
                            <a:lumOff val="80000"/>
                          </a:schemeClr>
                        </a:solidFill>
                      </a:tcPr>
                    </a:tc>
                    <a:tc>
                      <a:txBody>
                        <a:bodyPr/>
                        <a:lstStyle/>
                        <a:p>
                          <a:r>
                            <a:rPr lang="es-419" sz="1400" smtClean="0"/>
                            <a:t>1</a:t>
                          </a:r>
                          <a:endParaRPr lang="en-US" sz="1400" dirty="0"/>
                        </a:p>
                      </a:txBody>
                      <a:tcPr>
                        <a:solidFill>
                          <a:schemeClr val="accent2">
                            <a:lumMod val="20000"/>
                            <a:lumOff val="80000"/>
                          </a:schemeClr>
                        </a:solidFill>
                      </a:tcPr>
                    </a:tc>
                    <a:tc>
                      <a:txBody>
                        <a:bodyPr/>
                        <a:lstStyle/>
                        <a:p>
                          <a:r>
                            <a:rPr lang="es-419" sz="1400" smtClean="0"/>
                            <a:t>0 – 1 </a:t>
                          </a:r>
                          <a:endParaRPr lang="en-US" sz="1400" dirty="0"/>
                        </a:p>
                      </a:txBody>
                      <a:tcPr>
                        <a:solidFill>
                          <a:schemeClr val="accent2">
                            <a:lumMod val="20000"/>
                            <a:lumOff val="80000"/>
                          </a:schemeClr>
                        </a:solidFill>
                      </a:tcPr>
                    </a:tc>
                    <a:tc>
                      <a:txBody>
                        <a:bodyPr/>
                        <a:lstStyle/>
                        <a:p>
                          <a:r>
                            <a:rPr lang="es-419" sz="1400" smtClean="0"/>
                            <a:t>1</a:t>
                          </a:r>
                          <a:endParaRPr lang="en-US" sz="1400" dirty="0"/>
                        </a:p>
                      </a:txBody>
                      <a:tcPr>
                        <a:solidFill>
                          <a:schemeClr val="accent2">
                            <a:lumMod val="20000"/>
                            <a:lumOff val="80000"/>
                          </a:schemeClr>
                        </a:solidFill>
                      </a:tcPr>
                    </a:tc>
                    <a:tc>
                      <a:txBody>
                        <a:bodyPr/>
                        <a:lstStyle/>
                        <a:p>
                          <a:r>
                            <a:rPr lang="es-419" sz="1400" dirty="0" smtClean="0">
                              <a:solidFill>
                                <a:schemeClr val="bg1"/>
                              </a:solidFill>
                            </a:rPr>
                            <a:t>2 *</a:t>
                          </a:r>
                          <a:r>
                            <a:rPr lang="es-419" sz="1400" baseline="0" dirty="0" smtClean="0">
                              <a:solidFill>
                                <a:schemeClr val="bg1"/>
                              </a:solidFill>
                            </a:rPr>
                            <a:t> 1 = 2</a:t>
                          </a:r>
                          <a:endParaRPr lang="en-US" sz="1400" dirty="0">
                            <a:solidFill>
                              <a:schemeClr val="bg1"/>
                            </a:solidFill>
                          </a:endParaRPr>
                        </a:p>
                      </a:txBody>
                      <a:tcPr>
                        <a:noFill/>
                      </a:tcPr>
                    </a:tc>
                  </a:tr>
                  <a:tr h="304800">
                    <a:tc>
                      <a:txBody>
                        <a:bodyPr/>
                        <a:lstStyle/>
                        <a:p>
                          <a:r>
                            <a:rPr lang="es-419" sz="1400" smtClean="0"/>
                            <a:t>0 – 1 </a:t>
                          </a:r>
                          <a:endParaRPr lang="en-US" sz="1400" dirty="0"/>
                        </a:p>
                      </a:txBody>
                      <a:tcPr>
                        <a:solidFill>
                          <a:schemeClr val="accent2">
                            <a:lumMod val="20000"/>
                            <a:lumOff val="80000"/>
                          </a:schemeClr>
                        </a:solidFill>
                      </a:tcPr>
                    </a:tc>
                    <a:tc>
                      <a:txBody>
                        <a:bodyPr/>
                        <a:lstStyle/>
                        <a:p>
                          <a:r>
                            <a:rPr lang="es-419" sz="1400" smtClean="0"/>
                            <a:t>2</a:t>
                          </a:r>
                          <a:endParaRPr lang="en-US" sz="1400" dirty="0"/>
                        </a:p>
                      </a:txBody>
                      <a:tcPr>
                        <a:solidFill>
                          <a:schemeClr val="accent2">
                            <a:lumMod val="20000"/>
                            <a:lumOff val="80000"/>
                          </a:schemeClr>
                        </a:solidFill>
                      </a:tcPr>
                    </a:tc>
                    <a:tc>
                      <a:txBody>
                        <a:bodyPr/>
                        <a:lstStyle/>
                        <a:p>
                          <a:r>
                            <a:rPr lang="es-419" sz="1400" smtClean="0"/>
                            <a:t>0 –</a:t>
                          </a:r>
                          <a:r>
                            <a:rPr lang="es-419" sz="1400" baseline="0" smtClean="0"/>
                            <a:t> 4 – 3 – 1 </a:t>
                          </a:r>
                          <a:endParaRPr lang="en-US" sz="1400" dirty="0"/>
                        </a:p>
                      </a:txBody>
                      <a:tcPr>
                        <a:solidFill>
                          <a:schemeClr val="accent2">
                            <a:lumMod val="20000"/>
                            <a:lumOff val="80000"/>
                          </a:schemeClr>
                        </a:solidFill>
                      </a:tcPr>
                    </a:tc>
                    <a:tc>
                      <a:txBody>
                        <a:bodyPr/>
                        <a:lstStyle/>
                        <a:p>
                          <a:r>
                            <a:rPr lang="es-419" sz="1400" smtClean="0"/>
                            <a:t>3</a:t>
                          </a:r>
                          <a:endParaRPr lang="en-US" sz="1400" dirty="0"/>
                        </a:p>
                      </a:txBody>
                      <a:tcPr>
                        <a:solidFill>
                          <a:schemeClr val="accent2">
                            <a:lumMod val="20000"/>
                            <a:lumOff val="80000"/>
                          </a:schemeClr>
                        </a:solidFill>
                      </a:tcPr>
                    </a:tc>
                    <a:tc>
                      <a:txBody>
                        <a:bodyPr/>
                        <a:lstStyle/>
                        <a:p>
                          <a:r>
                            <a:rPr lang="es-419" sz="1400" dirty="0" smtClean="0">
                              <a:solidFill>
                                <a:schemeClr val="bg1"/>
                              </a:solidFill>
                            </a:rPr>
                            <a:t>3</a:t>
                          </a:r>
                          <a:r>
                            <a:rPr lang="es-419" sz="1400" baseline="0" dirty="0" smtClean="0">
                              <a:solidFill>
                                <a:schemeClr val="bg1"/>
                              </a:solidFill>
                            </a:rPr>
                            <a:t> * 2 = 6</a:t>
                          </a:r>
                          <a:endParaRPr lang="en-US" sz="1400" dirty="0">
                            <a:solidFill>
                              <a:schemeClr val="bg1"/>
                            </a:solidFill>
                          </a:endParaRPr>
                        </a:p>
                      </a:txBody>
                      <a:tcPr>
                        <a:noFill/>
                      </a:tcPr>
                    </a:tc>
                  </a:tr>
                  <a:tr h="304800">
                    <a:tc>
                      <a:txBody>
                        <a:bodyPr/>
                        <a:lstStyle/>
                        <a:p>
                          <a:r>
                            <a:rPr lang="es-419" sz="1400" smtClean="0"/>
                            <a:t>0 – 2 </a:t>
                          </a:r>
                          <a:endParaRPr lang="en-US" sz="1400" dirty="0"/>
                        </a:p>
                      </a:txBody>
                      <a:tcPr>
                        <a:solidFill>
                          <a:schemeClr val="accent4">
                            <a:lumMod val="20000"/>
                            <a:lumOff val="80000"/>
                          </a:schemeClr>
                        </a:solidFill>
                      </a:tcPr>
                    </a:tc>
                    <a:tc>
                      <a:txBody>
                        <a:bodyPr/>
                        <a:lstStyle/>
                        <a:p>
                          <a:r>
                            <a:rPr lang="es-419" sz="1400" smtClean="0"/>
                            <a:t>3</a:t>
                          </a:r>
                          <a:endParaRPr lang="en-US" sz="1400" dirty="0"/>
                        </a:p>
                      </a:txBody>
                      <a:tcPr>
                        <a:solidFill>
                          <a:schemeClr val="accent4">
                            <a:lumMod val="20000"/>
                            <a:lumOff val="80000"/>
                          </a:schemeClr>
                        </a:solidFill>
                      </a:tcPr>
                    </a:tc>
                    <a:tc>
                      <a:txBody>
                        <a:bodyPr/>
                        <a:lstStyle/>
                        <a:p>
                          <a:r>
                            <a:rPr lang="es-419" sz="1400" smtClean="0"/>
                            <a:t>0 – 1 – 2 </a:t>
                          </a:r>
                          <a:endParaRPr lang="en-US" sz="1400" dirty="0"/>
                        </a:p>
                      </a:txBody>
                      <a:tcPr>
                        <a:solidFill>
                          <a:schemeClr val="accent4">
                            <a:lumMod val="20000"/>
                            <a:lumOff val="80000"/>
                          </a:schemeClr>
                        </a:solidFill>
                      </a:tcPr>
                    </a:tc>
                    <a:tc>
                      <a:txBody>
                        <a:bodyPr/>
                        <a:lstStyle/>
                        <a:p>
                          <a:r>
                            <a:rPr lang="es-419" sz="1400" smtClean="0"/>
                            <a:t>2</a:t>
                          </a:r>
                          <a:endParaRPr lang="en-US" sz="1400" dirty="0"/>
                        </a:p>
                      </a:txBody>
                      <a:tcPr>
                        <a:solidFill>
                          <a:schemeClr val="accent4">
                            <a:lumMod val="20000"/>
                            <a:lumOff val="80000"/>
                          </a:schemeClr>
                        </a:solidFill>
                      </a:tcPr>
                    </a:tc>
                    <a:tc>
                      <a:txBody>
                        <a:bodyPr/>
                        <a:lstStyle/>
                        <a:p>
                          <a:r>
                            <a:rPr lang="es-419" sz="1400" dirty="0" smtClean="0">
                              <a:solidFill>
                                <a:schemeClr val="bg1"/>
                              </a:solidFill>
                            </a:rPr>
                            <a:t>2 * 2 = 4</a:t>
                          </a:r>
                          <a:endParaRPr lang="en-US" sz="1400" dirty="0">
                            <a:solidFill>
                              <a:schemeClr val="bg1"/>
                            </a:solidFill>
                          </a:endParaRPr>
                        </a:p>
                      </a:txBody>
                      <a:tcPr>
                        <a:noFill/>
                      </a:tcPr>
                    </a:tc>
                  </a:tr>
                  <a:tr h="304800">
                    <a:tc>
                      <a:txBody>
                        <a:bodyPr/>
                        <a:lstStyle/>
                        <a:p>
                          <a:r>
                            <a:rPr lang="es-419" sz="1400" smtClean="0"/>
                            <a:t>0</a:t>
                          </a:r>
                          <a:r>
                            <a:rPr lang="es-419" sz="1400" baseline="0" smtClean="0"/>
                            <a:t> – 2 </a:t>
                          </a:r>
                          <a:endParaRPr lang="en-US" sz="1400" dirty="0"/>
                        </a:p>
                      </a:txBody>
                      <a:tcPr>
                        <a:solidFill>
                          <a:schemeClr val="accent4">
                            <a:lumMod val="20000"/>
                            <a:lumOff val="80000"/>
                          </a:schemeClr>
                        </a:solidFill>
                      </a:tcPr>
                    </a:tc>
                    <a:tc>
                      <a:txBody>
                        <a:bodyPr/>
                        <a:lstStyle/>
                        <a:p>
                          <a:r>
                            <a:rPr lang="es-419" sz="1400" smtClean="0"/>
                            <a:t>4</a:t>
                          </a:r>
                          <a:endParaRPr lang="en-US" sz="1400" dirty="0"/>
                        </a:p>
                      </a:txBody>
                      <a:tcPr>
                        <a:solidFill>
                          <a:schemeClr val="accent4">
                            <a:lumMod val="20000"/>
                            <a:lumOff val="80000"/>
                          </a:schemeClr>
                        </a:solidFill>
                      </a:tcPr>
                    </a:tc>
                    <a:tc>
                      <a:txBody>
                        <a:bodyPr/>
                        <a:lstStyle/>
                        <a:p>
                          <a:r>
                            <a:rPr lang="es-419" sz="1400" smtClean="0"/>
                            <a:t>0 – 1 – 3 </a:t>
                          </a:r>
                          <a:r>
                            <a:rPr lang="es-419" sz="1400" baseline="0" smtClean="0"/>
                            <a:t>– 2 </a:t>
                          </a:r>
                          <a:endParaRPr lang="en-US" sz="1400" dirty="0"/>
                        </a:p>
                      </a:txBody>
                      <a:tcPr>
                        <a:solidFill>
                          <a:schemeClr val="accent4">
                            <a:lumMod val="20000"/>
                            <a:lumOff val="80000"/>
                          </a:schemeClr>
                        </a:solidFill>
                      </a:tcPr>
                    </a:tc>
                    <a:tc>
                      <a:txBody>
                        <a:bodyPr/>
                        <a:lstStyle/>
                        <a:p>
                          <a:r>
                            <a:rPr lang="es-419" sz="1400" smtClean="0"/>
                            <a:t>3</a:t>
                          </a:r>
                          <a:endParaRPr lang="en-US" sz="1400" dirty="0"/>
                        </a:p>
                      </a:txBody>
                      <a:tcPr>
                        <a:solidFill>
                          <a:schemeClr val="accent4">
                            <a:lumMod val="20000"/>
                            <a:lumOff val="80000"/>
                          </a:schemeClr>
                        </a:solidFill>
                      </a:tcPr>
                    </a:tc>
                    <a:tc>
                      <a:txBody>
                        <a:bodyPr/>
                        <a:lstStyle/>
                        <a:p>
                          <a:r>
                            <a:rPr lang="es-419" sz="1400" dirty="0" smtClean="0">
                              <a:solidFill>
                                <a:schemeClr val="bg1"/>
                              </a:solidFill>
                            </a:rPr>
                            <a:t>3 * 2 = 6</a:t>
                          </a:r>
                          <a:endParaRPr lang="en-US" sz="1400" dirty="0">
                            <a:solidFill>
                              <a:schemeClr val="bg1"/>
                            </a:solidFill>
                          </a:endParaRPr>
                        </a:p>
                      </a:txBody>
                      <a:tcPr>
                        <a:noFill/>
                      </a:tcPr>
                    </a:tc>
                  </a:tr>
                  <a:tr h="304800">
                    <a:tc>
                      <a:txBody>
                        <a:bodyPr/>
                        <a:lstStyle/>
                        <a:p>
                          <a:r>
                            <a:rPr lang="es-419" sz="1400" smtClean="0"/>
                            <a:t>4 – 1 </a:t>
                          </a:r>
                          <a:endParaRPr lang="en-US" sz="1400" dirty="0"/>
                        </a:p>
                      </a:txBody>
                      <a:tcPr>
                        <a:solidFill>
                          <a:srgbClr val="FFFFAB"/>
                        </a:solidFill>
                      </a:tcPr>
                    </a:tc>
                    <a:tc>
                      <a:txBody>
                        <a:bodyPr/>
                        <a:lstStyle/>
                        <a:p>
                          <a:r>
                            <a:rPr lang="es-419" sz="1400" smtClean="0"/>
                            <a:t>5</a:t>
                          </a:r>
                          <a:endParaRPr lang="en-US" sz="1400" dirty="0"/>
                        </a:p>
                      </a:txBody>
                      <a:tcPr>
                        <a:solidFill>
                          <a:srgbClr val="FFFFAB"/>
                        </a:solidFill>
                      </a:tcPr>
                    </a:tc>
                    <a:tc>
                      <a:txBody>
                        <a:bodyPr/>
                        <a:lstStyle/>
                        <a:p>
                          <a:r>
                            <a:rPr lang="es-419" sz="1400" smtClean="0"/>
                            <a:t>4 –</a:t>
                          </a:r>
                          <a:r>
                            <a:rPr lang="es-419" sz="1400" baseline="0" smtClean="0"/>
                            <a:t> 0 – 1 </a:t>
                          </a:r>
                          <a:endParaRPr lang="en-US" sz="1400" dirty="0"/>
                        </a:p>
                      </a:txBody>
                      <a:tcPr>
                        <a:solidFill>
                          <a:srgbClr val="FFFFAB"/>
                        </a:solidFill>
                      </a:tcPr>
                    </a:tc>
                    <a:tc>
                      <a:txBody>
                        <a:bodyPr/>
                        <a:lstStyle/>
                        <a:p>
                          <a:r>
                            <a:rPr lang="es-419" sz="1400" smtClean="0"/>
                            <a:t>2</a:t>
                          </a:r>
                          <a:endParaRPr lang="en-US" sz="1400" dirty="0"/>
                        </a:p>
                      </a:txBody>
                      <a:tcPr>
                        <a:solidFill>
                          <a:srgbClr val="FFFFAB"/>
                        </a:solidFill>
                      </a:tcPr>
                    </a:tc>
                    <a:tc>
                      <a:txBody>
                        <a:bodyPr/>
                        <a:lstStyle/>
                        <a:p>
                          <a:r>
                            <a:rPr lang="es-419" sz="1400" dirty="0" smtClean="0">
                              <a:solidFill>
                                <a:schemeClr val="bg1"/>
                              </a:solidFill>
                            </a:rPr>
                            <a:t>2</a:t>
                          </a:r>
                          <a:r>
                            <a:rPr lang="es-419" sz="1400" baseline="0" dirty="0" smtClean="0">
                              <a:solidFill>
                                <a:schemeClr val="bg1"/>
                              </a:solidFill>
                            </a:rPr>
                            <a:t> * 2 = 4</a:t>
                          </a:r>
                          <a:endParaRPr lang="en-US" sz="1400" dirty="0">
                            <a:solidFill>
                              <a:schemeClr val="bg1"/>
                            </a:solidFill>
                          </a:endParaRPr>
                        </a:p>
                      </a:txBody>
                      <a:tcPr>
                        <a:noFill/>
                      </a:tcPr>
                    </a:tc>
                  </a:tr>
                  <a:tr h="304800">
                    <a:tc>
                      <a:txBody>
                        <a:bodyPr/>
                        <a:lstStyle/>
                        <a:p>
                          <a:r>
                            <a:rPr lang="es-419" sz="1400" smtClean="0"/>
                            <a:t>4 – 1 </a:t>
                          </a:r>
                          <a:endParaRPr lang="en-US" sz="1400" dirty="0"/>
                        </a:p>
                      </a:txBody>
                      <a:tcPr>
                        <a:solidFill>
                          <a:srgbClr val="FFFFAB"/>
                        </a:solidFill>
                      </a:tcPr>
                    </a:tc>
                    <a:tc>
                      <a:txBody>
                        <a:bodyPr/>
                        <a:lstStyle/>
                        <a:p>
                          <a:r>
                            <a:rPr lang="es-419" sz="1400" smtClean="0"/>
                            <a:t>6</a:t>
                          </a:r>
                          <a:endParaRPr lang="en-US" sz="1400" dirty="0"/>
                        </a:p>
                      </a:txBody>
                      <a:tcPr>
                        <a:solidFill>
                          <a:srgbClr val="FFFFAB"/>
                        </a:solidFill>
                      </a:tcPr>
                    </a:tc>
                    <a:tc>
                      <a:txBody>
                        <a:bodyPr/>
                        <a:lstStyle/>
                        <a:p>
                          <a:r>
                            <a:rPr lang="es-419" sz="1400" smtClean="0"/>
                            <a:t>4 – 3 – 1 </a:t>
                          </a:r>
                          <a:endParaRPr lang="en-US" sz="1400" dirty="0"/>
                        </a:p>
                      </a:txBody>
                      <a:tcPr>
                        <a:solidFill>
                          <a:srgbClr val="FFFFAB"/>
                        </a:solidFill>
                      </a:tcPr>
                    </a:tc>
                    <a:tc>
                      <a:txBody>
                        <a:bodyPr/>
                        <a:lstStyle/>
                        <a:p>
                          <a:r>
                            <a:rPr lang="es-419" sz="1400" dirty="0" smtClean="0"/>
                            <a:t>2</a:t>
                          </a:r>
                          <a:endParaRPr lang="en-US" sz="1400" dirty="0"/>
                        </a:p>
                      </a:txBody>
                      <a:tcPr>
                        <a:solidFill>
                          <a:srgbClr val="FFFFAB"/>
                        </a:solidFill>
                      </a:tcPr>
                    </a:tc>
                    <a:tc>
                      <a:txBody>
                        <a:bodyPr/>
                        <a:lstStyle/>
                        <a:p>
                          <a:r>
                            <a:rPr lang="es-419" sz="1400" dirty="0" smtClean="0">
                              <a:solidFill>
                                <a:schemeClr val="bg1"/>
                              </a:solidFill>
                            </a:rPr>
                            <a:t>2 *</a:t>
                          </a:r>
                          <a:r>
                            <a:rPr lang="es-419" sz="1400" baseline="0" dirty="0" smtClean="0">
                              <a:solidFill>
                                <a:schemeClr val="bg1"/>
                              </a:solidFill>
                            </a:rPr>
                            <a:t> 2 = 4</a:t>
                          </a:r>
                          <a:endParaRPr lang="en-US" sz="1400" dirty="0">
                            <a:solidFill>
                              <a:schemeClr val="bg1"/>
                            </a:solidFill>
                          </a:endParaRPr>
                        </a:p>
                      </a:txBody>
                      <a:tcPr>
                        <a:noFill/>
                      </a:tcPr>
                    </a:tc>
                  </a:tr>
                </a:tbl>
              </a:graphicData>
            </a:graphic>
          </p:graphicFrame>
        </mc:Fallback>
      </mc:AlternateContent>
      <mc:AlternateContent xmlns:mc="http://schemas.openxmlformats.org/markup-compatibility/2006">
        <mc:Choice xmlns:a14="http://schemas.microsoft.com/office/drawing/2010/main" Requires="a14">
          <p:graphicFrame>
            <p:nvGraphicFramePr>
              <p:cNvPr id="25" name="24 Tabla"/>
              <p:cNvGraphicFramePr>
                <a:graphicFrameLocks noGrp="1"/>
              </p:cNvGraphicFramePr>
              <p:nvPr>
                <p:extLst>
                  <p:ext uri="{D42A27DB-BD31-4B8C-83A1-F6EECF244321}">
                    <p14:modId xmlns:p14="http://schemas.microsoft.com/office/powerpoint/2010/main" val="3871864418"/>
                  </p:ext>
                </p:extLst>
              </p:nvPr>
            </p:nvGraphicFramePr>
            <p:xfrm>
              <a:off x="3995936" y="2431078"/>
              <a:ext cx="4758115" cy="2366074"/>
            </p:xfrm>
            <a:graphic>
              <a:graphicData uri="http://schemas.openxmlformats.org/drawingml/2006/table">
                <a:tbl>
                  <a:tblPr firstRow="1" bandRow="1">
                    <a:tableStyleId>{5C22544A-7EE6-4342-B048-85BDC9FD1C3A}</a:tableStyleId>
                  </a:tblPr>
                  <a:tblGrid>
                    <a:gridCol w="725667"/>
                    <a:gridCol w="432048"/>
                    <a:gridCol w="1440160"/>
                    <a:gridCol w="720080"/>
                    <a:gridCol w="1440160"/>
                  </a:tblGrid>
                  <a:tr h="370840">
                    <a:tc>
                      <a:txBody>
                        <a:bodyPr/>
                        <a:lstStyle/>
                        <a:p>
                          <a:pPr algn="ctr"/>
                          <a:r>
                            <a:rPr lang="es-419" sz="1400" dirty="0" smtClean="0"/>
                            <a:t>s  d </a:t>
                          </a:r>
                          <a:endParaRPr lang="en-US" sz="1400" dirty="0"/>
                        </a:p>
                      </a:txBody>
                      <a:tcPr anchor="ctr">
                        <a:solidFill>
                          <a:schemeClr val="accent2">
                            <a:lumMod val="75000"/>
                          </a:schemeClr>
                        </a:solidFill>
                      </a:tcPr>
                    </a:tc>
                    <a:tc>
                      <a:txBody>
                        <a:bodyPr/>
                        <a:lstStyle/>
                        <a:p>
                          <a:pPr algn="ctr"/>
                          <a:r>
                            <a:rPr lang="es-419" sz="1400" dirty="0" smtClean="0"/>
                            <a:t>p</a:t>
                          </a:r>
                          <a:endParaRPr lang="en-US" sz="1400" dirty="0"/>
                        </a:p>
                      </a:txBody>
                      <a:tcPr anchor="ctr">
                        <a:solidFill>
                          <a:schemeClr val="accent2">
                            <a:lumMod val="75000"/>
                          </a:schemeClr>
                        </a:solidFill>
                      </a:tcPr>
                    </a:tc>
                    <a:tc>
                      <a:txBody>
                        <a:bodyPr/>
                        <a:lstStyle/>
                        <a:p>
                          <a:pPr algn="ctr"/>
                          <a:r>
                            <a:rPr lang="es-419" sz="1400" dirty="0" smtClean="0"/>
                            <a:t>ruta</a:t>
                          </a:r>
                          <a:endParaRPr lang="en-US" sz="1400" dirty="0"/>
                        </a:p>
                      </a:txBody>
                      <a:tcPr anchor="ctr">
                        <a:solidFill>
                          <a:schemeClr val="accent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a:rPr>
                                    </m:ctrlPr>
                                  </m:sSubPr>
                                  <m:e>
                                    <m:r>
                                      <a:rPr lang="es-419" sz="1400" b="1" i="1" smtClean="0">
                                        <a:latin typeface="Cambria Math"/>
                                      </a:rPr>
                                      <m:t>𝒅𝒊𝒔𝒕</m:t>
                                    </m:r>
                                  </m:e>
                                  <m:sub>
                                    <m:r>
                                      <a:rPr lang="es-419" sz="1400" b="1" i="1" smtClean="0">
                                        <a:latin typeface="Cambria Math"/>
                                      </a:rPr>
                                      <m:t>𝒑</m:t>
                                    </m:r>
                                  </m:sub>
                                </m:sSub>
                              </m:oMath>
                            </m:oMathPara>
                          </a14:m>
                          <a:endParaRPr lang="en-US" sz="1400" dirty="0"/>
                        </a:p>
                      </a:txBody>
                      <a:tcPr anchor="ctr">
                        <a:solidFill>
                          <a:schemeClr val="accent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a:rPr>
                                    </m:ctrlPr>
                                  </m:sSubPr>
                                  <m:e>
                                    <m:r>
                                      <a:rPr lang="es-419" sz="1400" b="1" i="1" smtClean="0">
                                        <a:latin typeface="Cambria Math"/>
                                      </a:rPr>
                                      <m:t>𝒄𝒐𝒔𝒕𝒐</m:t>
                                    </m:r>
                                  </m:e>
                                  <m:sub>
                                    <m:r>
                                      <a:rPr lang="es-419" sz="1400" b="1" i="1" smtClean="0">
                                        <a:latin typeface="Cambria Math"/>
                                      </a:rPr>
                                      <m:t>𝒔𝒅</m:t>
                                    </m:r>
                                  </m:sub>
                                </m:sSub>
                              </m:oMath>
                            </m:oMathPara>
                          </a14:m>
                          <a:endParaRPr lang="es-419" sz="1400" i="1" dirty="0" smtClean="0">
                            <a:latin typeface="Cambria Math"/>
                          </a:endParaRPr>
                        </a:p>
                        <a:p>
                          <a:pPr algn="ctr"/>
                          <a14:m>
                            <m:oMathPara xmlns:m="http://schemas.openxmlformats.org/officeDocument/2006/math">
                              <m:oMathParaPr>
                                <m:jc m:val="centerGroup"/>
                              </m:oMathParaPr>
                              <m:oMath xmlns:m="http://schemas.openxmlformats.org/officeDocument/2006/math">
                                <m:r>
                                  <a:rPr lang="es-419" sz="1400" b="1" i="1" smtClean="0">
                                    <a:latin typeface="Cambria Math"/>
                                  </a:rPr>
                                  <m:t>=  </m:t>
                                </m:r>
                                <m:sSub>
                                  <m:sSubPr>
                                    <m:ctrlPr>
                                      <a:rPr lang="es-419" sz="1400" b="1" i="1" smtClean="0">
                                        <a:latin typeface="Cambria Math"/>
                                      </a:rPr>
                                    </m:ctrlPr>
                                  </m:sSubPr>
                                  <m:e>
                                    <m:r>
                                      <m:rPr>
                                        <m:sty m:val="p"/>
                                      </m:rPr>
                                      <a:rPr lang="el-GR" sz="1400" b="1" i="1" smtClean="0">
                                        <a:latin typeface="Cambria Math"/>
                                      </a:rPr>
                                      <m:t>α</m:t>
                                    </m:r>
                                  </m:e>
                                  <m:sub>
                                    <m:r>
                                      <a:rPr lang="es-419" sz="1400" b="1" i="1" smtClean="0">
                                        <a:latin typeface="Cambria Math"/>
                                      </a:rPr>
                                      <m:t>𝒔𝒅</m:t>
                                    </m:r>
                                  </m:sub>
                                </m:sSub>
                                <m:r>
                                  <a:rPr lang="en-US" sz="1400" b="1" i="1" smtClean="0">
                                    <a:latin typeface="Cambria Math"/>
                                  </a:rPr>
                                  <m:t> ∗</m:t>
                                </m:r>
                                <m:sSub>
                                  <m:sSubPr>
                                    <m:ctrlPr>
                                      <a:rPr lang="es-419" sz="1400" b="1" i="1" smtClean="0">
                                        <a:latin typeface="Cambria Math"/>
                                      </a:rPr>
                                    </m:ctrlPr>
                                  </m:sSubPr>
                                  <m:e>
                                    <m:r>
                                      <a:rPr lang="es-419" sz="1400" b="1" i="1" smtClean="0">
                                        <a:latin typeface="Cambria Math"/>
                                      </a:rPr>
                                      <m:t>𝒅𝒊𝒔𝒕</m:t>
                                    </m:r>
                                  </m:e>
                                  <m:sub>
                                    <m:r>
                                      <a:rPr lang="es-419" sz="1400" b="1" i="1" smtClean="0">
                                        <a:latin typeface="Cambria Math"/>
                                      </a:rPr>
                                      <m:t>𝒑</m:t>
                                    </m:r>
                                  </m:sub>
                                </m:sSub>
                              </m:oMath>
                            </m:oMathPara>
                          </a14:m>
                          <a:endParaRPr lang="en-US" sz="1400" dirty="0"/>
                        </a:p>
                      </a:txBody>
                      <a:tcPr anchor="ctr">
                        <a:solidFill>
                          <a:schemeClr val="accent2">
                            <a:lumMod val="75000"/>
                          </a:schemeClr>
                        </a:solidFill>
                      </a:tcPr>
                    </a:tc>
                  </a:tr>
                  <a:tr h="254814">
                    <a:tc>
                      <a:txBody>
                        <a:bodyPr/>
                        <a:lstStyle/>
                        <a:p>
                          <a:r>
                            <a:rPr lang="es-419" sz="1400" dirty="0" smtClean="0"/>
                            <a:t>0 –</a:t>
                          </a:r>
                          <a:r>
                            <a:rPr lang="es-419" sz="1400" baseline="0" dirty="0" smtClean="0"/>
                            <a:t> 1 </a:t>
                          </a:r>
                          <a:endParaRPr lang="en-US" sz="1400" dirty="0"/>
                        </a:p>
                      </a:txBody>
                      <a:tcPr>
                        <a:solidFill>
                          <a:schemeClr val="accent2">
                            <a:lumMod val="20000"/>
                            <a:lumOff val="80000"/>
                          </a:schemeClr>
                        </a:solidFill>
                      </a:tcPr>
                    </a:tc>
                    <a:tc>
                      <a:txBody>
                        <a:bodyPr/>
                        <a:lstStyle/>
                        <a:p>
                          <a:r>
                            <a:rPr lang="es-419" sz="1400" dirty="0" smtClean="0"/>
                            <a:t>1</a:t>
                          </a:r>
                          <a:endParaRPr lang="en-US" sz="1400" dirty="0"/>
                        </a:p>
                      </a:txBody>
                      <a:tcPr>
                        <a:solidFill>
                          <a:schemeClr val="accent2">
                            <a:lumMod val="20000"/>
                            <a:lumOff val="80000"/>
                          </a:schemeClr>
                        </a:solidFill>
                      </a:tcPr>
                    </a:tc>
                    <a:tc>
                      <a:txBody>
                        <a:bodyPr/>
                        <a:lstStyle/>
                        <a:p>
                          <a:r>
                            <a:rPr lang="es-419" sz="1400" dirty="0" smtClean="0"/>
                            <a:t>0 – 1 </a:t>
                          </a:r>
                          <a:endParaRPr lang="en-US" sz="1400" dirty="0"/>
                        </a:p>
                      </a:txBody>
                      <a:tcPr>
                        <a:solidFill>
                          <a:schemeClr val="accent2">
                            <a:lumMod val="20000"/>
                            <a:lumOff val="80000"/>
                          </a:schemeClr>
                        </a:solidFill>
                      </a:tcPr>
                    </a:tc>
                    <a:tc>
                      <a:txBody>
                        <a:bodyPr/>
                        <a:lstStyle/>
                        <a:p>
                          <a:r>
                            <a:rPr lang="es-419" sz="1400" dirty="0" smtClean="0"/>
                            <a:t>1</a:t>
                          </a:r>
                          <a:endParaRPr lang="en-US" sz="1400" dirty="0"/>
                        </a:p>
                      </a:txBody>
                      <a:tcPr>
                        <a:solidFill>
                          <a:schemeClr val="accent2">
                            <a:lumMod val="20000"/>
                            <a:lumOff val="80000"/>
                          </a:schemeClr>
                        </a:solidFill>
                      </a:tcPr>
                    </a:tc>
                    <a:tc>
                      <a:txBody>
                        <a:bodyPr/>
                        <a:lstStyle/>
                        <a:p>
                          <a:r>
                            <a:rPr lang="es-419" sz="1400" dirty="0" smtClean="0"/>
                            <a:t>2 *</a:t>
                          </a:r>
                          <a:r>
                            <a:rPr lang="es-419" sz="1400" baseline="0" dirty="0" smtClean="0"/>
                            <a:t> 1 = 2</a:t>
                          </a:r>
                          <a:endParaRPr lang="en-US" sz="1400" dirty="0"/>
                        </a:p>
                      </a:txBody>
                      <a:tcPr>
                        <a:solidFill>
                          <a:schemeClr val="accent2">
                            <a:lumMod val="20000"/>
                            <a:lumOff val="80000"/>
                          </a:schemeClr>
                        </a:solidFill>
                      </a:tcPr>
                    </a:tc>
                  </a:tr>
                  <a:tr h="238046">
                    <a:tc>
                      <a:txBody>
                        <a:bodyPr/>
                        <a:lstStyle/>
                        <a:p>
                          <a:r>
                            <a:rPr lang="es-419" sz="1400" dirty="0" smtClean="0"/>
                            <a:t>0 – 1 </a:t>
                          </a:r>
                          <a:endParaRPr lang="en-US" sz="1400" dirty="0"/>
                        </a:p>
                      </a:txBody>
                      <a:tcPr>
                        <a:solidFill>
                          <a:schemeClr val="accent2">
                            <a:lumMod val="20000"/>
                            <a:lumOff val="80000"/>
                          </a:schemeClr>
                        </a:solidFill>
                      </a:tcPr>
                    </a:tc>
                    <a:tc>
                      <a:txBody>
                        <a:bodyPr/>
                        <a:lstStyle/>
                        <a:p>
                          <a:r>
                            <a:rPr lang="es-419" sz="1400" dirty="0" smtClean="0"/>
                            <a:t>2</a:t>
                          </a:r>
                          <a:endParaRPr lang="en-US" sz="1400" dirty="0"/>
                        </a:p>
                      </a:txBody>
                      <a:tcPr>
                        <a:solidFill>
                          <a:schemeClr val="accent2">
                            <a:lumMod val="20000"/>
                            <a:lumOff val="80000"/>
                          </a:schemeClr>
                        </a:solidFill>
                      </a:tcPr>
                    </a:tc>
                    <a:tc>
                      <a:txBody>
                        <a:bodyPr/>
                        <a:lstStyle/>
                        <a:p>
                          <a:r>
                            <a:rPr lang="es-419" sz="1400" dirty="0" smtClean="0"/>
                            <a:t>0 –</a:t>
                          </a:r>
                          <a:r>
                            <a:rPr lang="es-419" sz="1400" baseline="0" dirty="0" smtClean="0"/>
                            <a:t> 4 – 3 – 1 </a:t>
                          </a:r>
                          <a:endParaRPr lang="en-US" sz="1400" dirty="0"/>
                        </a:p>
                      </a:txBody>
                      <a:tcPr>
                        <a:solidFill>
                          <a:schemeClr val="accent2">
                            <a:lumMod val="20000"/>
                            <a:lumOff val="80000"/>
                          </a:schemeClr>
                        </a:solidFill>
                      </a:tcPr>
                    </a:tc>
                    <a:tc>
                      <a:txBody>
                        <a:bodyPr/>
                        <a:lstStyle/>
                        <a:p>
                          <a:r>
                            <a:rPr lang="es-419" sz="1400" dirty="0" smtClean="0"/>
                            <a:t>3</a:t>
                          </a:r>
                          <a:endParaRPr lang="en-US" sz="1400" dirty="0"/>
                        </a:p>
                      </a:txBody>
                      <a:tcPr>
                        <a:solidFill>
                          <a:schemeClr val="accent2">
                            <a:lumMod val="20000"/>
                            <a:lumOff val="80000"/>
                          </a:schemeClr>
                        </a:solidFill>
                      </a:tcPr>
                    </a:tc>
                    <a:tc>
                      <a:txBody>
                        <a:bodyPr/>
                        <a:lstStyle/>
                        <a:p>
                          <a:r>
                            <a:rPr lang="es-419" sz="1400" dirty="0" smtClean="0"/>
                            <a:t>3</a:t>
                          </a:r>
                          <a:r>
                            <a:rPr lang="es-419" sz="1400" baseline="0" dirty="0" smtClean="0"/>
                            <a:t> * 2 = 6</a:t>
                          </a:r>
                          <a:endParaRPr lang="en-US" sz="1400" dirty="0"/>
                        </a:p>
                      </a:txBody>
                      <a:tcPr>
                        <a:solidFill>
                          <a:schemeClr val="accent2">
                            <a:lumMod val="20000"/>
                            <a:lumOff val="80000"/>
                          </a:schemeClr>
                        </a:solidFill>
                      </a:tcPr>
                    </a:tc>
                  </a:tr>
                  <a:tr h="221278">
                    <a:tc>
                      <a:txBody>
                        <a:bodyPr/>
                        <a:lstStyle/>
                        <a:p>
                          <a:r>
                            <a:rPr lang="es-419" sz="1400" dirty="0" smtClean="0"/>
                            <a:t>0 – 2 </a:t>
                          </a:r>
                          <a:endParaRPr lang="en-US" sz="1400" dirty="0"/>
                        </a:p>
                      </a:txBody>
                      <a:tcPr>
                        <a:solidFill>
                          <a:schemeClr val="accent4">
                            <a:lumMod val="20000"/>
                            <a:lumOff val="80000"/>
                          </a:schemeClr>
                        </a:solidFill>
                      </a:tcPr>
                    </a:tc>
                    <a:tc>
                      <a:txBody>
                        <a:bodyPr/>
                        <a:lstStyle/>
                        <a:p>
                          <a:r>
                            <a:rPr lang="es-419" sz="1400" dirty="0" smtClean="0"/>
                            <a:t>3</a:t>
                          </a:r>
                          <a:endParaRPr lang="en-US" sz="1400" dirty="0"/>
                        </a:p>
                      </a:txBody>
                      <a:tcPr>
                        <a:solidFill>
                          <a:schemeClr val="accent4">
                            <a:lumMod val="20000"/>
                            <a:lumOff val="80000"/>
                          </a:schemeClr>
                        </a:solidFill>
                      </a:tcPr>
                    </a:tc>
                    <a:tc>
                      <a:txBody>
                        <a:bodyPr/>
                        <a:lstStyle/>
                        <a:p>
                          <a:r>
                            <a:rPr lang="es-419" sz="1400" dirty="0" smtClean="0"/>
                            <a:t>0 – 1 – 2 </a:t>
                          </a:r>
                          <a:endParaRPr lang="en-US" sz="1400" dirty="0"/>
                        </a:p>
                      </a:txBody>
                      <a:tcPr>
                        <a:solidFill>
                          <a:schemeClr val="accent4">
                            <a:lumMod val="20000"/>
                            <a:lumOff val="80000"/>
                          </a:schemeClr>
                        </a:solidFill>
                      </a:tcPr>
                    </a:tc>
                    <a:tc>
                      <a:txBody>
                        <a:bodyPr/>
                        <a:lstStyle/>
                        <a:p>
                          <a:r>
                            <a:rPr lang="es-419" sz="1400" dirty="0" smtClean="0"/>
                            <a:t>2</a:t>
                          </a:r>
                          <a:endParaRPr lang="en-US" sz="1400" dirty="0"/>
                        </a:p>
                      </a:txBody>
                      <a:tcPr>
                        <a:solidFill>
                          <a:schemeClr val="accent4">
                            <a:lumMod val="20000"/>
                            <a:lumOff val="80000"/>
                          </a:schemeClr>
                        </a:solidFill>
                      </a:tcPr>
                    </a:tc>
                    <a:tc>
                      <a:txBody>
                        <a:bodyPr/>
                        <a:lstStyle/>
                        <a:p>
                          <a:r>
                            <a:rPr lang="es-419" sz="1400" dirty="0" smtClean="0"/>
                            <a:t>2 * 2 = 4</a:t>
                          </a:r>
                          <a:endParaRPr lang="en-US" sz="1400" dirty="0"/>
                        </a:p>
                      </a:txBody>
                      <a:tcPr>
                        <a:solidFill>
                          <a:schemeClr val="accent4">
                            <a:lumMod val="20000"/>
                            <a:lumOff val="80000"/>
                          </a:schemeClr>
                        </a:solidFill>
                      </a:tcPr>
                    </a:tc>
                  </a:tr>
                  <a:tr h="204510">
                    <a:tc>
                      <a:txBody>
                        <a:bodyPr/>
                        <a:lstStyle/>
                        <a:p>
                          <a:r>
                            <a:rPr lang="es-419" sz="1400" dirty="0" smtClean="0"/>
                            <a:t>0</a:t>
                          </a:r>
                          <a:r>
                            <a:rPr lang="es-419" sz="1400" baseline="0" dirty="0" smtClean="0"/>
                            <a:t> – 2 </a:t>
                          </a:r>
                          <a:endParaRPr lang="en-US" sz="1400" dirty="0"/>
                        </a:p>
                      </a:txBody>
                      <a:tcPr>
                        <a:solidFill>
                          <a:schemeClr val="accent4">
                            <a:lumMod val="20000"/>
                            <a:lumOff val="80000"/>
                          </a:schemeClr>
                        </a:solidFill>
                      </a:tcPr>
                    </a:tc>
                    <a:tc>
                      <a:txBody>
                        <a:bodyPr/>
                        <a:lstStyle/>
                        <a:p>
                          <a:r>
                            <a:rPr lang="es-419" sz="1400" dirty="0" smtClean="0"/>
                            <a:t>4</a:t>
                          </a:r>
                          <a:endParaRPr lang="en-US" sz="1400" dirty="0"/>
                        </a:p>
                      </a:txBody>
                      <a:tcPr>
                        <a:solidFill>
                          <a:schemeClr val="accent4">
                            <a:lumMod val="20000"/>
                            <a:lumOff val="80000"/>
                          </a:schemeClr>
                        </a:solidFill>
                      </a:tcPr>
                    </a:tc>
                    <a:tc>
                      <a:txBody>
                        <a:bodyPr/>
                        <a:lstStyle/>
                        <a:p>
                          <a:r>
                            <a:rPr lang="es-419" sz="1400" dirty="0" smtClean="0"/>
                            <a:t>0 – 1 – 3 </a:t>
                          </a:r>
                          <a:r>
                            <a:rPr lang="es-419" sz="1400" baseline="0" dirty="0" smtClean="0"/>
                            <a:t>– 2 </a:t>
                          </a:r>
                          <a:endParaRPr lang="en-US" sz="1400" dirty="0"/>
                        </a:p>
                      </a:txBody>
                      <a:tcPr>
                        <a:solidFill>
                          <a:schemeClr val="accent4">
                            <a:lumMod val="20000"/>
                            <a:lumOff val="80000"/>
                          </a:schemeClr>
                        </a:solidFill>
                      </a:tcPr>
                    </a:tc>
                    <a:tc>
                      <a:txBody>
                        <a:bodyPr/>
                        <a:lstStyle/>
                        <a:p>
                          <a:r>
                            <a:rPr lang="es-419" sz="1400" dirty="0" smtClean="0"/>
                            <a:t>3</a:t>
                          </a:r>
                          <a:endParaRPr lang="en-US" sz="1400" dirty="0"/>
                        </a:p>
                      </a:txBody>
                      <a:tcPr>
                        <a:solidFill>
                          <a:schemeClr val="accent4">
                            <a:lumMod val="20000"/>
                            <a:lumOff val="80000"/>
                          </a:schemeClr>
                        </a:solidFill>
                      </a:tcPr>
                    </a:tc>
                    <a:tc>
                      <a:txBody>
                        <a:bodyPr/>
                        <a:lstStyle/>
                        <a:p>
                          <a:r>
                            <a:rPr lang="es-419" sz="1400" dirty="0" smtClean="0"/>
                            <a:t>3 * 2 = 6</a:t>
                          </a:r>
                          <a:endParaRPr lang="en-US" sz="1400" dirty="0"/>
                        </a:p>
                      </a:txBody>
                      <a:tcPr>
                        <a:solidFill>
                          <a:schemeClr val="accent4">
                            <a:lumMod val="20000"/>
                            <a:lumOff val="80000"/>
                          </a:schemeClr>
                        </a:solidFill>
                      </a:tcPr>
                    </a:tc>
                  </a:tr>
                  <a:tr h="187742">
                    <a:tc>
                      <a:txBody>
                        <a:bodyPr/>
                        <a:lstStyle/>
                        <a:p>
                          <a:r>
                            <a:rPr lang="es-419" sz="1400" dirty="0" smtClean="0"/>
                            <a:t>4 – 1 </a:t>
                          </a:r>
                          <a:endParaRPr lang="en-US" sz="1400" dirty="0"/>
                        </a:p>
                      </a:txBody>
                      <a:tcPr>
                        <a:solidFill>
                          <a:srgbClr val="FFFFAB"/>
                        </a:solidFill>
                      </a:tcPr>
                    </a:tc>
                    <a:tc>
                      <a:txBody>
                        <a:bodyPr/>
                        <a:lstStyle/>
                        <a:p>
                          <a:r>
                            <a:rPr lang="es-419" sz="1400" dirty="0" smtClean="0"/>
                            <a:t>5</a:t>
                          </a:r>
                          <a:endParaRPr lang="en-US" sz="1400" dirty="0"/>
                        </a:p>
                      </a:txBody>
                      <a:tcPr>
                        <a:solidFill>
                          <a:srgbClr val="FFFFAB"/>
                        </a:solidFill>
                      </a:tcPr>
                    </a:tc>
                    <a:tc>
                      <a:txBody>
                        <a:bodyPr/>
                        <a:lstStyle/>
                        <a:p>
                          <a:r>
                            <a:rPr lang="es-419" sz="1400" dirty="0" smtClean="0"/>
                            <a:t>4 –</a:t>
                          </a:r>
                          <a:r>
                            <a:rPr lang="es-419" sz="1400" baseline="0" dirty="0" smtClean="0"/>
                            <a:t> 0 – 1 </a:t>
                          </a:r>
                          <a:endParaRPr lang="en-US" sz="1400" dirty="0"/>
                        </a:p>
                      </a:txBody>
                      <a:tcPr>
                        <a:solidFill>
                          <a:srgbClr val="FFFFAB"/>
                        </a:solidFill>
                      </a:tcPr>
                    </a:tc>
                    <a:tc>
                      <a:txBody>
                        <a:bodyPr/>
                        <a:lstStyle/>
                        <a:p>
                          <a:r>
                            <a:rPr lang="es-419" sz="1400" dirty="0" smtClean="0"/>
                            <a:t>2</a:t>
                          </a:r>
                          <a:endParaRPr lang="en-US" sz="1400" dirty="0"/>
                        </a:p>
                      </a:txBody>
                      <a:tcPr>
                        <a:solidFill>
                          <a:srgbClr val="FFFFAB"/>
                        </a:solidFill>
                      </a:tcPr>
                    </a:tc>
                    <a:tc>
                      <a:txBody>
                        <a:bodyPr/>
                        <a:lstStyle/>
                        <a:p>
                          <a:r>
                            <a:rPr lang="es-419" sz="1400" dirty="0" smtClean="0"/>
                            <a:t>2</a:t>
                          </a:r>
                          <a:r>
                            <a:rPr lang="es-419" sz="1400" baseline="0" dirty="0" smtClean="0"/>
                            <a:t> * 2 = 4</a:t>
                          </a:r>
                          <a:endParaRPr lang="en-US" sz="1400" dirty="0"/>
                        </a:p>
                      </a:txBody>
                      <a:tcPr>
                        <a:solidFill>
                          <a:srgbClr val="FFFFAB"/>
                        </a:solidFill>
                      </a:tcPr>
                    </a:tc>
                  </a:tr>
                  <a:tr h="242982">
                    <a:tc>
                      <a:txBody>
                        <a:bodyPr/>
                        <a:lstStyle/>
                        <a:p>
                          <a:r>
                            <a:rPr lang="es-419" sz="1400" dirty="0" smtClean="0"/>
                            <a:t>4 – 1 </a:t>
                          </a:r>
                          <a:endParaRPr lang="en-US" sz="1400" dirty="0"/>
                        </a:p>
                      </a:txBody>
                      <a:tcPr>
                        <a:solidFill>
                          <a:srgbClr val="FFFFAB"/>
                        </a:solidFill>
                      </a:tcPr>
                    </a:tc>
                    <a:tc>
                      <a:txBody>
                        <a:bodyPr/>
                        <a:lstStyle/>
                        <a:p>
                          <a:r>
                            <a:rPr lang="es-419" sz="1400" dirty="0" smtClean="0"/>
                            <a:t>6</a:t>
                          </a:r>
                          <a:endParaRPr lang="en-US" sz="1400" dirty="0"/>
                        </a:p>
                      </a:txBody>
                      <a:tcPr>
                        <a:solidFill>
                          <a:srgbClr val="FFFFAB"/>
                        </a:solidFill>
                      </a:tcPr>
                    </a:tc>
                    <a:tc>
                      <a:txBody>
                        <a:bodyPr/>
                        <a:lstStyle/>
                        <a:p>
                          <a:r>
                            <a:rPr lang="es-419" sz="1400" dirty="0" smtClean="0"/>
                            <a:t>4 – 3 – 1 </a:t>
                          </a:r>
                          <a:endParaRPr lang="en-US" sz="1400" dirty="0"/>
                        </a:p>
                      </a:txBody>
                      <a:tcPr>
                        <a:solidFill>
                          <a:srgbClr val="FFFFAB"/>
                        </a:solidFill>
                      </a:tcPr>
                    </a:tc>
                    <a:tc>
                      <a:txBody>
                        <a:bodyPr/>
                        <a:lstStyle/>
                        <a:p>
                          <a:r>
                            <a:rPr lang="es-419" sz="1400" dirty="0" smtClean="0"/>
                            <a:t>2</a:t>
                          </a:r>
                          <a:endParaRPr lang="en-US" sz="1400" dirty="0"/>
                        </a:p>
                      </a:txBody>
                      <a:tcPr>
                        <a:solidFill>
                          <a:srgbClr val="FFFFAB"/>
                        </a:solidFill>
                      </a:tcPr>
                    </a:tc>
                    <a:tc>
                      <a:txBody>
                        <a:bodyPr/>
                        <a:lstStyle/>
                        <a:p>
                          <a:r>
                            <a:rPr lang="es-419" sz="1400" dirty="0" smtClean="0"/>
                            <a:t>2 *</a:t>
                          </a:r>
                          <a:r>
                            <a:rPr lang="es-419" sz="1400" baseline="0" dirty="0" smtClean="0"/>
                            <a:t> 2 = 4</a:t>
                          </a:r>
                          <a:endParaRPr lang="en-US" sz="1400" dirty="0"/>
                        </a:p>
                      </a:txBody>
                      <a:tcPr>
                        <a:solidFill>
                          <a:srgbClr val="FFFFAB"/>
                        </a:solidFill>
                      </a:tcPr>
                    </a:tc>
                  </a:tr>
                </a:tbl>
              </a:graphicData>
            </a:graphic>
          </p:graphicFrame>
        </mc:Choice>
        <mc:Fallback>
          <p:graphicFrame>
            <p:nvGraphicFramePr>
              <p:cNvPr id="25" name="24 Tabla"/>
              <p:cNvGraphicFramePr>
                <a:graphicFrameLocks noGrp="1"/>
              </p:cNvGraphicFramePr>
              <p:nvPr>
                <p:extLst>
                  <p:ext uri="{D42A27DB-BD31-4B8C-83A1-F6EECF244321}">
                    <p14:modId xmlns:p14="http://schemas.microsoft.com/office/powerpoint/2010/main" val="3871864418"/>
                  </p:ext>
                </p:extLst>
              </p:nvPr>
            </p:nvGraphicFramePr>
            <p:xfrm>
              <a:off x="3995936" y="2431078"/>
              <a:ext cx="4758115" cy="2366074"/>
            </p:xfrm>
            <a:graphic>
              <a:graphicData uri="http://schemas.openxmlformats.org/drawingml/2006/table">
                <a:tbl>
                  <a:tblPr firstRow="1" bandRow="1">
                    <a:tableStyleId>{5C22544A-7EE6-4342-B048-85BDC9FD1C3A}</a:tableStyleId>
                  </a:tblPr>
                  <a:tblGrid>
                    <a:gridCol w="725667"/>
                    <a:gridCol w="432048"/>
                    <a:gridCol w="1440160"/>
                    <a:gridCol w="720080"/>
                    <a:gridCol w="1440160"/>
                  </a:tblGrid>
                  <a:tr h="537274">
                    <a:tc>
                      <a:txBody>
                        <a:bodyPr/>
                        <a:lstStyle/>
                        <a:p>
                          <a:pPr algn="ctr"/>
                          <a:r>
                            <a:rPr lang="es-419" sz="1400" dirty="0" smtClean="0"/>
                            <a:t>s  d </a:t>
                          </a:r>
                          <a:endParaRPr lang="en-US" sz="1400" dirty="0"/>
                        </a:p>
                      </a:txBody>
                      <a:tcPr anchor="ctr">
                        <a:solidFill>
                          <a:schemeClr val="accent2">
                            <a:lumMod val="75000"/>
                          </a:schemeClr>
                        </a:solidFill>
                      </a:tcPr>
                    </a:tc>
                    <a:tc>
                      <a:txBody>
                        <a:bodyPr/>
                        <a:lstStyle/>
                        <a:p>
                          <a:pPr algn="ctr"/>
                          <a:r>
                            <a:rPr lang="es-419" sz="1400" dirty="0" smtClean="0"/>
                            <a:t>p</a:t>
                          </a:r>
                          <a:endParaRPr lang="en-US" sz="1400" dirty="0"/>
                        </a:p>
                      </a:txBody>
                      <a:tcPr anchor="ctr">
                        <a:solidFill>
                          <a:schemeClr val="accent2">
                            <a:lumMod val="75000"/>
                          </a:schemeClr>
                        </a:solidFill>
                      </a:tcPr>
                    </a:tc>
                    <a:tc>
                      <a:txBody>
                        <a:bodyPr/>
                        <a:lstStyle/>
                        <a:p>
                          <a:pPr algn="ctr"/>
                          <a:r>
                            <a:rPr lang="es-419" sz="1400" dirty="0" smtClean="0"/>
                            <a:t>ruta</a:t>
                          </a:r>
                          <a:endParaRPr lang="en-US" sz="1400" dirty="0"/>
                        </a:p>
                      </a:txBody>
                      <a:tcPr anchor="ctr">
                        <a:solidFill>
                          <a:schemeClr val="accent2">
                            <a:lumMod val="75000"/>
                          </a:schemeClr>
                        </a:solidFill>
                      </a:tcPr>
                    </a:tc>
                    <a:tc>
                      <a:txBody>
                        <a:bodyPr/>
                        <a:lstStyle/>
                        <a:p>
                          <a:endParaRPr lang="en-US"/>
                        </a:p>
                      </a:txBody>
                      <a:tcPr anchor="ctr">
                        <a:blipFill rotWithShape="1">
                          <a:blip r:embed="rId9"/>
                          <a:stretch>
                            <a:fillRect l="-361864" t="-1136" r="-200847" b="-351136"/>
                          </a:stretch>
                        </a:blipFill>
                      </a:tcPr>
                    </a:tc>
                    <a:tc>
                      <a:txBody>
                        <a:bodyPr/>
                        <a:lstStyle/>
                        <a:p>
                          <a:endParaRPr lang="en-US"/>
                        </a:p>
                      </a:txBody>
                      <a:tcPr anchor="ctr">
                        <a:blipFill rotWithShape="1">
                          <a:blip r:embed="rId9"/>
                          <a:stretch>
                            <a:fillRect l="-230932" t="-1136" r="-424" b="-351136"/>
                          </a:stretch>
                        </a:blipFill>
                      </a:tcPr>
                    </a:tc>
                  </a:tr>
                  <a:tr h="304800">
                    <a:tc>
                      <a:txBody>
                        <a:bodyPr/>
                        <a:lstStyle/>
                        <a:p>
                          <a:r>
                            <a:rPr lang="es-419" sz="1400" dirty="0" smtClean="0"/>
                            <a:t>0 –</a:t>
                          </a:r>
                          <a:r>
                            <a:rPr lang="es-419" sz="1400" baseline="0" dirty="0" smtClean="0"/>
                            <a:t> 1 </a:t>
                          </a:r>
                          <a:endParaRPr lang="en-US" sz="1400" dirty="0"/>
                        </a:p>
                      </a:txBody>
                      <a:tcPr>
                        <a:solidFill>
                          <a:schemeClr val="accent2">
                            <a:lumMod val="20000"/>
                            <a:lumOff val="80000"/>
                          </a:schemeClr>
                        </a:solidFill>
                      </a:tcPr>
                    </a:tc>
                    <a:tc>
                      <a:txBody>
                        <a:bodyPr/>
                        <a:lstStyle/>
                        <a:p>
                          <a:r>
                            <a:rPr lang="es-419" sz="1400" dirty="0" smtClean="0"/>
                            <a:t>1</a:t>
                          </a:r>
                          <a:endParaRPr lang="en-US" sz="1400" dirty="0"/>
                        </a:p>
                      </a:txBody>
                      <a:tcPr>
                        <a:solidFill>
                          <a:schemeClr val="accent2">
                            <a:lumMod val="20000"/>
                            <a:lumOff val="80000"/>
                          </a:schemeClr>
                        </a:solidFill>
                      </a:tcPr>
                    </a:tc>
                    <a:tc>
                      <a:txBody>
                        <a:bodyPr/>
                        <a:lstStyle/>
                        <a:p>
                          <a:r>
                            <a:rPr lang="es-419" sz="1400" dirty="0" smtClean="0"/>
                            <a:t>0 – 1 </a:t>
                          </a:r>
                          <a:endParaRPr lang="en-US" sz="1400" dirty="0"/>
                        </a:p>
                      </a:txBody>
                      <a:tcPr>
                        <a:solidFill>
                          <a:schemeClr val="accent2">
                            <a:lumMod val="20000"/>
                            <a:lumOff val="80000"/>
                          </a:schemeClr>
                        </a:solidFill>
                      </a:tcPr>
                    </a:tc>
                    <a:tc>
                      <a:txBody>
                        <a:bodyPr/>
                        <a:lstStyle/>
                        <a:p>
                          <a:r>
                            <a:rPr lang="es-419" sz="1400" dirty="0" smtClean="0"/>
                            <a:t>1</a:t>
                          </a:r>
                          <a:endParaRPr lang="en-US" sz="1400" dirty="0"/>
                        </a:p>
                      </a:txBody>
                      <a:tcPr>
                        <a:solidFill>
                          <a:schemeClr val="accent2">
                            <a:lumMod val="20000"/>
                            <a:lumOff val="80000"/>
                          </a:schemeClr>
                        </a:solidFill>
                      </a:tcPr>
                    </a:tc>
                    <a:tc>
                      <a:txBody>
                        <a:bodyPr/>
                        <a:lstStyle/>
                        <a:p>
                          <a:r>
                            <a:rPr lang="es-419" sz="1400" dirty="0" smtClean="0"/>
                            <a:t>2 *</a:t>
                          </a:r>
                          <a:r>
                            <a:rPr lang="es-419" sz="1400" baseline="0" dirty="0" smtClean="0"/>
                            <a:t> 1 = 2</a:t>
                          </a:r>
                          <a:endParaRPr lang="en-US" sz="1400" dirty="0"/>
                        </a:p>
                      </a:txBody>
                      <a:tcPr>
                        <a:solidFill>
                          <a:schemeClr val="accent2">
                            <a:lumMod val="20000"/>
                            <a:lumOff val="80000"/>
                          </a:schemeClr>
                        </a:solidFill>
                      </a:tcPr>
                    </a:tc>
                  </a:tr>
                  <a:tr h="304800">
                    <a:tc>
                      <a:txBody>
                        <a:bodyPr/>
                        <a:lstStyle/>
                        <a:p>
                          <a:r>
                            <a:rPr lang="es-419" sz="1400" dirty="0" smtClean="0"/>
                            <a:t>0 – 1 </a:t>
                          </a:r>
                          <a:endParaRPr lang="en-US" sz="1400" dirty="0"/>
                        </a:p>
                      </a:txBody>
                      <a:tcPr>
                        <a:solidFill>
                          <a:schemeClr val="accent2">
                            <a:lumMod val="20000"/>
                            <a:lumOff val="80000"/>
                          </a:schemeClr>
                        </a:solidFill>
                      </a:tcPr>
                    </a:tc>
                    <a:tc>
                      <a:txBody>
                        <a:bodyPr/>
                        <a:lstStyle/>
                        <a:p>
                          <a:r>
                            <a:rPr lang="es-419" sz="1400" dirty="0" smtClean="0"/>
                            <a:t>2</a:t>
                          </a:r>
                          <a:endParaRPr lang="en-US" sz="1400" dirty="0"/>
                        </a:p>
                      </a:txBody>
                      <a:tcPr>
                        <a:solidFill>
                          <a:schemeClr val="accent2">
                            <a:lumMod val="20000"/>
                            <a:lumOff val="80000"/>
                          </a:schemeClr>
                        </a:solidFill>
                      </a:tcPr>
                    </a:tc>
                    <a:tc>
                      <a:txBody>
                        <a:bodyPr/>
                        <a:lstStyle/>
                        <a:p>
                          <a:r>
                            <a:rPr lang="es-419" sz="1400" dirty="0" smtClean="0"/>
                            <a:t>0 –</a:t>
                          </a:r>
                          <a:r>
                            <a:rPr lang="es-419" sz="1400" baseline="0" dirty="0" smtClean="0"/>
                            <a:t> 4 – 3 – 1 </a:t>
                          </a:r>
                          <a:endParaRPr lang="en-US" sz="1400" dirty="0"/>
                        </a:p>
                      </a:txBody>
                      <a:tcPr>
                        <a:solidFill>
                          <a:schemeClr val="accent2">
                            <a:lumMod val="20000"/>
                            <a:lumOff val="80000"/>
                          </a:schemeClr>
                        </a:solidFill>
                      </a:tcPr>
                    </a:tc>
                    <a:tc>
                      <a:txBody>
                        <a:bodyPr/>
                        <a:lstStyle/>
                        <a:p>
                          <a:r>
                            <a:rPr lang="es-419" sz="1400" dirty="0" smtClean="0"/>
                            <a:t>3</a:t>
                          </a:r>
                          <a:endParaRPr lang="en-US" sz="1400" dirty="0"/>
                        </a:p>
                      </a:txBody>
                      <a:tcPr>
                        <a:solidFill>
                          <a:schemeClr val="accent2">
                            <a:lumMod val="20000"/>
                            <a:lumOff val="80000"/>
                          </a:schemeClr>
                        </a:solidFill>
                      </a:tcPr>
                    </a:tc>
                    <a:tc>
                      <a:txBody>
                        <a:bodyPr/>
                        <a:lstStyle/>
                        <a:p>
                          <a:r>
                            <a:rPr lang="es-419" sz="1400" dirty="0" smtClean="0"/>
                            <a:t>3</a:t>
                          </a:r>
                          <a:r>
                            <a:rPr lang="es-419" sz="1400" baseline="0" dirty="0" smtClean="0"/>
                            <a:t> * 2 = 6</a:t>
                          </a:r>
                          <a:endParaRPr lang="en-US" sz="1400" dirty="0"/>
                        </a:p>
                      </a:txBody>
                      <a:tcPr>
                        <a:solidFill>
                          <a:schemeClr val="accent2">
                            <a:lumMod val="20000"/>
                            <a:lumOff val="80000"/>
                          </a:schemeClr>
                        </a:solidFill>
                      </a:tcPr>
                    </a:tc>
                  </a:tr>
                  <a:tr h="304800">
                    <a:tc>
                      <a:txBody>
                        <a:bodyPr/>
                        <a:lstStyle/>
                        <a:p>
                          <a:r>
                            <a:rPr lang="es-419" sz="1400" dirty="0" smtClean="0"/>
                            <a:t>0 – 2 </a:t>
                          </a:r>
                          <a:endParaRPr lang="en-US" sz="1400" dirty="0"/>
                        </a:p>
                      </a:txBody>
                      <a:tcPr>
                        <a:solidFill>
                          <a:schemeClr val="accent4">
                            <a:lumMod val="20000"/>
                            <a:lumOff val="80000"/>
                          </a:schemeClr>
                        </a:solidFill>
                      </a:tcPr>
                    </a:tc>
                    <a:tc>
                      <a:txBody>
                        <a:bodyPr/>
                        <a:lstStyle/>
                        <a:p>
                          <a:r>
                            <a:rPr lang="es-419" sz="1400" dirty="0" smtClean="0"/>
                            <a:t>3</a:t>
                          </a:r>
                          <a:endParaRPr lang="en-US" sz="1400" dirty="0"/>
                        </a:p>
                      </a:txBody>
                      <a:tcPr>
                        <a:solidFill>
                          <a:schemeClr val="accent4">
                            <a:lumMod val="20000"/>
                            <a:lumOff val="80000"/>
                          </a:schemeClr>
                        </a:solidFill>
                      </a:tcPr>
                    </a:tc>
                    <a:tc>
                      <a:txBody>
                        <a:bodyPr/>
                        <a:lstStyle/>
                        <a:p>
                          <a:r>
                            <a:rPr lang="es-419" sz="1400" dirty="0" smtClean="0"/>
                            <a:t>0 – 1 – 2 </a:t>
                          </a:r>
                          <a:endParaRPr lang="en-US" sz="1400" dirty="0"/>
                        </a:p>
                      </a:txBody>
                      <a:tcPr>
                        <a:solidFill>
                          <a:schemeClr val="accent4">
                            <a:lumMod val="20000"/>
                            <a:lumOff val="80000"/>
                          </a:schemeClr>
                        </a:solidFill>
                      </a:tcPr>
                    </a:tc>
                    <a:tc>
                      <a:txBody>
                        <a:bodyPr/>
                        <a:lstStyle/>
                        <a:p>
                          <a:r>
                            <a:rPr lang="es-419" sz="1400" dirty="0" smtClean="0"/>
                            <a:t>2</a:t>
                          </a:r>
                          <a:endParaRPr lang="en-US" sz="1400" dirty="0"/>
                        </a:p>
                      </a:txBody>
                      <a:tcPr>
                        <a:solidFill>
                          <a:schemeClr val="accent4">
                            <a:lumMod val="20000"/>
                            <a:lumOff val="80000"/>
                          </a:schemeClr>
                        </a:solidFill>
                      </a:tcPr>
                    </a:tc>
                    <a:tc>
                      <a:txBody>
                        <a:bodyPr/>
                        <a:lstStyle/>
                        <a:p>
                          <a:r>
                            <a:rPr lang="es-419" sz="1400" dirty="0" smtClean="0"/>
                            <a:t>2 * 2 = 4</a:t>
                          </a:r>
                          <a:endParaRPr lang="en-US" sz="1400" dirty="0"/>
                        </a:p>
                      </a:txBody>
                      <a:tcPr>
                        <a:solidFill>
                          <a:schemeClr val="accent4">
                            <a:lumMod val="20000"/>
                            <a:lumOff val="80000"/>
                          </a:schemeClr>
                        </a:solidFill>
                      </a:tcPr>
                    </a:tc>
                  </a:tr>
                  <a:tr h="304800">
                    <a:tc>
                      <a:txBody>
                        <a:bodyPr/>
                        <a:lstStyle/>
                        <a:p>
                          <a:r>
                            <a:rPr lang="es-419" sz="1400" dirty="0" smtClean="0"/>
                            <a:t>0</a:t>
                          </a:r>
                          <a:r>
                            <a:rPr lang="es-419" sz="1400" baseline="0" dirty="0" smtClean="0"/>
                            <a:t> – 2 </a:t>
                          </a:r>
                          <a:endParaRPr lang="en-US" sz="1400" dirty="0"/>
                        </a:p>
                      </a:txBody>
                      <a:tcPr>
                        <a:solidFill>
                          <a:schemeClr val="accent4">
                            <a:lumMod val="20000"/>
                            <a:lumOff val="80000"/>
                          </a:schemeClr>
                        </a:solidFill>
                      </a:tcPr>
                    </a:tc>
                    <a:tc>
                      <a:txBody>
                        <a:bodyPr/>
                        <a:lstStyle/>
                        <a:p>
                          <a:r>
                            <a:rPr lang="es-419" sz="1400" dirty="0" smtClean="0"/>
                            <a:t>4</a:t>
                          </a:r>
                          <a:endParaRPr lang="en-US" sz="1400" dirty="0"/>
                        </a:p>
                      </a:txBody>
                      <a:tcPr>
                        <a:solidFill>
                          <a:schemeClr val="accent4">
                            <a:lumMod val="20000"/>
                            <a:lumOff val="80000"/>
                          </a:schemeClr>
                        </a:solidFill>
                      </a:tcPr>
                    </a:tc>
                    <a:tc>
                      <a:txBody>
                        <a:bodyPr/>
                        <a:lstStyle/>
                        <a:p>
                          <a:r>
                            <a:rPr lang="es-419" sz="1400" dirty="0" smtClean="0"/>
                            <a:t>0 – 1 – 3 </a:t>
                          </a:r>
                          <a:r>
                            <a:rPr lang="es-419" sz="1400" baseline="0" dirty="0" smtClean="0"/>
                            <a:t>– 2 </a:t>
                          </a:r>
                          <a:endParaRPr lang="en-US" sz="1400" dirty="0"/>
                        </a:p>
                      </a:txBody>
                      <a:tcPr>
                        <a:solidFill>
                          <a:schemeClr val="accent4">
                            <a:lumMod val="20000"/>
                            <a:lumOff val="80000"/>
                          </a:schemeClr>
                        </a:solidFill>
                      </a:tcPr>
                    </a:tc>
                    <a:tc>
                      <a:txBody>
                        <a:bodyPr/>
                        <a:lstStyle/>
                        <a:p>
                          <a:r>
                            <a:rPr lang="es-419" sz="1400" dirty="0" smtClean="0"/>
                            <a:t>3</a:t>
                          </a:r>
                          <a:endParaRPr lang="en-US" sz="1400" dirty="0"/>
                        </a:p>
                      </a:txBody>
                      <a:tcPr>
                        <a:solidFill>
                          <a:schemeClr val="accent4">
                            <a:lumMod val="20000"/>
                            <a:lumOff val="80000"/>
                          </a:schemeClr>
                        </a:solidFill>
                      </a:tcPr>
                    </a:tc>
                    <a:tc>
                      <a:txBody>
                        <a:bodyPr/>
                        <a:lstStyle/>
                        <a:p>
                          <a:r>
                            <a:rPr lang="es-419" sz="1400" dirty="0" smtClean="0"/>
                            <a:t>3 * 2 = 6</a:t>
                          </a:r>
                          <a:endParaRPr lang="en-US" sz="1400" dirty="0"/>
                        </a:p>
                      </a:txBody>
                      <a:tcPr>
                        <a:solidFill>
                          <a:schemeClr val="accent4">
                            <a:lumMod val="20000"/>
                            <a:lumOff val="80000"/>
                          </a:schemeClr>
                        </a:solidFill>
                      </a:tcPr>
                    </a:tc>
                  </a:tr>
                  <a:tr h="304800">
                    <a:tc>
                      <a:txBody>
                        <a:bodyPr/>
                        <a:lstStyle/>
                        <a:p>
                          <a:r>
                            <a:rPr lang="es-419" sz="1400" dirty="0" smtClean="0"/>
                            <a:t>4 – 1 </a:t>
                          </a:r>
                          <a:endParaRPr lang="en-US" sz="1400" dirty="0"/>
                        </a:p>
                      </a:txBody>
                      <a:tcPr>
                        <a:solidFill>
                          <a:srgbClr val="FFFFAB"/>
                        </a:solidFill>
                      </a:tcPr>
                    </a:tc>
                    <a:tc>
                      <a:txBody>
                        <a:bodyPr/>
                        <a:lstStyle/>
                        <a:p>
                          <a:r>
                            <a:rPr lang="es-419" sz="1400" dirty="0" smtClean="0"/>
                            <a:t>5</a:t>
                          </a:r>
                          <a:endParaRPr lang="en-US" sz="1400" dirty="0"/>
                        </a:p>
                      </a:txBody>
                      <a:tcPr>
                        <a:solidFill>
                          <a:srgbClr val="FFFFAB"/>
                        </a:solidFill>
                      </a:tcPr>
                    </a:tc>
                    <a:tc>
                      <a:txBody>
                        <a:bodyPr/>
                        <a:lstStyle/>
                        <a:p>
                          <a:r>
                            <a:rPr lang="es-419" sz="1400" dirty="0" smtClean="0"/>
                            <a:t>4 –</a:t>
                          </a:r>
                          <a:r>
                            <a:rPr lang="es-419" sz="1400" baseline="0" dirty="0" smtClean="0"/>
                            <a:t> 0 – 1 </a:t>
                          </a:r>
                          <a:endParaRPr lang="en-US" sz="1400" dirty="0"/>
                        </a:p>
                      </a:txBody>
                      <a:tcPr>
                        <a:solidFill>
                          <a:srgbClr val="FFFFAB"/>
                        </a:solidFill>
                      </a:tcPr>
                    </a:tc>
                    <a:tc>
                      <a:txBody>
                        <a:bodyPr/>
                        <a:lstStyle/>
                        <a:p>
                          <a:r>
                            <a:rPr lang="es-419" sz="1400" dirty="0" smtClean="0"/>
                            <a:t>2</a:t>
                          </a:r>
                          <a:endParaRPr lang="en-US" sz="1400" dirty="0"/>
                        </a:p>
                      </a:txBody>
                      <a:tcPr>
                        <a:solidFill>
                          <a:srgbClr val="FFFFAB"/>
                        </a:solidFill>
                      </a:tcPr>
                    </a:tc>
                    <a:tc>
                      <a:txBody>
                        <a:bodyPr/>
                        <a:lstStyle/>
                        <a:p>
                          <a:r>
                            <a:rPr lang="es-419" sz="1400" dirty="0" smtClean="0"/>
                            <a:t>2</a:t>
                          </a:r>
                          <a:r>
                            <a:rPr lang="es-419" sz="1400" baseline="0" dirty="0" smtClean="0"/>
                            <a:t> * 2 = 4</a:t>
                          </a:r>
                          <a:endParaRPr lang="en-US" sz="1400" dirty="0"/>
                        </a:p>
                      </a:txBody>
                      <a:tcPr>
                        <a:solidFill>
                          <a:srgbClr val="FFFFAB"/>
                        </a:solidFill>
                      </a:tcPr>
                    </a:tc>
                  </a:tr>
                  <a:tr h="304800">
                    <a:tc>
                      <a:txBody>
                        <a:bodyPr/>
                        <a:lstStyle/>
                        <a:p>
                          <a:r>
                            <a:rPr lang="es-419" sz="1400" dirty="0" smtClean="0"/>
                            <a:t>4 – 1 </a:t>
                          </a:r>
                          <a:endParaRPr lang="en-US" sz="1400" dirty="0"/>
                        </a:p>
                      </a:txBody>
                      <a:tcPr>
                        <a:solidFill>
                          <a:srgbClr val="FFFFAB"/>
                        </a:solidFill>
                      </a:tcPr>
                    </a:tc>
                    <a:tc>
                      <a:txBody>
                        <a:bodyPr/>
                        <a:lstStyle/>
                        <a:p>
                          <a:r>
                            <a:rPr lang="es-419" sz="1400" dirty="0" smtClean="0"/>
                            <a:t>6</a:t>
                          </a:r>
                          <a:endParaRPr lang="en-US" sz="1400" dirty="0"/>
                        </a:p>
                      </a:txBody>
                      <a:tcPr>
                        <a:solidFill>
                          <a:srgbClr val="FFFFAB"/>
                        </a:solidFill>
                      </a:tcPr>
                    </a:tc>
                    <a:tc>
                      <a:txBody>
                        <a:bodyPr/>
                        <a:lstStyle/>
                        <a:p>
                          <a:r>
                            <a:rPr lang="es-419" sz="1400" dirty="0" smtClean="0"/>
                            <a:t>4 – 3 – 1 </a:t>
                          </a:r>
                          <a:endParaRPr lang="en-US" sz="1400" dirty="0"/>
                        </a:p>
                      </a:txBody>
                      <a:tcPr>
                        <a:solidFill>
                          <a:srgbClr val="FFFFAB"/>
                        </a:solidFill>
                      </a:tcPr>
                    </a:tc>
                    <a:tc>
                      <a:txBody>
                        <a:bodyPr/>
                        <a:lstStyle/>
                        <a:p>
                          <a:r>
                            <a:rPr lang="es-419" sz="1400" dirty="0" smtClean="0"/>
                            <a:t>2</a:t>
                          </a:r>
                          <a:endParaRPr lang="en-US" sz="1400" dirty="0"/>
                        </a:p>
                      </a:txBody>
                      <a:tcPr>
                        <a:solidFill>
                          <a:srgbClr val="FFFFAB"/>
                        </a:solidFill>
                      </a:tcPr>
                    </a:tc>
                    <a:tc>
                      <a:txBody>
                        <a:bodyPr/>
                        <a:lstStyle/>
                        <a:p>
                          <a:r>
                            <a:rPr lang="es-419" sz="1400" dirty="0" smtClean="0"/>
                            <a:t>2 *</a:t>
                          </a:r>
                          <a:r>
                            <a:rPr lang="es-419" sz="1400" baseline="0" dirty="0" smtClean="0"/>
                            <a:t> 2 = 4</a:t>
                          </a:r>
                          <a:endParaRPr lang="en-US" sz="1400" dirty="0"/>
                        </a:p>
                      </a:txBody>
                      <a:tcPr>
                        <a:solidFill>
                          <a:srgbClr val="FFFFAB"/>
                        </a:solidFill>
                      </a:tcPr>
                    </a:tc>
                  </a:tr>
                </a:tbl>
              </a:graphicData>
            </a:graphic>
          </p:graphicFrame>
        </mc:Fallback>
      </mc:AlternateContent>
      <p:sp>
        <p:nvSpPr>
          <p:cNvPr id="28" name="27 CuadroTexto"/>
          <p:cNvSpPr txBox="1"/>
          <p:nvPr/>
        </p:nvSpPr>
        <p:spPr>
          <a:xfrm>
            <a:off x="5574041" y="4794962"/>
            <a:ext cx="1159292" cy="276999"/>
          </a:xfrm>
          <a:prstGeom prst="rect">
            <a:avLst/>
          </a:prstGeom>
          <a:noFill/>
        </p:spPr>
        <p:txBody>
          <a:bodyPr wrap="none" rtlCol="0">
            <a:spAutoFit/>
          </a:bodyPr>
          <a:lstStyle/>
          <a:p>
            <a:r>
              <a:rPr lang="es-419" sz="1200" dirty="0" smtClean="0"/>
              <a:t>Tabla de ruteo</a:t>
            </a:r>
            <a:endParaRPr lang="en-US" sz="1200" i="1" dirty="0"/>
          </a:p>
        </p:txBody>
      </p:sp>
    </p:spTree>
    <p:extLst>
      <p:ext uri="{BB962C8B-B14F-4D97-AF65-F5344CB8AC3E}">
        <p14:creationId xmlns:p14="http://schemas.microsoft.com/office/powerpoint/2010/main" val="224412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1000"/>
                                        <p:tgtEl>
                                          <p:spTgt spid="16"/>
                                        </p:tgtEl>
                                      </p:cBhvr>
                                    </p:animEffect>
                                    <p:anim calcmode="lin" valueType="num">
                                      <p:cBhvr>
                                        <p:cTn id="74" dur="1000" fill="hold"/>
                                        <p:tgtEl>
                                          <p:spTgt spid="16"/>
                                        </p:tgtEl>
                                        <p:attrNameLst>
                                          <p:attrName>ppt_x</p:attrName>
                                        </p:attrNameLst>
                                      </p:cBhvr>
                                      <p:tavLst>
                                        <p:tav tm="0">
                                          <p:val>
                                            <p:strVal val="#ppt_x"/>
                                          </p:val>
                                        </p:tav>
                                        <p:tav tm="100000">
                                          <p:val>
                                            <p:strVal val="#ppt_x"/>
                                          </p:val>
                                        </p:tav>
                                      </p:tavLst>
                                    </p:anim>
                                    <p:anim calcmode="lin" valueType="num">
                                      <p:cBhvr>
                                        <p:cTn id="7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ppt_x</p:attrName>
                                        </p:attrNameLst>
                                      </p:cBhvr>
                                      <p:tavLst>
                                        <p:tav tm="0">
                                          <p:val>
                                            <p:strVal val="#ppt_x"/>
                                          </p:val>
                                        </p:tav>
                                        <p:tav tm="100000">
                                          <p:val>
                                            <p:strVal val="#ppt_x"/>
                                          </p:val>
                                        </p:tav>
                                      </p:tavLst>
                                    </p:anim>
                                    <p:anim calcmode="lin" valueType="num">
                                      <p:cBhvr>
                                        <p:cTn id="8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p:bldP spid="12" grpId="0"/>
      <p:bldP spid="13" grpId="0"/>
      <p:bldP spid="14" grpId="0" animBg="1"/>
      <p:bldP spid="16" grpId="0"/>
      <p:bldP spid="17" grpId="0"/>
      <p:bldP spid="18" grpId="0"/>
      <p:bldP spid="19" grpId="0"/>
      <p:bldP spid="23" grpId="0" animBg="1"/>
      <p:bldP spid="24" grpId="0"/>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dirty="0">
              <a:latin typeface="Vijaya" pitchFamily="34" charset="0"/>
              <a:cs typeface="Vijaya" pitchFamily="34" charset="0"/>
            </a:endParaRPr>
          </a:p>
        </p:txBody>
      </p:sp>
      <mc:AlternateContent xmlns:mc="http://schemas.openxmlformats.org/markup-compatibility/2006" xmlns:a14="http://schemas.microsoft.com/office/drawing/2010/main">
        <mc:Choice Requires="a14">
          <p:sp>
            <p:nvSpPr>
              <p:cNvPr id="3" name="2 Marcador de contenido"/>
              <p:cNvSpPr>
                <a:spLocks noGrp="1"/>
              </p:cNvSpPr>
              <p:nvPr>
                <p:ph idx="1"/>
              </p:nvPr>
            </p:nvSpPr>
            <p:spPr>
              <a:xfrm>
                <a:off x="590872" y="2893586"/>
                <a:ext cx="8229600" cy="3487742"/>
              </a:xfrm>
            </p:spPr>
            <p:txBody>
              <a:bodyPr/>
              <a:lstStyle/>
              <a:p>
                <a:pPr marL="109728" indent="0">
                  <a:buNone/>
                </a:pPr>
                <a14:m>
                  <m:oMathPara xmlns:m="http://schemas.openxmlformats.org/officeDocument/2006/math">
                    <m:oMathParaPr>
                      <m:jc m:val="center"/>
                    </m:oMathParaPr>
                    <m:oMath xmlns:m="http://schemas.openxmlformats.org/officeDocument/2006/math">
                      <m:func>
                        <m:funcPr>
                          <m:ctrlPr>
                            <a:rPr lang="es-419" sz="2400" b="0" i="1" smtClean="0">
                              <a:latin typeface="Cambria Math"/>
                            </a:rPr>
                          </m:ctrlPr>
                        </m:funcPr>
                        <m:fName>
                          <m:r>
                            <m:rPr>
                              <m:sty m:val="p"/>
                            </m:rPr>
                            <a:rPr lang="es-419" sz="2400" b="0" i="0" smtClean="0">
                              <a:latin typeface="Cambria Math"/>
                            </a:rPr>
                            <m:t>min</m:t>
                          </m:r>
                        </m:fName>
                        <m:e>
                          <m:r>
                            <a:rPr lang="es-419" sz="2400" b="0" i="1" smtClean="0">
                              <a:latin typeface="Cambria Math"/>
                            </a:rPr>
                            <m:t>𝑓</m:t>
                          </m:r>
                          <m:r>
                            <a:rPr lang="en-US" sz="2400" b="0" i="1" smtClean="0">
                              <a:latin typeface="Cambria Math"/>
                            </a:rPr>
                            <m:t>(</m:t>
                          </m:r>
                          <m:r>
                            <a:rPr lang="en-US" sz="2400" b="0" i="1" smtClean="0">
                              <a:latin typeface="Cambria Math"/>
                            </a:rPr>
                            <m:t>𝑥</m:t>
                          </m:r>
                          <m:r>
                            <a:rPr lang="en-US" sz="2400" b="0" i="1" smtClean="0">
                              <a:latin typeface="Cambria Math"/>
                            </a:rPr>
                            <m:t>)=</m:t>
                          </m:r>
                        </m:e>
                      </m:func>
                      <m:sSub>
                        <m:sSubPr>
                          <m:ctrlPr>
                            <a:rPr lang="es-419" sz="2400" b="0" i="1" smtClean="0">
                              <a:latin typeface="Cambria Math"/>
                            </a:rPr>
                          </m:ctrlPr>
                        </m:sSubPr>
                        <m:e>
                          <m:r>
                            <a:rPr lang="en-US" sz="2400" b="0" i="1" smtClean="0">
                              <a:latin typeface="Cambria Math"/>
                            </a:rPr>
                            <m:t>𝑓</m:t>
                          </m:r>
                        </m:e>
                        <m:sub>
                          <m:r>
                            <a:rPr lang="es-419" sz="2400" b="0" i="1" smtClean="0">
                              <a:latin typeface="Cambria Math"/>
                            </a:rPr>
                            <m:t>1</m:t>
                          </m:r>
                        </m:sub>
                      </m:sSub>
                      <m:r>
                        <a:rPr lang="es-419" sz="2400" b="0" i="1" smtClean="0">
                          <a:latin typeface="Cambria Math"/>
                        </a:rPr>
                        <m:t>+ </m:t>
                      </m:r>
                      <m:sSub>
                        <m:sSubPr>
                          <m:ctrlPr>
                            <a:rPr lang="es-419" sz="2400" b="0" i="1" smtClean="0">
                              <a:latin typeface="Cambria Math"/>
                            </a:rPr>
                          </m:ctrlPr>
                        </m:sSubPr>
                        <m:e>
                          <m:r>
                            <a:rPr lang="es-419" sz="2400" b="0" i="1" smtClean="0">
                              <a:latin typeface="Cambria Math"/>
                            </a:rPr>
                            <m:t>𝑓</m:t>
                          </m:r>
                        </m:e>
                        <m:sub>
                          <m:r>
                            <a:rPr lang="es-419" sz="2400" b="0" i="1" smtClean="0">
                              <a:latin typeface="Cambria Math"/>
                            </a:rPr>
                            <m:t>2</m:t>
                          </m:r>
                        </m:sub>
                      </m:sSub>
                      <m:r>
                        <a:rPr lang="es-419" sz="2400" b="0" i="1" smtClean="0">
                          <a:latin typeface="Cambria Math"/>
                        </a:rPr>
                        <m:t>+ </m:t>
                      </m:r>
                      <m:sSub>
                        <m:sSubPr>
                          <m:ctrlPr>
                            <a:rPr lang="es-419" sz="2400" b="0" i="1" smtClean="0">
                              <a:latin typeface="Cambria Math"/>
                            </a:rPr>
                          </m:ctrlPr>
                        </m:sSubPr>
                        <m:e>
                          <m:r>
                            <a:rPr lang="es-419" sz="2400" b="0" i="1" smtClean="0">
                              <a:latin typeface="Cambria Math"/>
                            </a:rPr>
                            <m:t>𝑓</m:t>
                          </m:r>
                        </m:e>
                        <m:sub>
                          <m:r>
                            <a:rPr lang="es-419" sz="2400" b="0" i="1" smtClean="0">
                              <a:latin typeface="Cambria Math"/>
                            </a:rPr>
                            <m:t>3</m:t>
                          </m:r>
                        </m:sub>
                      </m:sSub>
                    </m:oMath>
                  </m:oMathPara>
                </a14:m>
                <a:endParaRPr lang="es-419" sz="2400" b="0" dirty="0" smtClean="0">
                  <a:latin typeface="Vijaya" pitchFamily="34" charset="0"/>
                  <a:cs typeface="Vijaya" pitchFamily="34" charset="0"/>
                </a:endParaRPr>
              </a:p>
              <a:p>
                <a:pPr marL="64008" indent="0">
                  <a:buNone/>
                </a:pPr>
                <a:endParaRPr lang="es-419" b="0" dirty="0" smtClean="0">
                  <a:latin typeface="Vijaya" pitchFamily="34" charset="0"/>
                  <a:cs typeface="Vijaya" pitchFamily="34" charset="0"/>
                </a:endParaRPr>
              </a:p>
              <a:p>
                <a:pPr marL="64008" indent="0">
                  <a:buNone/>
                </a:pPr>
                <a:endParaRPr lang="es-419" b="0" dirty="0" smtClean="0">
                  <a:latin typeface="Vijaya" pitchFamily="34" charset="0"/>
                  <a:cs typeface="Vijaya" pitchFamily="34" charset="0"/>
                </a:endParaRPr>
              </a:p>
              <a:p>
                <a:pPr marL="109728" indent="0">
                  <a:buNone/>
                </a:pPr>
                <a:r>
                  <a:rPr lang="es-419" sz="2000" dirty="0" smtClean="0"/>
                  <a:t>	- </a:t>
                </a:r>
                <a14:m>
                  <m:oMath xmlns:m="http://schemas.openxmlformats.org/officeDocument/2006/math">
                    <m:sSub>
                      <m:sSubPr>
                        <m:ctrlPr>
                          <a:rPr lang="es-419" sz="2000" i="1" smtClean="0">
                            <a:latin typeface="Cambria Math"/>
                          </a:rPr>
                        </m:ctrlPr>
                      </m:sSubPr>
                      <m:e>
                        <m:r>
                          <a:rPr lang="es-419" sz="2000" b="0" i="1" smtClean="0">
                            <a:latin typeface="Cambria Math"/>
                          </a:rPr>
                          <m:t>𝑓</m:t>
                        </m:r>
                      </m:e>
                      <m:sub>
                        <m:r>
                          <a:rPr lang="es-419" sz="2000" b="0" i="1" smtClean="0">
                            <a:latin typeface="Cambria Math"/>
                          </a:rPr>
                          <m:t>1</m:t>
                        </m:r>
                      </m:sub>
                    </m:sSub>
                    <m:r>
                      <a:rPr lang="es-419" sz="2000" b="0" i="1" smtClean="0">
                        <a:latin typeface="Cambria Math"/>
                      </a:rPr>
                      <m:t>=</m:t>
                    </m:r>
                    <m:r>
                      <a:rPr lang="es-419" sz="2000" i="1">
                        <a:latin typeface="Cambria Math"/>
                      </a:rPr>
                      <m:t>𝑑𝑖𝑠𝑡𝑎𝑛𝑐𝑖𝑎</m:t>
                    </m:r>
                    <m:r>
                      <a:rPr lang="es-419" sz="2000" i="1">
                        <a:latin typeface="Cambria Math"/>
                      </a:rPr>
                      <m:t> </m:t>
                    </m:r>
                    <m:r>
                      <a:rPr lang="es-419" sz="2000" i="1">
                        <a:latin typeface="Cambria Math"/>
                      </a:rPr>
                      <m:t>𝑡𝑜𝑡𝑎𝑙</m:t>
                    </m:r>
                    <m:r>
                      <a:rPr lang="es-419" sz="2000" i="1">
                        <a:latin typeface="Cambria Math"/>
                      </a:rPr>
                      <m:t> </m:t>
                    </m:r>
                    <m:r>
                      <a:rPr lang="es-419" sz="2000" i="1">
                        <a:latin typeface="Cambria Math"/>
                      </a:rPr>
                      <m:t>𝑟𝑒𝑐𝑜𝑟𝑟𝑖𝑑𝑎</m:t>
                    </m:r>
                    <m:r>
                      <a:rPr lang="es-419" sz="2000" b="0" i="1" smtClean="0">
                        <a:latin typeface="Cambria Math"/>
                      </a:rPr>
                      <m:t> </m:t>
                    </m:r>
                    <m:r>
                      <a:rPr lang="es-419" sz="2000" b="0" i="1" smtClean="0">
                        <a:latin typeface="Cambria Math"/>
                      </a:rPr>
                      <m:t>𝑛𝑜𝑟𝑚𝑎𝑙𝑖𝑧𝑎𝑑𝑎</m:t>
                    </m:r>
                  </m:oMath>
                </a14:m>
                <a:r>
                  <a:rPr lang="es-419" sz="2000" dirty="0" smtClean="0">
                    <a:latin typeface="Vijaya" pitchFamily="34" charset="0"/>
                    <a:cs typeface="Vijaya" pitchFamily="34" charset="0"/>
                  </a:rPr>
                  <a:t> </a:t>
                </a:r>
                <a:endParaRPr lang="es-419" sz="2000" dirty="0">
                  <a:latin typeface="Vijaya" pitchFamily="34" charset="0"/>
                  <a:cs typeface="Vijaya" pitchFamily="34" charset="0"/>
                </a:endParaRPr>
              </a:p>
              <a:p>
                <a:pPr marL="109728" indent="0">
                  <a:buNone/>
                </a:pPr>
                <a:r>
                  <a:rPr lang="es-419" sz="2000" dirty="0" smtClean="0">
                    <a:latin typeface="Vijaya" pitchFamily="34" charset="0"/>
                    <a:cs typeface="Vijaya" pitchFamily="34" charset="0"/>
                  </a:rPr>
                  <a:t>	</a:t>
                </a:r>
                <a:r>
                  <a:rPr lang="es-419" sz="2000" dirty="0" smtClean="0"/>
                  <a:t>-</a:t>
                </a:r>
                <a:r>
                  <a:rPr lang="es-419" sz="2000" dirty="0" smtClean="0">
                    <a:latin typeface="Vijaya" pitchFamily="34" charset="0"/>
                    <a:cs typeface="Vijaya" pitchFamily="34" charset="0"/>
                  </a:rPr>
                  <a:t> </a:t>
                </a:r>
                <a14:m>
                  <m:oMath xmlns:m="http://schemas.openxmlformats.org/officeDocument/2006/math">
                    <m:sSub>
                      <m:sSubPr>
                        <m:ctrlPr>
                          <a:rPr lang="es-419" sz="2000" i="1">
                            <a:latin typeface="Cambria Math"/>
                          </a:rPr>
                        </m:ctrlPr>
                      </m:sSubPr>
                      <m:e>
                        <m:r>
                          <a:rPr lang="es-419" sz="2000" i="1">
                            <a:latin typeface="Cambria Math"/>
                          </a:rPr>
                          <m:t>𝑓</m:t>
                        </m:r>
                      </m:e>
                      <m:sub>
                        <m:r>
                          <a:rPr lang="es-419" sz="2000" b="0" i="1" smtClean="0">
                            <a:latin typeface="Cambria Math"/>
                          </a:rPr>
                          <m:t>2</m:t>
                        </m:r>
                      </m:sub>
                    </m:sSub>
                    <m:r>
                      <a:rPr lang="es-419" sz="2000" i="1">
                        <a:latin typeface="Cambria Math"/>
                      </a:rPr>
                      <m:t>=</m:t>
                    </m:r>
                    <m:r>
                      <a:rPr lang="es-419" sz="2000" i="1">
                        <a:latin typeface="Cambria Math"/>
                      </a:rPr>
                      <m:t>𝐹𝑆</m:t>
                    </m:r>
                    <m:r>
                      <a:rPr lang="es-419" sz="2000" i="1">
                        <a:latin typeface="Cambria Math"/>
                      </a:rPr>
                      <m:t> </m:t>
                    </m:r>
                    <m:r>
                      <a:rPr lang="es-419" sz="2000" i="1">
                        <a:latin typeface="Cambria Math"/>
                      </a:rPr>
                      <m:t>𝑚</m:t>
                    </m:r>
                    <m:r>
                      <a:rPr lang="es-419" sz="2000" i="1">
                        <a:latin typeface="Cambria Math"/>
                      </a:rPr>
                      <m:t>á</m:t>
                    </m:r>
                    <m:r>
                      <a:rPr lang="es-419" sz="2000" i="1">
                        <a:latin typeface="Cambria Math"/>
                      </a:rPr>
                      <m:t>𝑥𝑖𝑚𝑜</m:t>
                    </m:r>
                    <m:r>
                      <a:rPr lang="es-419" sz="2000" i="1">
                        <a:latin typeface="Cambria Math"/>
                      </a:rPr>
                      <m:t> </m:t>
                    </m:r>
                    <m:r>
                      <a:rPr lang="es-419" sz="2000" i="1">
                        <a:latin typeface="Cambria Math"/>
                      </a:rPr>
                      <m:t>𝑢𝑡𝑖𝑙𝑖𝑧𝑎𝑑𝑜</m:t>
                    </m:r>
                    <m:r>
                      <a:rPr lang="es-419" sz="2000" b="0" i="1" smtClean="0">
                        <a:latin typeface="Cambria Math"/>
                      </a:rPr>
                      <m:t> </m:t>
                    </m:r>
                    <m:r>
                      <a:rPr lang="es-419" sz="2000" b="0" i="1" smtClean="0">
                        <a:latin typeface="Cambria Math"/>
                      </a:rPr>
                      <m:t>𝑛𝑜𝑟𝑚𝑎𝑙𝑖𝑧𝑎𝑑𝑜</m:t>
                    </m:r>
                  </m:oMath>
                </a14:m>
                <a:r>
                  <a:rPr lang="es-419" sz="2000" dirty="0" smtClean="0">
                    <a:latin typeface="Vijaya" pitchFamily="34" charset="0"/>
                    <a:cs typeface="Vijaya" pitchFamily="34" charset="0"/>
                  </a:rPr>
                  <a:t> [1]</a:t>
                </a:r>
                <a:endParaRPr lang="es-419" sz="2000" dirty="0">
                  <a:latin typeface="Vijaya" pitchFamily="34" charset="0"/>
                  <a:cs typeface="Vijaya" pitchFamily="34" charset="0"/>
                </a:endParaRPr>
              </a:p>
              <a:p>
                <a:pPr marL="109728" indent="0">
                  <a:buNone/>
                </a:pPr>
                <a:r>
                  <a:rPr lang="es-419" sz="2000" dirty="0" smtClean="0"/>
                  <a:t>	- </a:t>
                </a:r>
                <a14:m>
                  <m:oMath xmlns:m="http://schemas.openxmlformats.org/officeDocument/2006/math">
                    <m:sSub>
                      <m:sSubPr>
                        <m:ctrlPr>
                          <a:rPr lang="es-419" sz="2000" i="1" smtClean="0">
                            <a:latin typeface="Cambria Math"/>
                          </a:rPr>
                        </m:ctrlPr>
                      </m:sSubPr>
                      <m:e>
                        <m:r>
                          <a:rPr lang="es-419" sz="2000" i="1">
                            <a:latin typeface="Cambria Math"/>
                          </a:rPr>
                          <m:t>𝑓</m:t>
                        </m:r>
                      </m:e>
                      <m:sub>
                        <m:r>
                          <a:rPr lang="es-419" sz="2000" b="0" i="1" smtClean="0">
                            <a:latin typeface="Cambria Math"/>
                          </a:rPr>
                          <m:t>3</m:t>
                        </m:r>
                      </m:sub>
                    </m:sSub>
                    <m:r>
                      <a:rPr lang="es-419" sz="2000" i="1">
                        <a:latin typeface="Cambria Math"/>
                      </a:rPr>
                      <m:t>=</m:t>
                    </m:r>
                    <m:r>
                      <a:rPr lang="es-419" sz="2000" b="0" i="1" smtClean="0">
                        <a:latin typeface="Cambria Math"/>
                      </a:rPr>
                      <m:t>𝑐𝑜𝑠𝑡𝑜</m:t>
                    </m:r>
                    <m:r>
                      <a:rPr lang="es-419" sz="2000" b="0" i="1" smtClean="0">
                        <a:latin typeface="Cambria Math"/>
                      </a:rPr>
                      <m:t> </m:t>
                    </m:r>
                    <m:r>
                      <a:rPr lang="es-419" sz="2000" b="0" i="1" smtClean="0">
                        <a:latin typeface="Cambria Math"/>
                      </a:rPr>
                      <m:t>𝑡𝑜𝑡𝑎𝑙</m:t>
                    </m:r>
                    <m:r>
                      <a:rPr lang="es-419" sz="2000" b="0" i="1" smtClean="0">
                        <a:latin typeface="Cambria Math"/>
                      </a:rPr>
                      <m:t> </m:t>
                    </m:r>
                    <m:r>
                      <a:rPr lang="es-419" sz="2000" b="0" i="1" smtClean="0">
                        <a:latin typeface="Cambria Math"/>
                      </a:rPr>
                      <m:t>𝑛𝑜𝑟𝑚𝑎𝑙𝑖𝑧𝑎𝑑𝑜</m:t>
                    </m:r>
                  </m:oMath>
                </a14:m>
                <a:endParaRPr lang="es-419" sz="2000" dirty="0" smtClean="0">
                  <a:latin typeface="Vijaya" pitchFamily="34" charset="0"/>
                  <a:cs typeface="Vijaya" pitchFamily="34" charset="0"/>
                </a:endParaRPr>
              </a:p>
            </p:txBody>
          </p:sp>
        </mc:Choice>
        <mc:Fallback xmlns="">
          <p:sp>
            <p:nvSpPr>
              <p:cNvPr id="3" name="2 Marcador de contenido"/>
              <p:cNvSpPr>
                <a:spLocks noGrp="1" noRot="1" noChangeAspect="1" noMove="1" noResize="1" noEditPoints="1" noAdjustHandles="1" noChangeArrowheads="1" noChangeShapeType="1" noTextEdit="1"/>
              </p:cNvSpPr>
              <p:nvPr>
                <p:ph idx="1"/>
              </p:nvPr>
            </p:nvSpPr>
            <p:spPr>
              <a:xfrm>
                <a:off x="590872" y="2893586"/>
                <a:ext cx="8229600" cy="3487742"/>
              </a:xfrm>
              <a:blipFill rotWithShape="1">
                <a:blip r:embed="rId2"/>
                <a:stretch>
                  <a:fillRect/>
                </a:stretch>
              </a:blipFill>
            </p:spPr>
            <p:txBody>
              <a:bodyPr/>
              <a:lstStyle/>
              <a:p>
                <a:r>
                  <a:rPr lang="en-US">
                    <a:noFill/>
                  </a:rPr>
                  <a:t> </a:t>
                </a:r>
              </a:p>
            </p:txBody>
          </p:sp>
        </mc:Fallback>
      </mc:AlternateContent>
      <p:sp>
        <p:nvSpPr>
          <p:cNvPr id="4" name="3 CuadroTexto"/>
          <p:cNvSpPr txBox="1"/>
          <p:nvPr/>
        </p:nvSpPr>
        <p:spPr>
          <a:xfrm>
            <a:off x="7688858" y="2915652"/>
            <a:ext cx="457176" cy="369332"/>
          </a:xfrm>
          <a:prstGeom prst="rect">
            <a:avLst/>
          </a:prstGeom>
          <a:noFill/>
        </p:spPr>
        <p:txBody>
          <a:bodyPr wrap="none" rtlCol="0">
            <a:spAutoFit/>
          </a:bodyPr>
          <a:lstStyle/>
          <a:p>
            <a:r>
              <a:rPr lang="es-419" dirty="0" smtClean="0"/>
              <a:t>(1)</a:t>
            </a:r>
            <a:endParaRPr lang="en-US" dirty="0"/>
          </a:p>
        </p:txBody>
      </p:sp>
      <p:sp>
        <p:nvSpPr>
          <p:cNvPr id="5" name="4 Marcador de número de diapositiva"/>
          <p:cNvSpPr>
            <a:spLocks noGrp="1"/>
          </p:cNvSpPr>
          <p:nvPr>
            <p:ph type="sldNum" sz="quarter" idx="12"/>
          </p:nvPr>
        </p:nvSpPr>
        <p:spPr/>
        <p:txBody>
          <a:bodyPr/>
          <a:lstStyle/>
          <a:p>
            <a:fld id="{3E465342-07BB-4AE0-945D-5C6FCBAACC10}" type="slidenum">
              <a:rPr lang="en-US" smtClean="0"/>
              <a:t>45</a:t>
            </a:fld>
            <a:endParaRPr lang="en-US"/>
          </a:p>
        </p:txBody>
      </p:sp>
      <p:sp>
        <p:nvSpPr>
          <p:cNvPr id="6" name="2 Marcador de contenido"/>
          <p:cNvSpPr txBox="1">
            <a:spLocks/>
          </p:cNvSpPr>
          <p:nvPr/>
        </p:nvSpPr>
        <p:spPr>
          <a:xfrm>
            <a:off x="609600" y="24018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sz="2400" dirty="0" smtClean="0">
                <a:latin typeface="Vijaya" pitchFamily="34" charset="0"/>
                <a:cs typeface="Vijaya" pitchFamily="34" charset="0"/>
              </a:rPr>
              <a:t>Función objetivo:</a:t>
            </a:r>
          </a:p>
          <a:p>
            <a:endParaRPr lang="es-419" sz="2400" dirty="0" smtClean="0">
              <a:latin typeface="Vijaya" pitchFamily="34" charset="0"/>
              <a:cs typeface="Vijaya" pitchFamily="34" charset="0"/>
            </a:endParaRPr>
          </a:p>
          <a:p>
            <a:endParaRPr lang="es-419" sz="2400" dirty="0">
              <a:latin typeface="Vijaya" pitchFamily="34" charset="0"/>
              <a:cs typeface="Vijaya" pitchFamily="34" charset="0"/>
            </a:endParaRPr>
          </a:p>
          <a:p>
            <a:r>
              <a:rPr lang="en-US" sz="2400" dirty="0" smtClean="0">
                <a:latin typeface="Vijaya" pitchFamily="34" charset="0"/>
                <a:cs typeface="Vijaya" pitchFamily="34" charset="0"/>
              </a:rPr>
              <a:t>D</a:t>
            </a:r>
            <a:r>
              <a:rPr lang="es-419" sz="2400" dirty="0" smtClean="0">
                <a:latin typeface="Vijaya" pitchFamily="34" charset="0"/>
                <a:cs typeface="Vijaya" pitchFamily="34" charset="0"/>
              </a:rPr>
              <a:t>onde:</a:t>
            </a:r>
          </a:p>
        </p:txBody>
      </p:sp>
      <p:sp>
        <p:nvSpPr>
          <p:cNvPr id="7" name="6 CuadroTexto"/>
          <p:cNvSpPr txBox="1"/>
          <p:nvPr/>
        </p:nvSpPr>
        <p:spPr>
          <a:xfrm>
            <a:off x="179512" y="6279703"/>
            <a:ext cx="8888972" cy="461665"/>
          </a:xfrm>
          <a:prstGeom prst="rect">
            <a:avLst/>
          </a:prstGeom>
          <a:noFill/>
        </p:spPr>
        <p:txBody>
          <a:bodyPr wrap="none" rtlCol="0">
            <a:spAutoFit/>
          </a:bodyPr>
          <a:lstStyle/>
          <a:p>
            <a:r>
              <a:rPr lang="es-419" sz="1200" dirty="0" smtClean="0">
                <a:latin typeface="Vijaya" pitchFamily="34" charset="0"/>
                <a:cs typeface="Vijaya" pitchFamily="34" charset="0"/>
              </a:rPr>
              <a:t>[1] </a:t>
            </a:r>
            <a:r>
              <a:rPr lang="en-US" sz="1200" dirty="0" err="1" smtClean="0">
                <a:latin typeface="Vijaya" pitchFamily="34" charset="0"/>
                <a:cs typeface="Vijaya" pitchFamily="34" charset="0"/>
              </a:rPr>
              <a:t>Bingbing</a:t>
            </a:r>
            <a:r>
              <a:rPr lang="en-US" sz="1200" dirty="0" smtClean="0">
                <a:latin typeface="Vijaya" pitchFamily="34" charset="0"/>
                <a:cs typeface="Vijaya" pitchFamily="34" charset="0"/>
              </a:rPr>
              <a:t> </a:t>
            </a:r>
            <a:r>
              <a:rPr lang="en-US" sz="1200" dirty="0">
                <a:latin typeface="Vijaya" pitchFamily="34" charset="0"/>
                <a:cs typeface="Vijaya" pitchFamily="34" charset="0"/>
              </a:rPr>
              <a:t>Li y Young-Chon Kim. “Efficient routing and spectrum allocation considering </a:t>
            </a:r>
            <a:r>
              <a:rPr lang="en-US" sz="1200" dirty="0" err="1">
                <a:latin typeface="Vijaya" pitchFamily="34" charset="0"/>
                <a:cs typeface="Vijaya" pitchFamily="34" charset="0"/>
              </a:rPr>
              <a:t>QoT</a:t>
            </a:r>
            <a:r>
              <a:rPr lang="en-US" sz="1200" dirty="0">
                <a:latin typeface="Vijaya" pitchFamily="34" charset="0"/>
                <a:cs typeface="Vijaya" pitchFamily="34" charset="0"/>
              </a:rPr>
              <a:t> in elastic optical networks”. </a:t>
            </a:r>
            <a:r>
              <a:rPr lang="es-419" sz="1200" dirty="0" smtClean="0">
                <a:latin typeface="Vijaya" pitchFamily="34" charset="0"/>
                <a:cs typeface="Vijaya" pitchFamily="34" charset="0"/>
              </a:rPr>
              <a:t> </a:t>
            </a:r>
            <a:r>
              <a:rPr lang="en-US" sz="1200" dirty="0" smtClean="0">
                <a:latin typeface="Vijaya" pitchFamily="34" charset="0"/>
                <a:cs typeface="Vijaya" pitchFamily="34" charset="0"/>
              </a:rPr>
              <a:t>En</a:t>
            </a:r>
            <a:r>
              <a:rPr lang="en-US" sz="1200" dirty="0">
                <a:latin typeface="Vijaya" pitchFamily="34" charset="0"/>
                <a:cs typeface="Vijaya" pitchFamily="34" charset="0"/>
              </a:rPr>
              <a:t>: Telecommunications and Signal Processing </a:t>
            </a:r>
            <a:endParaRPr lang="es-419" sz="1200" dirty="0" smtClean="0">
              <a:latin typeface="Vijaya" pitchFamily="34" charset="0"/>
              <a:cs typeface="Vijaya" pitchFamily="34" charset="0"/>
            </a:endParaRPr>
          </a:p>
          <a:p>
            <a:r>
              <a:rPr lang="en-US" sz="1200" dirty="0" smtClean="0">
                <a:latin typeface="Vijaya" pitchFamily="34" charset="0"/>
                <a:cs typeface="Vijaya" pitchFamily="34" charset="0"/>
              </a:rPr>
              <a:t>(</a:t>
            </a:r>
            <a:r>
              <a:rPr lang="en-US" sz="1200" dirty="0">
                <a:latin typeface="Vijaya" pitchFamily="34" charset="0"/>
                <a:cs typeface="Vijaya" pitchFamily="34" charset="0"/>
              </a:rPr>
              <a:t>TSP), 2015 38th International Conference on. IEEE. 2015, </a:t>
            </a:r>
            <a:r>
              <a:rPr lang="en-US" sz="1200" dirty="0" smtClean="0">
                <a:latin typeface="Vijaya" pitchFamily="34" charset="0"/>
                <a:cs typeface="Vijaya" pitchFamily="34" charset="0"/>
              </a:rPr>
              <a:t>p</a:t>
            </a:r>
            <a:r>
              <a:rPr lang="es-419" sz="1200" dirty="0" smtClean="0">
                <a:latin typeface="Vijaya" pitchFamily="34" charset="0"/>
                <a:cs typeface="Vijaya" pitchFamily="34" charset="0"/>
              </a:rPr>
              <a:t>á</a:t>
            </a:r>
            <a:r>
              <a:rPr lang="en-US" sz="1200" dirty="0" err="1" smtClean="0">
                <a:latin typeface="Vijaya" pitchFamily="34" charset="0"/>
                <a:cs typeface="Vijaya" pitchFamily="34" charset="0"/>
              </a:rPr>
              <a:t>gs</a:t>
            </a:r>
            <a:r>
              <a:rPr lang="en-US" sz="1200" dirty="0">
                <a:latin typeface="Vijaya" pitchFamily="34" charset="0"/>
                <a:cs typeface="Vijaya" pitchFamily="34" charset="0"/>
              </a:rPr>
              <a:t>. 109-112</a:t>
            </a:r>
          </a:p>
        </p:txBody>
      </p:sp>
    </p:spTree>
    <p:extLst>
      <p:ext uri="{BB962C8B-B14F-4D97-AF65-F5344CB8AC3E}">
        <p14:creationId xmlns:p14="http://schemas.microsoft.com/office/powerpoint/2010/main" val="368586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sz="3200" dirty="0"/>
          </a:p>
        </p:txBody>
      </p:sp>
      <p:sp>
        <p:nvSpPr>
          <p:cNvPr id="6" name="5 CuadroTexto"/>
          <p:cNvSpPr txBox="1"/>
          <p:nvPr/>
        </p:nvSpPr>
        <p:spPr>
          <a:xfrm>
            <a:off x="7688858" y="2971711"/>
            <a:ext cx="486030" cy="369332"/>
          </a:xfrm>
          <a:prstGeom prst="rect">
            <a:avLst/>
          </a:prstGeom>
          <a:noFill/>
        </p:spPr>
        <p:txBody>
          <a:bodyPr wrap="none" rtlCol="0">
            <a:spAutoFit/>
          </a:bodyPr>
          <a:lstStyle/>
          <a:p>
            <a:r>
              <a:rPr lang="es-419" dirty="0" smtClean="0"/>
              <a:t>(2)</a:t>
            </a:r>
            <a:endParaRPr 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1132"/>
          <a:stretch/>
        </p:blipFill>
        <p:spPr bwMode="auto">
          <a:xfrm>
            <a:off x="2411761" y="2772699"/>
            <a:ext cx="3565866" cy="1016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Marcador de número de diapositiva"/>
          <p:cNvSpPr>
            <a:spLocks noGrp="1"/>
          </p:cNvSpPr>
          <p:nvPr>
            <p:ph type="sldNum" sz="quarter" idx="12"/>
          </p:nvPr>
        </p:nvSpPr>
        <p:spPr/>
        <p:txBody>
          <a:bodyPr/>
          <a:lstStyle/>
          <a:p>
            <a:fld id="{3E465342-07BB-4AE0-945D-5C6FCBAACC10}" type="slidenum">
              <a:rPr lang="en-US" smtClean="0"/>
              <a:t>46</a:t>
            </a:fld>
            <a:endParaRPr lang="en-US"/>
          </a:p>
        </p:txBody>
      </p:sp>
      <p:sp>
        <p:nvSpPr>
          <p:cNvPr id="11" name="2 Marcador de contenido"/>
          <p:cNvSpPr txBox="1">
            <a:spLocks/>
          </p:cNvSpPr>
          <p:nvPr/>
        </p:nvSpPr>
        <p:spPr>
          <a:xfrm>
            <a:off x="609600" y="1988840"/>
            <a:ext cx="8229600" cy="4738096"/>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sz="2400" dirty="0" smtClean="0">
                <a:latin typeface="Vijaya" pitchFamily="34" charset="0"/>
                <a:cs typeface="Vijaya" pitchFamily="34" charset="0"/>
              </a:rPr>
              <a:t>Sujeto a:</a:t>
            </a:r>
          </a:p>
          <a:p>
            <a:pPr lvl="1"/>
            <a:r>
              <a:rPr lang="es-419" sz="2200" dirty="0" smtClean="0">
                <a:latin typeface="Vijaya" pitchFamily="34" charset="0"/>
                <a:cs typeface="Vijaya" pitchFamily="34" charset="0"/>
              </a:rPr>
              <a:t>Restricción de distancia total normalizada</a:t>
            </a:r>
          </a:p>
        </p:txBody>
      </p:sp>
      <p:pic>
        <p:nvPicPr>
          <p:cNvPr id="21" name="Picture 2" descr="http://latex2png.com/output/latex_7cffc8811b60a7c71390b467e9d5cfb9.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6977" t="23342" r="91069" b="61721"/>
          <a:stretch/>
        </p:blipFill>
        <p:spPr bwMode="auto">
          <a:xfrm>
            <a:off x="1342918" y="5523539"/>
            <a:ext cx="154745" cy="210792"/>
          </a:xfrm>
          <a:prstGeom prst="rect">
            <a:avLst/>
          </a:prstGeom>
          <a:solidFill>
            <a:schemeClr val="bg1"/>
          </a:solidFill>
          <a:extLst/>
        </p:spPr>
      </p:pic>
      <p:grpSp>
        <p:nvGrpSpPr>
          <p:cNvPr id="7171" name="7170 Grupo"/>
          <p:cNvGrpSpPr/>
          <p:nvPr/>
        </p:nvGrpSpPr>
        <p:grpSpPr>
          <a:xfrm>
            <a:off x="1070444" y="3645024"/>
            <a:ext cx="6490984" cy="669895"/>
            <a:chOff x="1070444" y="3645024"/>
            <a:chExt cx="6490984" cy="669895"/>
          </a:xfrm>
        </p:grpSpPr>
        <p:pic>
          <p:nvPicPr>
            <p:cNvPr id="12" name="Picture 16" descr="http://latex2png.com/output/latex_069d08f99d7394928f6c78552e43c58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97188" b="32123"/>
            <a:stretch/>
          </p:blipFill>
          <p:spPr bwMode="auto">
            <a:xfrm>
              <a:off x="1070444" y="3691406"/>
              <a:ext cx="141744" cy="599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http://latex2png.com/output/latex_069d08f99d7394928f6c78552e43c58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082" b="32123"/>
            <a:stretch/>
          </p:blipFill>
          <p:spPr bwMode="auto">
            <a:xfrm>
              <a:off x="3230684" y="3645024"/>
              <a:ext cx="4330744" cy="59983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6" descr="http://latex2png.com/output/latex_069d08f99d7394928f6c78552e43c58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0237" r="32546" b="66061"/>
            <a:stretch/>
          </p:blipFill>
          <p:spPr bwMode="auto">
            <a:xfrm>
              <a:off x="1212188" y="3694719"/>
              <a:ext cx="363788" cy="29991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6" descr="http://latex2png.com/output/latex_069d08f99d7394928f6c78552e43c58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93" t="40186" r="44653" b="25876"/>
            <a:stretch/>
          </p:blipFill>
          <p:spPr bwMode="auto">
            <a:xfrm>
              <a:off x="1259632" y="4015003"/>
              <a:ext cx="199306" cy="2999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75" name="7174 Grupo"/>
          <p:cNvGrpSpPr/>
          <p:nvPr/>
        </p:nvGrpSpPr>
        <p:grpSpPr>
          <a:xfrm>
            <a:off x="1043608" y="4245085"/>
            <a:ext cx="7803859" cy="984115"/>
            <a:chOff x="1043608" y="4245085"/>
            <a:chExt cx="7803859" cy="984115"/>
          </a:xfrm>
        </p:grpSpPr>
        <p:grpSp>
          <p:nvGrpSpPr>
            <p:cNvPr id="5" name="4 Grupo"/>
            <p:cNvGrpSpPr/>
            <p:nvPr/>
          </p:nvGrpSpPr>
          <p:grpSpPr>
            <a:xfrm>
              <a:off x="1043608" y="4771525"/>
              <a:ext cx="7803859" cy="457675"/>
              <a:chOff x="936104" y="3717032"/>
              <a:chExt cx="7803859" cy="457675"/>
            </a:xfrm>
          </p:grpSpPr>
          <p:pic>
            <p:nvPicPr>
              <p:cNvPr id="9" name="Picture 12" descr="http://latex2png.com/output/latex_a70dbad6b6c4c98cd34db55dcac69350.png"/>
              <p:cNvPicPr>
                <a:picLocks noChangeAspect="1" noChangeArrowheads="1"/>
              </p:cNvPicPr>
              <p:nvPr/>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r="16949" b="84064"/>
              <a:stretch/>
            </p:blipFill>
            <p:spPr bwMode="auto">
              <a:xfrm>
                <a:off x="936104" y="3717032"/>
                <a:ext cx="7803859" cy="2222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http://latex2png.com/output/latex_a70dbad6b6c4c98cd34db55dcac69350.png"/>
              <p:cNvPicPr>
                <a:picLocks noChangeAspect="1" noChangeArrowheads="1"/>
              </p:cNvPicPr>
              <p:nvPr/>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l="82975" b="82676"/>
              <a:stretch/>
            </p:blipFill>
            <p:spPr bwMode="auto">
              <a:xfrm>
                <a:off x="3332316" y="3933055"/>
                <a:ext cx="1599724" cy="241652"/>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12" descr="http://latex2png.com/output/latex_a70dbad6b6c4c98cd34db55dcac69350.png"/>
            <p:cNvPicPr>
              <a:picLocks noChangeAspect="1" noChangeArrowheads="1"/>
            </p:cNvPicPr>
            <p:nvPr/>
          </p:nvPicPr>
          <p:blipFill rotWithShape="1">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l="23275" t="60356" r="48382" b="19822"/>
            <a:stretch/>
          </p:blipFill>
          <p:spPr bwMode="auto">
            <a:xfrm>
              <a:off x="3230685" y="4376641"/>
              <a:ext cx="2663220" cy="27649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l="53919" r="27685" b="88410"/>
            <a:stretch/>
          </p:blipFill>
          <p:spPr bwMode="auto">
            <a:xfrm>
              <a:off x="1212188" y="4245085"/>
              <a:ext cx="655982" cy="408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16" descr="http://latex2png.com/output/latex_069d08f99d7394928f6c78552e43c581.png"/>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r="97188" b="66061"/>
            <a:stretch/>
          </p:blipFill>
          <p:spPr bwMode="auto">
            <a:xfrm>
              <a:off x="1063486" y="4312974"/>
              <a:ext cx="141744" cy="2999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74" name="7173 Grupo"/>
          <p:cNvGrpSpPr/>
          <p:nvPr/>
        </p:nvGrpSpPr>
        <p:grpSpPr>
          <a:xfrm>
            <a:off x="1070444" y="5289324"/>
            <a:ext cx="7029948" cy="659956"/>
            <a:chOff x="1070444" y="5289324"/>
            <a:chExt cx="7029948" cy="659956"/>
          </a:xfrm>
        </p:grpSpPr>
        <p:pic>
          <p:nvPicPr>
            <p:cNvPr id="17" name="Picture 2" descr="http://latex2png.com/output/latex_7cffc8811b60a7c71390b467e9d5cfb9.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13925" r="24722" b="80860"/>
            <a:stretch/>
          </p:blipFill>
          <p:spPr bwMode="auto">
            <a:xfrm>
              <a:off x="3240680" y="5388493"/>
              <a:ext cx="4859712" cy="27009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13 Grupo"/>
            <p:cNvGrpSpPr/>
            <p:nvPr/>
          </p:nvGrpSpPr>
          <p:grpSpPr>
            <a:xfrm>
              <a:off x="3395776" y="5663239"/>
              <a:ext cx="3222506" cy="286041"/>
              <a:chOff x="890043" y="3158908"/>
              <a:chExt cx="3222506" cy="286041"/>
            </a:xfrm>
          </p:grpSpPr>
          <p:pic>
            <p:nvPicPr>
              <p:cNvPr id="16" name="Picture 2" descr="http://latex2png.com/output/latex_7cffc8811b60a7c71390b467e9d5cfb9.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75335" b="80860"/>
              <a:stretch/>
            </p:blipFill>
            <p:spPr bwMode="auto">
              <a:xfrm>
                <a:off x="890043" y="3174857"/>
                <a:ext cx="1953714" cy="2700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latex2png.com/output/latex_7cffc8811b60a7c71390b467e9d5cfb9.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13934" t="19140" r="70674" b="61721"/>
              <a:stretch/>
            </p:blipFill>
            <p:spPr bwMode="auto">
              <a:xfrm>
                <a:off x="2893349" y="3158908"/>
                <a:ext cx="1219200" cy="2700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73" name="7172 Grupo"/>
            <p:cNvGrpSpPr/>
            <p:nvPr/>
          </p:nvGrpSpPr>
          <p:grpSpPr>
            <a:xfrm>
              <a:off x="1070444" y="5289324"/>
              <a:ext cx="777848" cy="369428"/>
              <a:chOff x="1070444" y="5289324"/>
              <a:chExt cx="777848" cy="369428"/>
            </a:xfrm>
          </p:grpSpPr>
          <p:pic>
            <p:nvPicPr>
              <p:cNvPr id="78" name="Picture 2"/>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74203" t="1791" r="13271" b="88524"/>
              <a:stretch/>
            </p:blipFill>
            <p:spPr bwMode="auto">
              <a:xfrm>
                <a:off x="1138851" y="5292455"/>
                <a:ext cx="446677" cy="340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16" descr="http://latex2png.com/output/latex_069d08f99d7394928f6c78552e43c581.png"/>
              <p:cNvPicPr>
                <a:picLocks noChangeAspect="1" noChangeArrowheads="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r="97188" b="66061"/>
              <a:stretch/>
            </p:blipFill>
            <p:spPr bwMode="auto">
              <a:xfrm>
                <a:off x="1070444" y="5289324"/>
                <a:ext cx="141744" cy="299916"/>
              </a:xfrm>
              <a:prstGeom prst="rect">
                <a:avLst/>
              </a:prstGeom>
              <a:noFill/>
              <a:extLst>
                <a:ext uri="{909E8E84-426E-40DD-AFC4-6F175D3DCCD1}">
                  <a14:hiddenFill xmlns:a14="http://schemas.microsoft.com/office/drawing/2010/main">
                    <a:solidFill>
                      <a:srgbClr val="FFFFFF"/>
                    </a:solidFill>
                  </a14:hiddenFill>
                </a:ext>
              </a:extLst>
            </p:spPr>
          </p:pic>
          <p:sp>
            <p:nvSpPr>
              <p:cNvPr id="7172" name="7171 Rectángulo"/>
              <p:cNvSpPr/>
              <p:nvPr/>
            </p:nvSpPr>
            <p:spPr>
              <a:xfrm>
                <a:off x="1565650" y="5322272"/>
                <a:ext cx="282642" cy="33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09138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71"/>
                                        </p:tgtEl>
                                        <p:attrNameLst>
                                          <p:attrName>style.visibility</p:attrName>
                                        </p:attrNameLst>
                                      </p:cBhvr>
                                      <p:to>
                                        <p:strVal val="visible"/>
                                      </p:to>
                                    </p:set>
                                    <p:animEffect transition="in" filter="fade">
                                      <p:cBhvr>
                                        <p:cTn id="20" dur="500"/>
                                        <p:tgtEl>
                                          <p:spTgt spid="717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175"/>
                                        </p:tgtEl>
                                        <p:attrNameLst>
                                          <p:attrName>style.visibility</p:attrName>
                                        </p:attrNameLst>
                                      </p:cBhvr>
                                      <p:to>
                                        <p:strVal val="visible"/>
                                      </p:to>
                                    </p:set>
                                    <p:animEffect transition="in" filter="fade">
                                      <p:cBhvr>
                                        <p:cTn id="25" dur="500"/>
                                        <p:tgtEl>
                                          <p:spTgt spid="71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74"/>
                                        </p:tgtEl>
                                        <p:attrNameLst>
                                          <p:attrName>style.visibility</p:attrName>
                                        </p:attrNameLst>
                                      </p:cBhvr>
                                      <p:to>
                                        <p:strVal val="visible"/>
                                      </p:to>
                                    </p:set>
                                    <p:animEffect transition="in" filter="fade">
                                      <p:cBhvr>
                                        <p:cTn id="3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8275" b="39423"/>
          <a:stretch/>
        </p:blipFill>
        <p:spPr bwMode="auto">
          <a:xfrm>
            <a:off x="2369087" y="2753139"/>
            <a:ext cx="3565866" cy="785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41 Rectángulo"/>
          <p:cNvSpPr/>
          <p:nvPr/>
        </p:nvSpPr>
        <p:spPr>
          <a:xfrm>
            <a:off x="3233771" y="4414619"/>
            <a:ext cx="360040" cy="31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sz="3200" dirty="0"/>
          </a:p>
        </p:txBody>
      </p:sp>
      <p:sp>
        <p:nvSpPr>
          <p:cNvPr id="4" name="3 Marcador de número de diapositiva"/>
          <p:cNvSpPr>
            <a:spLocks noGrp="1"/>
          </p:cNvSpPr>
          <p:nvPr>
            <p:ph type="sldNum" sz="quarter" idx="12"/>
          </p:nvPr>
        </p:nvSpPr>
        <p:spPr/>
        <p:txBody>
          <a:bodyPr/>
          <a:lstStyle/>
          <a:p>
            <a:fld id="{3E465342-07BB-4AE0-945D-5C6FCBAACC10}" type="slidenum">
              <a:rPr lang="en-US" smtClean="0"/>
              <a:t>47</a:t>
            </a:fld>
            <a:endParaRPr lang="en-US"/>
          </a:p>
        </p:txBody>
      </p:sp>
      <p:grpSp>
        <p:nvGrpSpPr>
          <p:cNvPr id="7171" name="7170 Grupo"/>
          <p:cNvGrpSpPr/>
          <p:nvPr/>
        </p:nvGrpSpPr>
        <p:grpSpPr>
          <a:xfrm>
            <a:off x="1083013" y="4797152"/>
            <a:ext cx="6411498" cy="568971"/>
            <a:chOff x="1043608" y="3501008"/>
            <a:chExt cx="6411498" cy="568971"/>
          </a:xfrm>
        </p:grpSpPr>
        <p:pic>
          <p:nvPicPr>
            <p:cNvPr id="12" name="Picture 2" descr="http://latex2png.com/output/latex_7cffc8811b60a7c71390b467e9d5cfb9.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t="39208" r="91477" b="40971"/>
            <a:stretch/>
          </p:blipFill>
          <p:spPr bwMode="auto">
            <a:xfrm>
              <a:off x="1043608" y="3573016"/>
              <a:ext cx="675125" cy="27969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latex2png.com/output/latex_7cffc8811b60a7c71390b467e9d5cfb9.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14082" t="39208" r="32247" b="40971"/>
            <a:stretch/>
          </p:blipFill>
          <p:spPr bwMode="auto">
            <a:xfrm>
              <a:off x="3203848" y="3501008"/>
              <a:ext cx="4251258" cy="279699"/>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27 Grupo"/>
            <p:cNvGrpSpPr/>
            <p:nvPr/>
          </p:nvGrpSpPr>
          <p:grpSpPr>
            <a:xfrm>
              <a:off x="3203848" y="3717032"/>
              <a:ext cx="2634373" cy="352947"/>
              <a:chOff x="3203848" y="3764990"/>
              <a:chExt cx="2634373" cy="352947"/>
            </a:xfrm>
          </p:grpSpPr>
          <p:grpSp>
            <p:nvGrpSpPr>
              <p:cNvPr id="27" name="26 Grupo"/>
              <p:cNvGrpSpPr/>
              <p:nvPr/>
            </p:nvGrpSpPr>
            <p:grpSpPr>
              <a:xfrm>
                <a:off x="3203848" y="3789040"/>
                <a:ext cx="2634373" cy="310525"/>
                <a:chOff x="3347864" y="3789040"/>
                <a:chExt cx="2634373" cy="310525"/>
              </a:xfrm>
            </p:grpSpPr>
            <p:pic>
              <p:nvPicPr>
                <p:cNvPr id="24" name="Picture 2" descr="http://latex2png.com/output/latex_7cffc8811b60a7c71390b467e9d5cfb9.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67651" t="37025" b="40970"/>
                <a:stretch/>
              </p:blipFill>
              <p:spPr bwMode="auto">
                <a:xfrm>
                  <a:off x="3419872" y="3789040"/>
                  <a:ext cx="2562365" cy="310525"/>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3347864" y="3789040"/>
                  <a:ext cx="360040" cy="31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2" descr="http://latex2png.com/output/latex_7cffc8811b60a7c71390b467e9d5cfb9.png"/>
              <p:cNvPicPr>
                <a:picLocks noChangeAspect="1" noChangeArrowheads="1"/>
              </p:cNvPicPr>
              <p:nvPr/>
            </p:nvPicPr>
            <p:blipFill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l="1372" t="34017" r="95849" b="40971"/>
              <a:stretch/>
            </p:blipFill>
            <p:spPr bwMode="auto">
              <a:xfrm>
                <a:off x="3347864" y="3764990"/>
                <a:ext cx="220133" cy="3529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173" name="7172 Grupo"/>
          <p:cNvGrpSpPr/>
          <p:nvPr/>
        </p:nvGrpSpPr>
        <p:grpSpPr>
          <a:xfrm>
            <a:off x="1064568" y="3717032"/>
            <a:ext cx="7304129" cy="649408"/>
            <a:chOff x="1012287" y="4149080"/>
            <a:chExt cx="7304129" cy="649408"/>
          </a:xfrm>
        </p:grpSpPr>
        <p:pic>
          <p:nvPicPr>
            <p:cNvPr id="38" name="Picture 2" descr="http://latex2png.com/output/latex_7cffc8811b60a7c71390b467e9d5cfb9.png"/>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96200" t="37025" b="40970"/>
            <a:stretch/>
          </p:blipFill>
          <p:spPr bwMode="auto">
            <a:xfrm>
              <a:off x="5135075" y="4414619"/>
              <a:ext cx="301021" cy="310525"/>
            </a:xfrm>
            <a:prstGeom prst="rect">
              <a:avLst/>
            </a:prstGeom>
            <a:noFill/>
            <a:extLst>
              <a:ext uri="{909E8E84-426E-40DD-AFC4-6F175D3DCCD1}">
                <a14:hiddenFill xmlns:a14="http://schemas.microsoft.com/office/drawing/2010/main">
                  <a:solidFill>
                    <a:srgbClr val="FFFFFF"/>
                  </a:solidFill>
                </a14:hiddenFill>
              </a:ext>
            </a:extLst>
          </p:spPr>
        </p:pic>
        <p:grpSp>
          <p:nvGrpSpPr>
            <p:cNvPr id="7172" name="7171 Grupo"/>
            <p:cNvGrpSpPr/>
            <p:nvPr/>
          </p:nvGrpSpPr>
          <p:grpSpPr>
            <a:xfrm>
              <a:off x="1012287" y="4149080"/>
              <a:ext cx="7304129" cy="649408"/>
              <a:chOff x="1012287" y="4149080"/>
              <a:chExt cx="7304129" cy="649408"/>
            </a:xfrm>
          </p:grpSpPr>
          <p:grpSp>
            <p:nvGrpSpPr>
              <p:cNvPr id="3" name="2 Grupo"/>
              <p:cNvGrpSpPr/>
              <p:nvPr/>
            </p:nvGrpSpPr>
            <p:grpSpPr>
              <a:xfrm>
                <a:off x="1012287" y="4149080"/>
                <a:ext cx="7304129" cy="339829"/>
                <a:chOff x="1043608" y="5864471"/>
                <a:chExt cx="7304129" cy="339829"/>
              </a:xfrm>
            </p:grpSpPr>
            <p:pic>
              <p:nvPicPr>
                <p:cNvPr id="15" name="Picture 12" descr="http://latex2png.com/output/latex_a70dbad6b6c4c98cd34db55dcac69350.png"/>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t="82442" r="22268"/>
                <a:stretch/>
              </p:blipFill>
              <p:spPr bwMode="auto">
                <a:xfrm>
                  <a:off x="1043608" y="5864471"/>
                  <a:ext cx="7304129" cy="2449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latex2png.com/output/latex_a70dbad6b6c4c98cd34db55dcac69350.png"/>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96809" t="81652" b="-6016"/>
                <a:stretch/>
              </p:blipFill>
              <p:spPr bwMode="auto">
                <a:xfrm>
                  <a:off x="1164556" y="5864472"/>
                  <a:ext cx="278801" cy="339828"/>
                </a:xfrm>
                <a:prstGeom prst="rect">
                  <a:avLst/>
                </a:prstGeom>
                <a:solidFill>
                  <a:schemeClr val="bg1"/>
                </a:solidFill>
                <a:extLst/>
              </p:spPr>
            </p:pic>
            <p:pic>
              <p:nvPicPr>
                <p:cNvPr id="17" name="Picture 2" descr="Resultado de imagen para simbolo alpha"/>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9588" y="5886079"/>
                  <a:ext cx="306496" cy="1701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69" name="7168 Grupo"/>
              <p:cNvGrpSpPr/>
              <p:nvPr/>
            </p:nvGrpSpPr>
            <p:grpSpPr>
              <a:xfrm>
                <a:off x="3339749" y="4414618"/>
                <a:ext cx="1841851" cy="383870"/>
                <a:chOff x="3339749" y="4414618"/>
                <a:chExt cx="1841851" cy="383870"/>
              </a:xfrm>
            </p:grpSpPr>
            <p:pic>
              <p:nvPicPr>
                <p:cNvPr id="36" name="Picture 2" descr="Resultado de imagen para simbolo alpha"/>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39749" y="4502023"/>
                  <a:ext cx="306496" cy="170105"/>
                </a:xfrm>
                <a:prstGeom prst="rect">
                  <a:avLst/>
                </a:prstGeom>
                <a:noFill/>
                <a:extLst>
                  <a:ext uri="{909E8E84-426E-40DD-AFC4-6F175D3DCCD1}">
                    <a14:hiddenFill xmlns:a14="http://schemas.microsoft.com/office/drawing/2010/main">
                      <a:solidFill>
                        <a:srgbClr val="FFFFFF"/>
                      </a:solidFill>
                    </a14:hiddenFill>
                  </a:ext>
                </a:extLst>
              </p:spPr>
            </p:pic>
            <p:grpSp>
              <p:nvGrpSpPr>
                <p:cNvPr id="7168" name="7167 Grupo"/>
                <p:cNvGrpSpPr/>
                <p:nvPr/>
              </p:nvGrpSpPr>
              <p:grpSpPr>
                <a:xfrm>
                  <a:off x="3636061" y="4414618"/>
                  <a:ext cx="1545539" cy="310526"/>
                  <a:chOff x="3636061" y="4414618"/>
                  <a:chExt cx="1545539" cy="310526"/>
                </a:xfrm>
              </p:grpSpPr>
              <p:pic>
                <p:nvPicPr>
                  <p:cNvPr id="41" name="Picture 2" descr="http://latex2png.com/output/latex_7cffc8811b60a7c71390b467e9d5cfb9.png"/>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71820" t="37025" r="8667" b="40970"/>
                  <a:stretch/>
                </p:blipFill>
                <p:spPr bwMode="auto">
                  <a:xfrm>
                    <a:off x="3636061" y="4414619"/>
                    <a:ext cx="1545539" cy="310525"/>
                  </a:xfrm>
                  <a:prstGeom prst="rect">
                    <a:avLst/>
                  </a:prstGeom>
                  <a:noFill/>
                  <a:extLst>
                    <a:ext uri="{909E8E84-426E-40DD-AFC4-6F175D3DCCD1}">
                      <a14:hiddenFill xmlns:a14="http://schemas.microsoft.com/office/drawing/2010/main">
                        <a:solidFill>
                          <a:srgbClr val="FFFFFF"/>
                        </a:solidFill>
                      </a14:hiddenFill>
                    </a:ext>
                  </a:extLst>
                </p:spPr>
              </p:pic>
              <p:sp>
                <p:nvSpPr>
                  <p:cNvPr id="39" name="38 Rectángulo"/>
                  <p:cNvSpPr/>
                  <p:nvPr/>
                </p:nvSpPr>
                <p:spPr>
                  <a:xfrm>
                    <a:off x="3995936" y="4414618"/>
                    <a:ext cx="144016" cy="31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 descr="http://latex2png.com/output/latex_7cffc8811b60a7c71390b467e9d5cfb9.png"/>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94013" t="37025" r="3902" b="35773"/>
                <a:stretch/>
              </p:blipFill>
              <p:spPr bwMode="auto">
                <a:xfrm>
                  <a:off x="3961240" y="4414619"/>
                  <a:ext cx="165193" cy="383869"/>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45" name="Picture 12" descr="http://latex2png.com/output/latex_a70dbad6b6c4c98cd34db55dcac69350.png"/>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t="17402" r="-454" b="59121"/>
          <a:stretch/>
        </p:blipFill>
        <p:spPr bwMode="auto">
          <a:xfrm>
            <a:off x="1043608" y="4293096"/>
            <a:ext cx="9439213" cy="327465"/>
          </a:xfrm>
          <a:prstGeom prst="rect">
            <a:avLst/>
          </a:prstGeom>
          <a:noFill/>
          <a:extLst>
            <a:ext uri="{909E8E84-426E-40DD-AFC4-6F175D3DCCD1}">
              <a14:hiddenFill xmlns:a14="http://schemas.microsoft.com/office/drawing/2010/main">
                <a:solidFill>
                  <a:srgbClr val="FFFFFF"/>
                </a:solidFill>
              </a14:hiddenFill>
            </a:ext>
          </a:extLst>
        </p:spPr>
      </p:pic>
      <p:sp>
        <p:nvSpPr>
          <p:cNvPr id="52" name="2 Marcador de contenido"/>
          <p:cNvSpPr txBox="1">
            <a:spLocks/>
          </p:cNvSpPr>
          <p:nvPr/>
        </p:nvSpPr>
        <p:spPr>
          <a:xfrm>
            <a:off x="609600" y="1988840"/>
            <a:ext cx="8229600" cy="4738096"/>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sz="2400" dirty="0" smtClean="0">
                <a:latin typeface="Vijaya" pitchFamily="34" charset="0"/>
                <a:cs typeface="Vijaya" pitchFamily="34" charset="0"/>
              </a:rPr>
              <a:t>Sujeto a:</a:t>
            </a:r>
          </a:p>
          <a:p>
            <a:pPr lvl="1"/>
            <a:r>
              <a:rPr lang="es-419" sz="2200" dirty="0" smtClean="0">
                <a:latin typeface="Vijaya" pitchFamily="34" charset="0"/>
                <a:cs typeface="Vijaya" pitchFamily="34" charset="0"/>
              </a:rPr>
              <a:t>Restricción de FS máximo normalizado</a:t>
            </a:r>
          </a:p>
        </p:txBody>
      </p:sp>
      <p:sp>
        <p:nvSpPr>
          <p:cNvPr id="55" name="54 CuadroTexto"/>
          <p:cNvSpPr txBox="1"/>
          <p:nvPr/>
        </p:nvSpPr>
        <p:spPr>
          <a:xfrm>
            <a:off x="7688858" y="2971711"/>
            <a:ext cx="484428" cy="369332"/>
          </a:xfrm>
          <a:prstGeom prst="rect">
            <a:avLst/>
          </a:prstGeom>
          <a:noFill/>
        </p:spPr>
        <p:txBody>
          <a:bodyPr wrap="none" rtlCol="0">
            <a:spAutoFit/>
          </a:bodyPr>
          <a:lstStyle/>
          <a:p>
            <a:r>
              <a:rPr lang="es-419" dirty="0" smtClean="0"/>
              <a:t>(3)</a:t>
            </a:r>
            <a:endParaRPr lang="en-US" dirty="0"/>
          </a:p>
        </p:txBody>
      </p:sp>
    </p:spTree>
    <p:extLst>
      <p:ext uri="{BB962C8B-B14F-4D97-AF65-F5344CB8AC3E}">
        <p14:creationId xmlns:p14="http://schemas.microsoft.com/office/powerpoint/2010/main" val="186426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xEl>
                                              <p:pRg st="1" end="1"/>
                                            </p:txEl>
                                          </p:spTgt>
                                        </p:tgtEl>
                                        <p:attrNameLst>
                                          <p:attrName>style.visibility</p:attrName>
                                        </p:attrNameLst>
                                      </p:cBhvr>
                                      <p:to>
                                        <p:strVal val="visible"/>
                                      </p:to>
                                    </p:set>
                                    <p:animEffect transition="in" filter="fade">
                                      <p:cBhvr>
                                        <p:cTn id="7" dur="500"/>
                                        <p:tgtEl>
                                          <p:spTgt spid="5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7173"/>
                                        </p:tgtEl>
                                        <p:attrNameLst>
                                          <p:attrName>style.visibility</p:attrName>
                                        </p:attrNameLst>
                                      </p:cBhvr>
                                      <p:to>
                                        <p:strVal val="visible"/>
                                      </p:to>
                                    </p:set>
                                    <p:animEffect transition="in" filter="fade">
                                      <p:cBhvr>
                                        <p:cTn id="23" dur="500"/>
                                        <p:tgtEl>
                                          <p:spTgt spid="717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171"/>
                                        </p:tgtEl>
                                        <p:attrNameLst>
                                          <p:attrName>style.visibility</p:attrName>
                                        </p:attrNameLst>
                                      </p:cBhvr>
                                      <p:to>
                                        <p:strVal val="visible"/>
                                      </p:to>
                                    </p:set>
                                    <p:animEffect transition="in" filter="fade">
                                      <p:cBhvr>
                                        <p:cTn id="28"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sz="3200" dirty="0"/>
          </a:p>
        </p:txBody>
      </p:sp>
      <p:sp>
        <p:nvSpPr>
          <p:cNvPr id="4" name="3 Marcador de número de diapositiva"/>
          <p:cNvSpPr>
            <a:spLocks noGrp="1"/>
          </p:cNvSpPr>
          <p:nvPr>
            <p:ph type="sldNum" sz="quarter" idx="12"/>
          </p:nvPr>
        </p:nvSpPr>
        <p:spPr/>
        <p:txBody>
          <a:bodyPr/>
          <a:lstStyle/>
          <a:p>
            <a:fld id="{3E465342-07BB-4AE0-945D-5C6FCBAACC10}" type="slidenum">
              <a:rPr lang="en-US" smtClean="0"/>
              <a:t>48</a:t>
            </a:fld>
            <a:endParaRPr lang="en-US"/>
          </a:p>
        </p:txBody>
      </p:sp>
      <p:grpSp>
        <p:nvGrpSpPr>
          <p:cNvPr id="15" name="14 Grupo"/>
          <p:cNvGrpSpPr/>
          <p:nvPr/>
        </p:nvGrpSpPr>
        <p:grpSpPr>
          <a:xfrm>
            <a:off x="1064568" y="3717032"/>
            <a:ext cx="7304129" cy="649408"/>
            <a:chOff x="1012287" y="4149080"/>
            <a:chExt cx="7304129" cy="649408"/>
          </a:xfrm>
        </p:grpSpPr>
        <p:pic>
          <p:nvPicPr>
            <p:cNvPr id="16" name="Picture 2" descr="http://latex2png.com/output/latex_7cffc8811b60a7c71390b467e9d5cfb9.png"/>
            <p:cNvPicPr>
              <a:picLocks noChangeAspect="1" noChangeArrowheads="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96200" t="37025" b="40970"/>
            <a:stretch/>
          </p:blipFill>
          <p:spPr bwMode="auto">
            <a:xfrm>
              <a:off x="5135075" y="4414619"/>
              <a:ext cx="301021" cy="31052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16 Grupo"/>
            <p:cNvGrpSpPr/>
            <p:nvPr/>
          </p:nvGrpSpPr>
          <p:grpSpPr>
            <a:xfrm>
              <a:off x="1012287" y="4149080"/>
              <a:ext cx="7304129" cy="649408"/>
              <a:chOff x="1012287" y="4149080"/>
              <a:chExt cx="7304129" cy="649408"/>
            </a:xfrm>
          </p:grpSpPr>
          <p:grpSp>
            <p:nvGrpSpPr>
              <p:cNvPr id="18" name="17 Grupo"/>
              <p:cNvGrpSpPr/>
              <p:nvPr/>
            </p:nvGrpSpPr>
            <p:grpSpPr>
              <a:xfrm>
                <a:off x="1012287" y="4149080"/>
                <a:ext cx="7304129" cy="339829"/>
                <a:chOff x="1043608" y="5864471"/>
                <a:chExt cx="7304129" cy="339829"/>
              </a:xfrm>
            </p:grpSpPr>
            <p:pic>
              <p:nvPicPr>
                <p:cNvPr id="25" name="Picture 12" descr="http://latex2png.com/output/latex_a70dbad6b6c4c98cd34db55dcac69350.png"/>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t="82442" r="22268"/>
                <a:stretch/>
              </p:blipFill>
              <p:spPr bwMode="auto">
                <a:xfrm>
                  <a:off x="1043608" y="5864471"/>
                  <a:ext cx="7304129" cy="2449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http://latex2png.com/output/latex_a70dbad6b6c4c98cd34db55dcac69350.png"/>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96809" t="81652" b="-6016"/>
                <a:stretch/>
              </p:blipFill>
              <p:spPr bwMode="auto">
                <a:xfrm>
                  <a:off x="1164556" y="5864472"/>
                  <a:ext cx="278801" cy="339828"/>
                </a:xfrm>
                <a:prstGeom prst="rect">
                  <a:avLst/>
                </a:prstGeom>
                <a:solidFill>
                  <a:schemeClr val="bg1"/>
                </a:solidFill>
                <a:extLst/>
              </p:spPr>
            </p:pic>
            <p:pic>
              <p:nvPicPr>
                <p:cNvPr id="27" name="Picture 2" descr="Resultado de imagen para simbolo alpha"/>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9588" y="5886079"/>
                  <a:ext cx="306496" cy="1701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18 Grupo"/>
              <p:cNvGrpSpPr/>
              <p:nvPr/>
            </p:nvGrpSpPr>
            <p:grpSpPr>
              <a:xfrm>
                <a:off x="3339749" y="4414618"/>
                <a:ext cx="1841851" cy="383870"/>
                <a:chOff x="3339749" y="4414618"/>
                <a:chExt cx="1841851" cy="383870"/>
              </a:xfrm>
            </p:grpSpPr>
            <p:pic>
              <p:nvPicPr>
                <p:cNvPr id="20" name="Picture 2" descr="Resultado de imagen para simbolo alpha"/>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39749" y="4502023"/>
                  <a:ext cx="306496" cy="17010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20 Grupo"/>
                <p:cNvGrpSpPr/>
                <p:nvPr/>
              </p:nvGrpSpPr>
              <p:grpSpPr>
                <a:xfrm>
                  <a:off x="3636061" y="4414618"/>
                  <a:ext cx="1545539" cy="310526"/>
                  <a:chOff x="3636061" y="4414618"/>
                  <a:chExt cx="1545539" cy="310526"/>
                </a:xfrm>
              </p:grpSpPr>
              <p:pic>
                <p:nvPicPr>
                  <p:cNvPr id="23" name="Picture 2" descr="http://latex2png.com/output/latex_7cffc8811b60a7c71390b467e9d5cfb9.png"/>
                  <p:cNvPicPr>
                    <a:picLocks noChangeAspect="1" noChangeArrowheads="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71820" t="37025" r="8667" b="40970"/>
                  <a:stretch/>
                </p:blipFill>
                <p:spPr bwMode="auto">
                  <a:xfrm>
                    <a:off x="3636061" y="4414619"/>
                    <a:ext cx="1545539" cy="310525"/>
                  </a:xfrm>
                  <a:prstGeom prst="rect">
                    <a:avLst/>
                  </a:prstGeom>
                  <a:noFill/>
                  <a:extLst>
                    <a:ext uri="{909E8E84-426E-40DD-AFC4-6F175D3DCCD1}">
                      <a14:hiddenFill xmlns:a14="http://schemas.microsoft.com/office/drawing/2010/main">
                        <a:solidFill>
                          <a:srgbClr val="FFFFFF"/>
                        </a:solidFill>
                      </a14:hiddenFill>
                    </a:ext>
                  </a:extLst>
                </p:spPr>
              </p:pic>
              <p:sp>
                <p:nvSpPr>
                  <p:cNvPr id="24" name="23 Rectángulo"/>
                  <p:cNvSpPr/>
                  <p:nvPr/>
                </p:nvSpPr>
                <p:spPr>
                  <a:xfrm>
                    <a:off x="3995936" y="4414618"/>
                    <a:ext cx="144016" cy="31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 descr="http://latex2png.com/output/latex_7cffc8811b60a7c71390b467e9d5cfb9.png"/>
                <p:cNvPicPr>
                  <a:picLocks noChangeAspect="1" noChangeArrowheads="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94013" t="37025" r="3902" b="35773"/>
                <a:stretch/>
              </p:blipFill>
              <p:spPr bwMode="auto">
                <a:xfrm>
                  <a:off x="3961240" y="4414619"/>
                  <a:ext cx="165193" cy="383869"/>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39" name="Picture 2" descr="http://latex2png.com/output/latex_7cffc8811b60a7c71390b467e9d5cfb9.png"/>
          <p:cNvPicPr>
            <a:picLocks noChangeAspect="1" noChangeArrowheads="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l="6977" t="23342" r="91069" b="61721"/>
          <a:stretch/>
        </p:blipFill>
        <p:spPr bwMode="auto">
          <a:xfrm>
            <a:off x="1342918" y="5595547"/>
            <a:ext cx="154745" cy="210792"/>
          </a:xfrm>
          <a:prstGeom prst="rect">
            <a:avLst/>
          </a:prstGeom>
          <a:solidFill>
            <a:schemeClr val="bg1"/>
          </a:solidFill>
          <a:extLst/>
        </p:spPr>
      </p:pic>
      <p:sp>
        <p:nvSpPr>
          <p:cNvPr id="43" name="2 Marcador de contenido"/>
          <p:cNvSpPr txBox="1">
            <a:spLocks/>
          </p:cNvSpPr>
          <p:nvPr/>
        </p:nvSpPr>
        <p:spPr>
          <a:xfrm>
            <a:off x="609600" y="1988840"/>
            <a:ext cx="8229600" cy="4738096"/>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r>
              <a:rPr lang="es-419" sz="2400" dirty="0" smtClean="0">
                <a:latin typeface="Vijaya" pitchFamily="34" charset="0"/>
                <a:cs typeface="Vijaya" pitchFamily="34" charset="0"/>
              </a:rPr>
              <a:t>Sujeto a:</a:t>
            </a:r>
          </a:p>
          <a:p>
            <a:pPr lvl="1"/>
            <a:r>
              <a:rPr lang="es-419" sz="2200" dirty="0" smtClean="0">
                <a:latin typeface="Vijaya" pitchFamily="34" charset="0"/>
                <a:cs typeface="Vijaya" pitchFamily="34" charset="0"/>
              </a:rPr>
              <a:t>Restricción de costo total normalizado</a:t>
            </a:r>
          </a:p>
        </p:txBody>
      </p:sp>
      <p:sp>
        <p:nvSpPr>
          <p:cNvPr id="44" name="43 CuadroTexto"/>
          <p:cNvSpPr txBox="1"/>
          <p:nvPr/>
        </p:nvSpPr>
        <p:spPr>
          <a:xfrm>
            <a:off x="7964762" y="2843644"/>
            <a:ext cx="487634" cy="369332"/>
          </a:xfrm>
          <a:prstGeom prst="rect">
            <a:avLst/>
          </a:prstGeom>
          <a:noFill/>
        </p:spPr>
        <p:txBody>
          <a:bodyPr wrap="none" rtlCol="0">
            <a:spAutoFit/>
          </a:bodyPr>
          <a:lstStyle/>
          <a:p>
            <a:r>
              <a:rPr lang="es-419" dirty="0" smtClean="0"/>
              <a:t>(4)</a:t>
            </a:r>
            <a:endParaRPr lang="en-US" dirty="0"/>
          </a:p>
        </p:txBody>
      </p:sp>
      <p:grpSp>
        <p:nvGrpSpPr>
          <p:cNvPr id="5" name="4 Grupo"/>
          <p:cNvGrpSpPr/>
          <p:nvPr/>
        </p:nvGrpSpPr>
        <p:grpSpPr>
          <a:xfrm>
            <a:off x="1043608" y="5384899"/>
            <a:ext cx="7056784" cy="636389"/>
            <a:chOff x="1043608" y="5384899"/>
            <a:chExt cx="7056784" cy="636389"/>
          </a:xfrm>
        </p:grpSpPr>
        <p:pic>
          <p:nvPicPr>
            <p:cNvPr id="36" name="Picture 2" descr="http://latex2png.com/output/latex_7cffc8811b60a7c71390b467e9d5cfb9.png"/>
            <p:cNvPicPr>
              <a:picLocks noChangeAspect="1" noChangeArrowheads="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r="95743" b="61721"/>
            <a:stretch/>
          </p:blipFill>
          <p:spPr bwMode="auto">
            <a:xfrm>
              <a:off x="1043608" y="5460501"/>
              <a:ext cx="337160" cy="54018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latex2png.com/output/latex_7cffc8811b60a7c71390b467e9d5cfb9.png"/>
            <p:cNvPicPr>
              <a:picLocks noChangeAspect="1" noChangeArrowheads="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l="13925" r="24722" b="80860"/>
            <a:stretch/>
          </p:blipFill>
          <p:spPr bwMode="auto">
            <a:xfrm>
              <a:off x="3240680" y="5460501"/>
              <a:ext cx="4859712" cy="270092"/>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37 Grupo"/>
            <p:cNvGrpSpPr/>
            <p:nvPr/>
          </p:nvGrpSpPr>
          <p:grpSpPr>
            <a:xfrm>
              <a:off x="3395776" y="5735247"/>
              <a:ext cx="3222506" cy="286041"/>
              <a:chOff x="890043" y="3158908"/>
              <a:chExt cx="3222506" cy="286041"/>
            </a:xfrm>
          </p:grpSpPr>
          <p:pic>
            <p:nvPicPr>
              <p:cNvPr id="41" name="Picture 2" descr="http://latex2png.com/output/latex_7cffc8811b60a7c71390b467e9d5cfb9.png"/>
              <p:cNvPicPr>
                <a:picLocks noChangeAspect="1" noChangeArrowheads="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l="75335" b="80860"/>
              <a:stretch/>
            </p:blipFill>
            <p:spPr bwMode="auto">
              <a:xfrm>
                <a:off x="890043" y="3174857"/>
                <a:ext cx="1953714" cy="27009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latex2png.com/output/latex_7cffc8811b60a7c71390b467e9d5cfb9.png"/>
              <p:cNvPicPr>
                <a:picLocks noChangeAspect="1" noChangeArrowheads="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l="13934" t="19140" r="70674" b="61721"/>
              <a:stretch/>
            </p:blipFill>
            <p:spPr bwMode="auto">
              <a:xfrm>
                <a:off x="2893349" y="3158908"/>
                <a:ext cx="1219200" cy="2700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2 Grupo"/>
            <p:cNvGrpSpPr/>
            <p:nvPr/>
          </p:nvGrpSpPr>
          <p:grpSpPr>
            <a:xfrm>
              <a:off x="1142942" y="5384899"/>
              <a:ext cx="709441" cy="366297"/>
              <a:chOff x="1212188" y="5790358"/>
              <a:chExt cx="709441" cy="366297"/>
            </a:xfrm>
          </p:grpSpPr>
          <p:pic>
            <p:nvPicPr>
              <p:cNvPr id="47" name="Picture 2"/>
              <p:cNvPicPr>
                <a:picLocks noChangeAspect="1" noChangeArrowheads="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l="74203" t="1791" r="13271" b="88524"/>
              <a:stretch/>
            </p:blipFill>
            <p:spPr bwMode="auto">
              <a:xfrm>
                <a:off x="1212188" y="5790358"/>
                <a:ext cx="446677" cy="340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47 Rectángulo"/>
              <p:cNvSpPr/>
              <p:nvPr/>
            </p:nvSpPr>
            <p:spPr>
              <a:xfrm>
                <a:off x="1638987" y="5820175"/>
                <a:ext cx="282642" cy="33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6 Grupo"/>
          <p:cNvGrpSpPr/>
          <p:nvPr/>
        </p:nvGrpSpPr>
        <p:grpSpPr>
          <a:xfrm>
            <a:off x="1043608" y="4245085"/>
            <a:ext cx="7333966" cy="1127610"/>
            <a:chOff x="1043608" y="4245085"/>
            <a:chExt cx="7333966" cy="1127610"/>
          </a:xfrm>
        </p:grpSpPr>
        <p:grpSp>
          <p:nvGrpSpPr>
            <p:cNvPr id="28" name="27 Grupo"/>
            <p:cNvGrpSpPr/>
            <p:nvPr/>
          </p:nvGrpSpPr>
          <p:grpSpPr>
            <a:xfrm>
              <a:off x="1582455" y="4400984"/>
              <a:ext cx="6765282" cy="324160"/>
              <a:chOff x="1582455" y="4400984"/>
              <a:chExt cx="6765282" cy="324160"/>
            </a:xfrm>
          </p:grpSpPr>
          <p:pic>
            <p:nvPicPr>
              <p:cNvPr id="29" name="Picture 12" descr="http://latex2png.com/output/latex_a70dbad6b6c4c98cd34db55dcac69350.png"/>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23381" t="62101" r="22268" b="19822"/>
              <a:stretch/>
            </p:blipFill>
            <p:spPr bwMode="auto">
              <a:xfrm>
                <a:off x="3240680" y="4400984"/>
                <a:ext cx="5107057" cy="2521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http://latex2png.com/output/latex_a70dbad6b6c4c98cd34db55dcac69350.png"/>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74270" t="60356" r="22269" b="19822"/>
              <a:stretch/>
            </p:blipFill>
            <p:spPr bwMode="auto">
              <a:xfrm>
                <a:off x="1582455" y="4448649"/>
                <a:ext cx="325249" cy="276495"/>
              </a:xfrm>
              <a:prstGeom prst="rect">
                <a:avLst/>
              </a:prstGeom>
              <a:solidFill>
                <a:schemeClr val="bg1"/>
              </a:solidFill>
              <a:extLst/>
            </p:spPr>
          </p:pic>
        </p:grpSp>
        <p:grpSp>
          <p:nvGrpSpPr>
            <p:cNvPr id="32" name="31 Grupo"/>
            <p:cNvGrpSpPr/>
            <p:nvPr/>
          </p:nvGrpSpPr>
          <p:grpSpPr>
            <a:xfrm>
              <a:off x="1043608" y="4725144"/>
              <a:ext cx="7333966" cy="647551"/>
              <a:chOff x="991328" y="3717032"/>
              <a:chExt cx="7333966" cy="647551"/>
            </a:xfrm>
          </p:grpSpPr>
          <p:pic>
            <p:nvPicPr>
              <p:cNvPr id="33" name="Picture 12" descr="http://latex2png.com/output/latex_a70dbad6b6c4c98cd34db55dcac69350.png"/>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t="40879" r="21951" b="35643"/>
              <a:stretch/>
            </p:blipFill>
            <p:spPr bwMode="auto">
              <a:xfrm>
                <a:off x="991328" y="3717032"/>
                <a:ext cx="7333966" cy="32746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http://latex2png.com/output/latex_a70dbad6b6c4c98cd34db55dcac69350.png"/>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l="77559" t="40879" r="-454" b="35643"/>
              <a:stretch/>
            </p:blipFill>
            <p:spPr bwMode="auto">
              <a:xfrm>
                <a:off x="3347864" y="4037118"/>
                <a:ext cx="2151362" cy="3274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5 Grupo"/>
            <p:cNvGrpSpPr/>
            <p:nvPr/>
          </p:nvGrpSpPr>
          <p:grpSpPr>
            <a:xfrm>
              <a:off x="1063486" y="4245085"/>
              <a:ext cx="804684" cy="408051"/>
              <a:chOff x="1063486" y="4245085"/>
              <a:chExt cx="804684" cy="408051"/>
            </a:xfrm>
          </p:grpSpPr>
          <p:pic>
            <p:nvPicPr>
              <p:cNvPr id="50" name="Picture 2"/>
              <p:cNvPicPr>
                <a:picLocks noChangeAspect="1" noChangeArrowheads="1"/>
              </p:cNvPicPr>
              <p:nvPr/>
            </p:nvPicPr>
            <p:blipFill rotWithShape="1">
              <a:blip r:embed="rId5">
                <a:duotone>
                  <a:schemeClr val="accent4">
                    <a:shade val="45000"/>
                    <a:satMod val="135000"/>
                  </a:schemeClr>
                  <a:prstClr val="white"/>
                </a:duotone>
                <a:extLst>
                  <a:ext uri="{28A0092B-C50C-407E-A947-70E740481C1C}">
                    <a14:useLocalDpi xmlns:a14="http://schemas.microsoft.com/office/drawing/2010/main" val="0"/>
                  </a:ext>
                </a:extLst>
              </a:blip>
              <a:srcRect l="53919" r="27685" b="88410"/>
              <a:stretch/>
            </p:blipFill>
            <p:spPr bwMode="auto">
              <a:xfrm>
                <a:off x="1212188" y="4245085"/>
                <a:ext cx="655982" cy="408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16" descr="http://latex2png.com/output/latex_069d08f99d7394928f6c78552e43c581.png"/>
              <p:cNvPicPr>
                <a:picLocks noChangeAspect="1" noChangeArrowheads="1"/>
              </p:cNvPicPr>
              <p:nvPr/>
            </p:nvPicPr>
            <p:blipFill rotWithShape="1">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r="97188" b="66061"/>
              <a:stretch/>
            </p:blipFill>
            <p:spPr bwMode="auto">
              <a:xfrm>
                <a:off x="1063486" y="4312974"/>
                <a:ext cx="141744" cy="29991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 name="8 Grupo"/>
          <p:cNvGrpSpPr/>
          <p:nvPr/>
        </p:nvGrpSpPr>
        <p:grpSpPr>
          <a:xfrm>
            <a:off x="2687665" y="2700710"/>
            <a:ext cx="3565866" cy="898811"/>
            <a:chOff x="2687665" y="2700710"/>
            <a:chExt cx="3565866" cy="898811"/>
          </a:xfrm>
        </p:grpSpPr>
        <p:pic>
          <p:nvPicPr>
            <p:cNvPr id="4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78530"/>
            <a:stretch/>
          </p:blipFill>
          <p:spPr bwMode="auto">
            <a:xfrm>
              <a:off x="2687665" y="2843644"/>
              <a:ext cx="3565866" cy="755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4009" t="34138" r="24660" b="51581"/>
            <a:stretch/>
          </p:blipFill>
          <p:spPr bwMode="auto">
            <a:xfrm>
              <a:off x="4326500" y="2700710"/>
              <a:ext cx="404037" cy="502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6953834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animEffect transition="in" filter="fade">
                                      <p:cBhvr>
                                        <p:cTn id="7" dur="500"/>
                                        <p:tgtEl>
                                          <p:spTgt spid="4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MOILP</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r>
              <a:rPr lang="es-419" sz="2400" dirty="0" smtClean="0">
                <a:latin typeface="Vijaya" pitchFamily="34" charset="0"/>
                <a:cs typeface="Vijaya" pitchFamily="34" charset="0"/>
              </a:rPr>
              <a:t>Restricciones del problema [1]:</a:t>
            </a:r>
          </a:p>
          <a:p>
            <a:pPr lvl="1"/>
            <a:r>
              <a:rPr lang="es-419" sz="2200" dirty="0" smtClean="0">
                <a:latin typeface="Vijaya" pitchFamily="34" charset="0"/>
                <a:cs typeface="Vijaya" pitchFamily="34" charset="0"/>
              </a:rPr>
              <a:t>No superposición</a:t>
            </a:r>
          </a:p>
          <a:p>
            <a:pPr lvl="1"/>
            <a:r>
              <a:rPr lang="es-419" sz="2200" dirty="0" smtClean="0">
                <a:latin typeface="Vijaya" pitchFamily="34" charset="0"/>
                <a:cs typeface="Vijaya" pitchFamily="34" charset="0"/>
              </a:rPr>
              <a:t>Continuidad</a:t>
            </a:r>
          </a:p>
          <a:p>
            <a:pPr lvl="1"/>
            <a:r>
              <a:rPr lang="es-419" sz="2200" dirty="0" smtClean="0">
                <a:latin typeface="Vijaya" pitchFamily="34" charset="0"/>
                <a:cs typeface="Vijaya" pitchFamily="34" charset="0"/>
              </a:rPr>
              <a:t>Contigüidad</a:t>
            </a: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49</a:t>
            </a:fld>
            <a:endParaRPr lang="en-US"/>
          </a:p>
        </p:txBody>
      </p:sp>
      <p:sp>
        <p:nvSpPr>
          <p:cNvPr id="10" name="9 CuadroTexto"/>
          <p:cNvSpPr txBox="1"/>
          <p:nvPr/>
        </p:nvSpPr>
        <p:spPr>
          <a:xfrm>
            <a:off x="179512" y="6279703"/>
            <a:ext cx="8888972" cy="461665"/>
          </a:xfrm>
          <a:prstGeom prst="rect">
            <a:avLst/>
          </a:prstGeom>
          <a:noFill/>
        </p:spPr>
        <p:txBody>
          <a:bodyPr wrap="none" rtlCol="0">
            <a:spAutoFit/>
          </a:bodyPr>
          <a:lstStyle/>
          <a:p>
            <a:r>
              <a:rPr lang="es-419" sz="1200" dirty="0" smtClean="0">
                <a:latin typeface="Vijaya" pitchFamily="34" charset="0"/>
                <a:cs typeface="Vijaya" pitchFamily="34" charset="0"/>
              </a:rPr>
              <a:t>[1] </a:t>
            </a:r>
            <a:r>
              <a:rPr lang="en-US" sz="1200" dirty="0" err="1" smtClean="0">
                <a:latin typeface="Vijaya" pitchFamily="34" charset="0"/>
                <a:cs typeface="Vijaya" pitchFamily="34" charset="0"/>
              </a:rPr>
              <a:t>Bingbing</a:t>
            </a:r>
            <a:r>
              <a:rPr lang="en-US" sz="1200" dirty="0" smtClean="0">
                <a:latin typeface="Vijaya" pitchFamily="34" charset="0"/>
                <a:cs typeface="Vijaya" pitchFamily="34" charset="0"/>
              </a:rPr>
              <a:t> </a:t>
            </a:r>
            <a:r>
              <a:rPr lang="en-US" sz="1200" dirty="0">
                <a:latin typeface="Vijaya" pitchFamily="34" charset="0"/>
                <a:cs typeface="Vijaya" pitchFamily="34" charset="0"/>
              </a:rPr>
              <a:t>Li y Young-Chon Kim. “Efficient routing and spectrum allocation considering </a:t>
            </a:r>
            <a:r>
              <a:rPr lang="en-US" sz="1200" dirty="0" err="1">
                <a:latin typeface="Vijaya" pitchFamily="34" charset="0"/>
                <a:cs typeface="Vijaya" pitchFamily="34" charset="0"/>
              </a:rPr>
              <a:t>QoT</a:t>
            </a:r>
            <a:r>
              <a:rPr lang="en-US" sz="1200" dirty="0">
                <a:latin typeface="Vijaya" pitchFamily="34" charset="0"/>
                <a:cs typeface="Vijaya" pitchFamily="34" charset="0"/>
              </a:rPr>
              <a:t> in elastic optical networks”. </a:t>
            </a:r>
            <a:r>
              <a:rPr lang="es-419" sz="1200" dirty="0" smtClean="0">
                <a:latin typeface="Vijaya" pitchFamily="34" charset="0"/>
                <a:cs typeface="Vijaya" pitchFamily="34" charset="0"/>
              </a:rPr>
              <a:t> </a:t>
            </a:r>
            <a:r>
              <a:rPr lang="en-US" sz="1200" dirty="0" smtClean="0">
                <a:latin typeface="Vijaya" pitchFamily="34" charset="0"/>
                <a:cs typeface="Vijaya" pitchFamily="34" charset="0"/>
              </a:rPr>
              <a:t>En</a:t>
            </a:r>
            <a:r>
              <a:rPr lang="en-US" sz="1200" dirty="0">
                <a:latin typeface="Vijaya" pitchFamily="34" charset="0"/>
                <a:cs typeface="Vijaya" pitchFamily="34" charset="0"/>
              </a:rPr>
              <a:t>: Telecommunications and Signal Processing </a:t>
            </a:r>
            <a:endParaRPr lang="es-419" sz="1200" dirty="0" smtClean="0">
              <a:latin typeface="Vijaya" pitchFamily="34" charset="0"/>
              <a:cs typeface="Vijaya" pitchFamily="34" charset="0"/>
            </a:endParaRPr>
          </a:p>
          <a:p>
            <a:r>
              <a:rPr lang="en-US" sz="1200" dirty="0" smtClean="0">
                <a:latin typeface="Vijaya" pitchFamily="34" charset="0"/>
                <a:cs typeface="Vijaya" pitchFamily="34" charset="0"/>
              </a:rPr>
              <a:t>(</a:t>
            </a:r>
            <a:r>
              <a:rPr lang="en-US" sz="1200" dirty="0">
                <a:latin typeface="Vijaya" pitchFamily="34" charset="0"/>
                <a:cs typeface="Vijaya" pitchFamily="34" charset="0"/>
              </a:rPr>
              <a:t>TSP), 2015 38th International Conference on. IEEE. 2015, </a:t>
            </a:r>
            <a:r>
              <a:rPr lang="en-US" sz="1200" dirty="0" smtClean="0">
                <a:latin typeface="Vijaya" pitchFamily="34" charset="0"/>
                <a:cs typeface="Vijaya" pitchFamily="34" charset="0"/>
              </a:rPr>
              <a:t>p</a:t>
            </a:r>
            <a:r>
              <a:rPr lang="es-419" sz="1200" dirty="0" smtClean="0">
                <a:latin typeface="Vijaya" pitchFamily="34" charset="0"/>
                <a:cs typeface="Vijaya" pitchFamily="34" charset="0"/>
              </a:rPr>
              <a:t>á</a:t>
            </a:r>
            <a:r>
              <a:rPr lang="en-US" sz="1200" dirty="0" err="1" smtClean="0">
                <a:latin typeface="Vijaya" pitchFamily="34" charset="0"/>
                <a:cs typeface="Vijaya" pitchFamily="34" charset="0"/>
              </a:rPr>
              <a:t>gs</a:t>
            </a:r>
            <a:r>
              <a:rPr lang="en-US" sz="1200" dirty="0">
                <a:latin typeface="Vijaya" pitchFamily="34" charset="0"/>
                <a:cs typeface="Vijaya" pitchFamily="34" charset="0"/>
              </a:rPr>
              <a:t>. 109-112</a:t>
            </a:r>
          </a:p>
        </p:txBody>
      </p:sp>
    </p:spTree>
    <p:extLst>
      <p:ext uri="{BB962C8B-B14F-4D97-AF65-F5344CB8AC3E}">
        <p14:creationId xmlns:p14="http://schemas.microsoft.com/office/powerpoint/2010/main" val="145069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E465342-07BB-4AE0-945D-5C6FCBAACC10}" type="slidenum">
              <a:rPr lang="en-US" smtClean="0"/>
              <a:t>5</a:t>
            </a:fld>
            <a:endParaRPr lang="en-US"/>
          </a:p>
        </p:txBody>
      </p:sp>
      <p:pic>
        <p:nvPicPr>
          <p:cNvPr id="9" name="Picture 6" descr="Resultado de imagen para video bajo dem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16833"/>
            <a:ext cx="3979149" cy="20882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n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3620" y="3862116"/>
            <a:ext cx="4266852" cy="2849845"/>
          </a:xfrm>
          <a:prstGeom prst="rect">
            <a:avLst/>
          </a:prstGeom>
          <a:noFill/>
          <a:extLst>
            <a:ext uri="{909E8E84-426E-40DD-AFC4-6F175D3DCCD1}">
              <a14:hiddenFill xmlns:a14="http://schemas.microsoft.com/office/drawing/2010/main">
                <a:solidFill>
                  <a:srgbClr val="FFFFFF"/>
                </a:solidFill>
              </a14:hiddenFill>
            </a:ext>
          </a:extLst>
        </p:spPr>
      </p:pic>
      <p:sp>
        <p:nvSpPr>
          <p:cNvPr id="27"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Motivación</a:t>
            </a:r>
            <a:endParaRPr lang="en-US" dirty="0">
              <a:latin typeface="Vijaya" pitchFamily="34" charset="0"/>
              <a:cs typeface="Vijaya" pitchFamily="34" charset="0"/>
            </a:endParaRPr>
          </a:p>
        </p:txBody>
      </p:sp>
      <p:pic>
        <p:nvPicPr>
          <p:cNvPr id="1034" name="Picture 10" descr="Resultado de imagen para int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13" y="2324302"/>
            <a:ext cx="8838275" cy="369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39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1034"/>
                                        </p:tgtEl>
                                      </p:cBhvr>
                                    </p:animEffect>
                                    <p:set>
                                      <p:cBhvr>
                                        <p:cTn id="7" dur="1" fill="hold">
                                          <p:stCondLst>
                                            <p:cond delay="499"/>
                                          </p:stCondLst>
                                        </p:cTn>
                                        <p:tgtEl>
                                          <p:spTgt spid="1034"/>
                                        </p:tgtEl>
                                        <p:attrNameLst>
                                          <p:attrName>style.visibility</p:attrName>
                                        </p:attrNameLst>
                                      </p:cBhvr>
                                      <p:to>
                                        <p:strVal val="hidden"/>
                                      </p:to>
                                    </p:se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3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fltVal val="0"/>
                                          </p:val>
                                        </p:tav>
                                        <p:tav tm="100000">
                                          <p:val>
                                            <p:strVal val="#ppt_w"/>
                                          </p:val>
                                        </p:tav>
                                      </p:tavLst>
                                    </p:anim>
                                    <p:anim calcmode="lin" valueType="num">
                                      <p:cBhvr>
                                        <p:cTn id="18" dur="1000" fill="hold"/>
                                        <p:tgtEl>
                                          <p:spTgt spid="10"/>
                                        </p:tgtEl>
                                        <p:attrNameLst>
                                          <p:attrName>ppt_h</p:attrName>
                                        </p:attrNameLst>
                                      </p:cBhvr>
                                      <p:tavLst>
                                        <p:tav tm="0">
                                          <p:val>
                                            <p:fltVal val="0"/>
                                          </p:val>
                                        </p:tav>
                                        <p:tav tm="100000">
                                          <p:val>
                                            <p:strVal val="#ppt_h"/>
                                          </p:val>
                                        </p:tav>
                                      </p:tavLst>
                                    </p:anim>
                                    <p:anim calcmode="lin" valueType="num">
                                      <p:cBhvr>
                                        <p:cTn id="19" dur="1000" fill="hold"/>
                                        <p:tgtEl>
                                          <p:spTgt spid="10"/>
                                        </p:tgtEl>
                                        <p:attrNameLst>
                                          <p:attrName>style.rotation</p:attrName>
                                        </p:attrNameLst>
                                      </p:cBhvr>
                                      <p:tavLst>
                                        <p:tav tm="0">
                                          <p:val>
                                            <p:fltVal val="90"/>
                                          </p:val>
                                        </p:tav>
                                        <p:tav tm="100000">
                                          <p:val>
                                            <p:fltVal val="0"/>
                                          </p:val>
                                        </p:tav>
                                      </p:tavLst>
                                    </p:anim>
                                    <p:animEffect transition="in" filter="fade">
                                      <p:cBhvr>
                                        <p:cTn id="2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419" sz="6000" dirty="0" smtClean="0">
                <a:latin typeface="Vijaya" pitchFamily="34" charset="0"/>
                <a:cs typeface="Vijaya" pitchFamily="34" charset="0"/>
              </a:rPr>
              <a:t>Propuesta Meta-heurística</a:t>
            </a:r>
            <a:endParaRPr lang="en-US" sz="6000"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50</a:t>
            </a:fld>
            <a:endParaRPr lang="en-US"/>
          </a:p>
        </p:txBody>
      </p:sp>
      <p:sp>
        <p:nvSpPr>
          <p:cNvPr id="4" name="2 Subtítulo"/>
          <p:cNvSpPr>
            <a:spLocks noGrp="1"/>
          </p:cNvSpPr>
          <p:nvPr>
            <p:ph type="subTitle" idx="1"/>
          </p:nvPr>
        </p:nvSpPr>
        <p:spPr>
          <a:xfrm>
            <a:off x="457200" y="3899938"/>
            <a:ext cx="4953000" cy="1752600"/>
          </a:xfrm>
        </p:spPr>
        <p:txBody>
          <a:bodyPr/>
          <a:lstStyle/>
          <a:p>
            <a:r>
              <a:rPr lang="es-419" dirty="0" smtClean="0">
                <a:latin typeface="Vijaya" pitchFamily="34" charset="0"/>
                <a:cs typeface="Vijaya" pitchFamily="34" charset="0"/>
              </a:rPr>
              <a:t>Algoritmo Genético Multi-Objetivo (MOGA)</a:t>
            </a:r>
            <a:endParaRPr lang="en-US" dirty="0">
              <a:latin typeface="Vijaya" pitchFamily="34" charset="0"/>
              <a:cs typeface="Vijaya" pitchFamily="34" charset="0"/>
            </a:endParaRPr>
          </a:p>
        </p:txBody>
      </p:sp>
    </p:spTree>
    <p:extLst>
      <p:ext uri="{BB962C8B-B14F-4D97-AF65-F5344CB8AC3E}">
        <p14:creationId xmlns:p14="http://schemas.microsoft.com/office/powerpoint/2010/main" val="18937090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Implementación</a:t>
            </a:r>
            <a:endParaRPr lang="en-US" dirty="0">
              <a:latin typeface="Vijaya" pitchFamily="34" charset="0"/>
              <a:cs typeface="Vijaya" pitchFamily="34" charset="0"/>
            </a:endParaRPr>
          </a:p>
        </p:txBody>
      </p:sp>
      <p:sp>
        <p:nvSpPr>
          <p:cNvPr id="5"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lvl="1"/>
            <a:endParaRPr lang="es-419" dirty="0">
              <a:latin typeface="Vijaya" pitchFamily="34" charset="0"/>
              <a:cs typeface="Vijaya" pitchFamily="34" charset="0"/>
            </a:endParaRPr>
          </a:p>
          <a:p>
            <a:endParaRPr lang="es-419" sz="2400" dirty="0" smtClean="0">
              <a:latin typeface="Vijaya" pitchFamily="34" charset="0"/>
              <a:cs typeface="Vijaya" pitchFamily="34" charset="0"/>
            </a:endParaRPr>
          </a:p>
          <a:p>
            <a:pPr lvl="1"/>
            <a:endParaRPr lang="es-419" dirty="0" smtClean="0">
              <a:latin typeface="Vijaya" pitchFamily="34" charset="0"/>
              <a:cs typeface="Vijaya" pitchFamily="34" charset="0"/>
            </a:endParaRPr>
          </a:p>
          <a:p>
            <a:pPr lvl="1"/>
            <a:endParaRPr lang="es-419" dirty="0" smtClean="0">
              <a:latin typeface="Vijaya" pitchFamily="34" charset="0"/>
              <a:cs typeface="Vijaya" pitchFamily="34" charset="0"/>
            </a:endParaRPr>
          </a:p>
          <a:p>
            <a:pPr lvl="1"/>
            <a:endParaRPr lang="es-419" dirty="0" smtClean="0">
              <a:latin typeface="Vijaya" pitchFamily="34" charset="0"/>
              <a:cs typeface="Vijaya" pitchFamily="34" charset="0"/>
            </a:endParaRPr>
          </a:p>
          <a:p>
            <a:pPr lvl="1"/>
            <a:endParaRPr lang="es-419" dirty="0" smtClean="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51</a:t>
            </a:fld>
            <a:endParaRPr lang="en-US"/>
          </a:p>
        </p:txBody>
      </p:sp>
      <mc:AlternateContent xmlns:mc="http://schemas.openxmlformats.org/markup-compatibility/2006" xmlns:a14="http://schemas.microsoft.com/office/drawing/2010/main">
        <mc:Choice Requires="a14">
          <p:graphicFrame>
            <p:nvGraphicFramePr>
              <p:cNvPr id="4" name="3 Tabla"/>
              <p:cNvGraphicFramePr>
                <a:graphicFrameLocks noGrp="1"/>
              </p:cNvGraphicFramePr>
              <p:nvPr>
                <p:extLst>
                  <p:ext uri="{D42A27DB-BD31-4B8C-83A1-F6EECF244321}">
                    <p14:modId xmlns:p14="http://schemas.microsoft.com/office/powerpoint/2010/main" val="2353808298"/>
                  </p:ext>
                </p:extLst>
              </p:nvPr>
            </p:nvGraphicFramePr>
            <p:xfrm>
              <a:off x="2699792" y="2248064"/>
              <a:ext cx="3647728" cy="2595880"/>
            </p:xfrm>
            <a:graphic>
              <a:graphicData uri="http://schemas.openxmlformats.org/drawingml/2006/table">
                <a:tbl>
                  <a:tblPr firstRow="1" bandRow="1">
                    <a:tableStyleId>{5C22544A-7EE6-4342-B048-85BDC9FD1C3A}</a:tableStyleId>
                  </a:tblPr>
                  <a:tblGrid>
                    <a:gridCol w="2135560"/>
                    <a:gridCol w="1512168"/>
                  </a:tblGrid>
                  <a:tr h="370840">
                    <a:tc>
                      <a:txBody>
                        <a:bodyPr/>
                        <a:lstStyle/>
                        <a:p>
                          <a:r>
                            <a:rPr lang="es-419" dirty="0" smtClean="0"/>
                            <a:t>Entrada</a:t>
                          </a:r>
                          <a:endParaRPr lang="en-US" dirty="0"/>
                        </a:p>
                      </a:txBody>
                      <a:tcPr>
                        <a:solidFill>
                          <a:schemeClr val="accent2"/>
                        </a:solidFill>
                      </a:tcPr>
                    </a:tc>
                    <a:tc>
                      <a:txBody>
                        <a:bodyPr/>
                        <a:lstStyle/>
                        <a:p>
                          <a:endParaRPr lang="en-US" dirty="0"/>
                        </a:p>
                      </a:txBody>
                      <a:tcPr>
                        <a:solidFill>
                          <a:schemeClr val="accent2"/>
                        </a:solidFill>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Tabla de rutas</a:t>
                          </a:r>
                          <a:endParaRPr lang="es-419" b="1" dirty="0" smtClean="0">
                            <a:latin typeface="Vijaya" pitchFamily="34" charset="0"/>
                            <a:cs typeface="Vijaya" pitchFamily="34" charset="0"/>
                          </a:endParaRPr>
                        </a:p>
                      </a:txBody>
                      <a:tcPr>
                        <a:solidFill>
                          <a:schemeClr val="accent2">
                            <a:lumMod val="20000"/>
                            <a:lumOff val="80000"/>
                          </a:schemeClr>
                        </a:solidFill>
                      </a:tcPr>
                    </a:tc>
                    <a:tc>
                      <a:txBody>
                        <a:bodyPr/>
                        <a:lstStyle/>
                        <a:p>
                          <a:r>
                            <a:rPr lang="es-419" b="1" dirty="0" smtClean="0">
                              <a:latin typeface="Vijaya" pitchFamily="34" charset="0"/>
                              <a:cs typeface="Vijaya" pitchFamily="34" charset="0"/>
                            </a:rPr>
                            <a:t>P</a:t>
                          </a:r>
                          <a:endParaRPr lang="en-US" b="1"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Cantidad total de FS</a:t>
                          </a:r>
                          <a:endParaRPr lang="en-US" b="1" dirty="0"/>
                        </a:p>
                      </a:txBody>
                      <a:tcPr>
                        <a:solidFill>
                          <a:schemeClr val="accent2">
                            <a:lumMod val="20000"/>
                            <a:lumOff val="80000"/>
                          </a:schemeClr>
                        </a:solidFill>
                      </a:tcPr>
                    </a:tc>
                    <a:tc>
                      <a:txBody>
                        <a:bodyPr/>
                        <a:lstStyle/>
                        <a:p>
                          <a:pPr/>
                          <a14:m>
                            <m:oMathPara xmlns:m="http://schemas.openxmlformats.org/officeDocument/2006/math">
                              <m:oMathParaPr>
                                <m:jc m:val="left"/>
                              </m:oMathParaPr>
                              <m:oMath xmlns:m="http://schemas.openxmlformats.org/officeDocument/2006/math">
                                <m:sSub>
                                  <m:sSubPr>
                                    <m:ctrlPr>
                                      <a:rPr lang="es-419" b="1" i="1" smtClean="0">
                                        <a:latin typeface="Cambria Math"/>
                                        <a:cs typeface="Vijaya" pitchFamily="34" charset="0"/>
                                      </a:rPr>
                                    </m:ctrlPr>
                                  </m:sSubPr>
                                  <m:e>
                                    <m:r>
                                      <a:rPr lang="es-419" b="1" i="1" smtClean="0">
                                        <a:latin typeface="Cambria Math"/>
                                        <a:cs typeface="Vijaya" pitchFamily="34" charset="0"/>
                                      </a:rPr>
                                      <m:t>𝑭</m:t>
                                    </m:r>
                                  </m:e>
                                  <m:sub>
                                    <m:r>
                                      <a:rPr lang="es-419" b="1" i="1" smtClean="0">
                                        <a:latin typeface="Cambria Math"/>
                                        <a:cs typeface="Vijaya" pitchFamily="34" charset="0"/>
                                      </a:rPr>
                                      <m:t>𝒕𝒐𝒕𝒂𝒍</m:t>
                                    </m:r>
                                  </m:sub>
                                </m:sSub>
                              </m:oMath>
                            </m:oMathPara>
                          </a14:m>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Lista de demandas</a:t>
                          </a:r>
                          <a:endParaRPr lang="en-US" b="1" dirty="0"/>
                        </a:p>
                      </a:txBody>
                      <a:tcPr>
                        <a:solidFill>
                          <a:schemeClr val="accent2">
                            <a:lumMod val="20000"/>
                            <a:lumOff val="80000"/>
                          </a:schemeClr>
                        </a:solidFill>
                      </a:tcPr>
                    </a:tc>
                    <a:tc>
                      <a:txBody>
                        <a:bodyPr/>
                        <a:lstStyle/>
                        <a:p>
                          <a:r>
                            <a:rPr lang="es-419" b="1" dirty="0" smtClean="0">
                              <a:latin typeface="Vijaya" pitchFamily="34" charset="0"/>
                              <a:cs typeface="Vijaya" pitchFamily="34" charset="0"/>
                            </a:rPr>
                            <a:t>SD</a:t>
                          </a:r>
                          <a:endParaRPr lang="en-US" dirty="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Distancia Máxima</a:t>
                          </a:r>
                          <a:endParaRPr lang="en-US" dirty="0" smtClean="0"/>
                        </a:p>
                      </a:txBody>
                      <a:tcPr>
                        <a:solidFill>
                          <a:schemeClr val="accent2">
                            <a:lumMod val="20000"/>
                            <a:lumOff val="80000"/>
                          </a:schemeClr>
                        </a:solidFill>
                      </a:tcPr>
                    </a:tc>
                    <a:tc>
                      <a:txBody>
                        <a:bodyPr/>
                        <a:lstStyle/>
                        <a:p>
                          <a:r>
                            <a:rPr lang="es-419" dirty="0" smtClean="0">
                              <a:latin typeface="Vijaya" pitchFamily="34" charset="0"/>
                              <a:cs typeface="Vijaya" pitchFamily="34" charset="0"/>
                            </a:rPr>
                            <a:t>distanciaMáxima</a:t>
                          </a:r>
                          <a:endParaRPr lang="en-US" dirty="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FS Máximo</a:t>
                          </a:r>
                          <a:endParaRPr lang="en-US" dirty="0" smtClean="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máximoFS</a:t>
                          </a:r>
                          <a:endParaRPr lang="en-US" dirty="0" smtClean="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Costo Máximo</a:t>
                          </a:r>
                          <a:endParaRPr lang="en-US" dirty="0" smtClean="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costoMáximo</a:t>
                          </a:r>
                          <a:endParaRPr lang="en-US" dirty="0" smtClean="0"/>
                        </a:p>
                      </a:txBody>
                      <a:tcPr>
                        <a:solidFill>
                          <a:schemeClr val="accent2">
                            <a:lumMod val="20000"/>
                            <a:lumOff val="80000"/>
                          </a:schemeClr>
                        </a:solidFill>
                      </a:tcPr>
                    </a:tc>
                  </a:tr>
                </a:tbl>
              </a:graphicData>
            </a:graphic>
          </p:graphicFrame>
        </mc:Choice>
        <mc:Fallback xmlns="">
          <p:graphicFrame>
            <p:nvGraphicFramePr>
              <p:cNvPr id="4" name="3 Tabla"/>
              <p:cNvGraphicFramePr>
                <a:graphicFrameLocks noGrp="1"/>
              </p:cNvGraphicFramePr>
              <p:nvPr>
                <p:extLst>
                  <p:ext uri="{D42A27DB-BD31-4B8C-83A1-F6EECF244321}">
                    <p14:modId xmlns:p14="http://schemas.microsoft.com/office/powerpoint/2010/main" val="2353808298"/>
                  </p:ext>
                </p:extLst>
              </p:nvPr>
            </p:nvGraphicFramePr>
            <p:xfrm>
              <a:off x="2699792" y="2248064"/>
              <a:ext cx="3647728" cy="2595880"/>
            </p:xfrm>
            <a:graphic>
              <a:graphicData uri="http://schemas.openxmlformats.org/drawingml/2006/table">
                <a:tbl>
                  <a:tblPr firstRow="1" bandRow="1">
                    <a:tableStyleId>{5C22544A-7EE6-4342-B048-85BDC9FD1C3A}</a:tableStyleId>
                  </a:tblPr>
                  <a:tblGrid>
                    <a:gridCol w="2135560"/>
                    <a:gridCol w="1512168"/>
                  </a:tblGrid>
                  <a:tr h="370840">
                    <a:tc>
                      <a:txBody>
                        <a:bodyPr/>
                        <a:lstStyle/>
                        <a:p>
                          <a:r>
                            <a:rPr lang="es-419" dirty="0" smtClean="0"/>
                            <a:t>Entrada</a:t>
                          </a:r>
                          <a:endParaRPr lang="en-US" dirty="0"/>
                        </a:p>
                      </a:txBody>
                      <a:tcPr>
                        <a:solidFill>
                          <a:schemeClr val="accent2"/>
                        </a:solidFill>
                      </a:tcPr>
                    </a:tc>
                    <a:tc>
                      <a:txBody>
                        <a:bodyPr/>
                        <a:lstStyle/>
                        <a:p>
                          <a:endParaRPr lang="en-US" dirty="0"/>
                        </a:p>
                      </a:txBody>
                      <a:tcPr>
                        <a:solidFill>
                          <a:schemeClr val="accent2"/>
                        </a:solidFill>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Tabla de </a:t>
                          </a:r>
                          <a:r>
                            <a:rPr lang="es-419" dirty="0" smtClean="0">
                              <a:latin typeface="Vijaya" pitchFamily="34" charset="0"/>
                              <a:cs typeface="Vijaya" pitchFamily="34" charset="0"/>
                            </a:rPr>
                            <a:t>rutas</a:t>
                          </a:r>
                          <a:endParaRPr lang="es-419" b="1" dirty="0" smtClean="0">
                            <a:latin typeface="Vijaya" pitchFamily="34" charset="0"/>
                            <a:cs typeface="Vijaya" pitchFamily="34" charset="0"/>
                          </a:endParaRPr>
                        </a:p>
                      </a:txBody>
                      <a:tcPr>
                        <a:solidFill>
                          <a:schemeClr val="accent2">
                            <a:lumMod val="20000"/>
                            <a:lumOff val="80000"/>
                          </a:schemeClr>
                        </a:solidFill>
                      </a:tcPr>
                    </a:tc>
                    <a:tc>
                      <a:txBody>
                        <a:bodyPr/>
                        <a:lstStyle/>
                        <a:p>
                          <a:r>
                            <a:rPr lang="es-419" b="1" dirty="0" smtClean="0">
                              <a:latin typeface="Vijaya" pitchFamily="34" charset="0"/>
                              <a:cs typeface="Vijaya" pitchFamily="34" charset="0"/>
                            </a:rPr>
                            <a:t>P</a:t>
                          </a:r>
                          <a:endParaRPr lang="en-US" b="1"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Cantidad total de FS</a:t>
                          </a:r>
                          <a:endParaRPr lang="en-US" b="1" dirty="0"/>
                        </a:p>
                      </a:txBody>
                      <a:tcPr>
                        <a:solidFill>
                          <a:schemeClr val="accent2">
                            <a:lumMod val="20000"/>
                            <a:lumOff val="80000"/>
                          </a:schemeClr>
                        </a:solidFill>
                      </a:tcPr>
                    </a:tc>
                    <a:tc>
                      <a:txBody>
                        <a:bodyPr/>
                        <a:lstStyle/>
                        <a:p>
                          <a:endParaRPr lang="en-US"/>
                        </a:p>
                      </a:txBody>
                      <a:tcPr>
                        <a:blipFill rotWithShape="1">
                          <a:blip r:embed="rId2"/>
                          <a:stretch>
                            <a:fillRect l="-141532" t="-208197" r="-403" b="-424590"/>
                          </a:stretch>
                        </a:blipFill>
                      </a:tcPr>
                    </a:tc>
                  </a:tr>
                  <a:tr h="370840">
                    <a:tc>
                      <a:txBody>
                        <a:bodyPr/>
                        <a:lstStyle/>
                        <a:p>
                          <a:r>
                            <a:rPr lang="es-419" dirty="0" smtClean="0">
                              <a:latin typeface="Vijaya" pitchFamily="34" charset="0"/>
                              <a:cs typeface="Vijaya" pitchFamily="34" charset="0"/>
                            </a:rPr>
                            <a:t>Lista de </a:t>
                          </a:r>
                          <a:r>
                            <a:rPr lang="es-419" dirty="0" smtClean="0">
                              <a:latin typeface="Vijaya" pitchFamily="34" charset="0"/>
                              <a:cs typeface="Vijaya" pitchFamily="34" charset="0"/>
                            </a:rPr>
                            <a:t>demandas</a:t>
                          </a:r>
                          <a:endParaRPr lang="en-US" b="1" dirty="0"/>
                        </a:p>
                      </a:txBody>
                      <a:tcPr>
                        <a:solidFill>
                          <a:schemeClr val="accent2">
                            <a:lumMod val="20000"/>
                            <a:lumOff val="80000"/>
                          </a:schemeClr>
                        </a:solidFill>
                      </a:tcPr>
                    </a:tc>
                    <a:tc>
                      <a:txBody>
                        <a:bodyPr/>
                        <a:lstStyle/>
                        <a:p>
                          <a:r>
                            <a:rPr lang="es-419" b="1" dirty="0" smtClean="0">
                              <a:latin typeface="Vijaya" pitchFamily="34" charset="0"/>
                              <a:cs typeface="Vijaya" pitchFamily="34" charset="0"/>
                            </a:rPr>
                            <a:t>SD</a:t>
                          </a:r>
                          <a:endParaRPr lang="en-US" dirty="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Distancia Máxima</a:t>
                          </a:r>
                          <a:endParaRPr lang="en-US" dirty="0" smtClean="0"/>
                        </a:p>
                      </a:txBody>
                      <a:tcPr>
                        <a:solidFill>
                          <a:schemeClr val="accent2">
                            <a:lumMod val="20000"/>
                            <a:lumOff val="80000"/>
                          </a:schemeClr>
                        </a:solidFill>
                      </a:tcPr>
                    </a:tc>
                    <a:tc>
                      <a:txBody>
                        <a:bodyPr/>
                        <a:lstStyle/>
                        <a:p>
                          <a:r>
                            <a:rPr lang="es-419" dirty="0" smtClean="0">
                              <a:latin typeface="Vijaya" pitchFamily="34" charset="0"/>
                              <a:cs typeface="Vijaya" pitchFamily="34" charset="0"/>
                            </a:rPr>
                            <a:t>distanciaMáxima</a:t>
                          </a:r>
                          <a:endParaRPr lang="en-US" dirty="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FS Máximo</a:t>
                          </a:r>
                          <a:endParaRPr lang="en-US" dirty="0" smtClean="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máximoFS</a:t>
                          </a:r>
                          <a:endParaRPr lang="en-US" dirty="0" smtClean="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Costo Máximo</a:t>
                          </a:r>
                          <a:endParaRPr lang="en-US" dirty="0" smtClean="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costoMáximo</a:t>
                          </a:r>
                          <a:endParaRPr lang="en-US" dirty="0" smtClean="0"/>
                        </a:p>
                      </a:txBody>
                      <a:tcPr>
                        <a:solidFill>
                          <a:schemeClr val="accent2">
                            <a:lumMod val="20000"/>
                            <a:lumOff val="80000"/>
                          </a:schemeClr>
                        </a:solidFill>
                      </a:tcPr>
                    </a:tc>
                  </a:tr>
                </a:tbl>
              </a:graphicData>
            </a:graphic>
          </p:graphicFrame>
        </mc:Fallback>
      </mc:AlternateContent>
      <p:sp>
        <p:nvSpPr>
          <p:cNvPr id="7" name="6 CuadroTexto"/>
          <p:cNvSpPr txBox="1"/>
          <p:nvPr/>
        </p:nvSpPr>
        <p:spPr>
          <a:xfrm>
            <a:off x="2987824" y="6001543"/>
            <a:ext cx="2986715" cy="307777"/>
          </a:xfrm>
          <a:prstGeom prst="rect">
            <a:avLst/>
          </a:prstGeom>
          <a:noFill/>
        </p:spPr>
        <p:txBody>
          <a:bodyPr wrap="none" rtlCol="0">
            <a:spAutoFit/>
          </a:bodyPr>
          <a:lstStyle/>
          <a:p>
            <a:r>
              <a:rPr lang="es-419" sz="1400" dirty="0" smtClean="0"/>
              <a:t>Tabla de parámetros para el MOGA</a:t>
            </a:r>
            <a:endParaRPr lang="en-US" sz="1400" dirty="0"/>
          </a:p>
        </p:txBody>
      </p:sp>
      <mc:AlternateContent xmlns:mc="http://schemas.openxmlformats.org/markup-compatibility/2006">
        <mc:Choice xmlns:a14="http://schemas.microsoft.com/office/drawing/2010/main" Requires="a14">
          <p:graphicFrame>
            <p:nvGraphicFramePr>
              <p:cNvPr id="8" name="7 Tabla"/>
              <p:cNvGraphicFramePr>
                <a:graphicFrameLocks noGrp="1"/>
              </p:cNvGraphicFramePr>
              <p:nvPr>
                <p:extLst>
                  <p:ext uri="{D42A27DB-BD31-4B8C-83A1-F6EECF244321}">
                    <p14:modId xmlns:p14="http://schemas.microsoft.com/office/powerpoint/2010/main" val="21115540"/>
                  </p:ext>
                </p:extLst>
              </p:nvPr>
            </p:nvGraphicFramePr>
            <p:xfrm>
              <a:off x="2697073" y="2249424"/>
              <a:ext cx="3647728" cy="3708400"/>
            </p:xfrm>
            <a:graphic>
              <a:graphicData uri="http://schemas.openxmlformats.org/drawingml/2006/table">
                <a:tbl>
                  <a:tblPr firstRow="1" bandRow="1">
                    <a:tableStyleId>{5C22544A-7EE6-4342-B048-85BDC9FD1C3A}</a:tableStyleId>
                  </a:tblPr>
                  <a:tblGrid>
                    <a:gridCol w="2135560"/>
                    <a:gridCol w="1512168"/>
                  </a:tblGrid>
                  <a:tr h="370840">
                    <a:tc>
                      <a:txBody>
                        <a:bodyPr/>
                        <a:lstStyle/>
                        <a:p>
                          <a:r>
                            <a:rPr lang="es-419" dirty="0" smtClean="0"/>
                            <a:t>Entrada</a:t>
                          </a:r>
                          <a:endParaRPr lang="en-US" dirty="0"/>
                        </a:p>
                      </a:txBody>
                      <a:tcPr>
                        <a:solidFill>
                          <a:schemeClr val="accent2"/>
                        </a:solidFill>
                      </a:tcPr>
                    </a:tc>
                    <a:tc>
                      <a:txBody>
                        <a:bodyPr/>
                        <a:lstStyle/>
                        <a:p>
                          <a:endParaRPr lang="en-US" dirty="0"/>
                        </a:p>
                      </a:txBody>
                      <a:tcPr>
                        <a:solidFill>
                          <a:schemeClr val="accent2"/>
                        </a:solidFill>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Tabla de rutas</a:t>
                          </a:r>
                          <a:endParaRPr lang="es-419" b="1" dirty="0" smtClean="0">
                            <a:latin typeface="Vijaya" pitchFamily="34" charset="0"/>
                            <a:cs typeface="Vijaya" pitchFamily="34" charset="0"/>
                          </a:endParaRPr>
                        </a:p>
                      </a:txBody>
                      <a:tcPr>
                        <a:solidFill>
                          <a:schemeClr val="accent2">
                            <a:lumMod val="20000"/>
                            <a:lumOff val="80000"/>
                          </a:schemeClr>
                        </a:solidFill>
                      </a:tcPr>
                    </a:tc>
                    <a:tc>
                      <a:txBody>
                        <a:bodyPr/>
                        <a:lstStyle/>
                        <a:p>
                          <a:r>
                            <a:rPr lang="es-419" b="1" dirty="0" smtClean="0">
                              <a:latin typeface="Vijaya" pitchFamily="34" charset="0"/>
                              <a:cs typeface="Vijaya" pitchFamily="34" charset="0"/>
                            </a:rPr>
                            <a:t>P</a:t>
                          </a:r>
                          <a:endParaRPr lang="en-US" b="1"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Cantidad total de FS</a:t>
                          </a:r>
                          <a:endParaRPr lang="en-US" b="1" dirty="0"/>
                        </a:p>
                      </a:txBody>
                      <a:tcPr>
                        <a:solidFill>
                          <a:schemeClr val="accent2">
                            <a:lumMod val="20000"/>
                            <a:lumOff val="80000"/>
                          </a:schemeClr>
                        </a:solidFill>
                      </a:tcPr>
                    </a:tc>
                    <a:tc>
                      <a:txBody>
                        <a:bodyPr/>
                        <a:lstStyle/>
                        <a:p>
                          <a:pPr/>
                          <a14:m>
                            <m:oMathPara xmlns:m="http://schemas.openxmlformats.org/officeDocument/2006/math">
                              <m:oMathParaPr>
                                <m:jc m:val="left"/>
                              </m:oMathParaPr>
                              <m:oMath xmlns:m="http://schemas.openxmlformats.org/officeDocument/2006/math">
                                <m:sSub>
                                  <m:sSubPr>
                                    <m:ctrlPr>
                                      <a:rPr lang="es-419" b="1" i="1" smtClean="0">
                                        <a:latin typeface="Cambria Math"/>
                                        <a:cs typeface="Vijaya" pitchFamily="34" charset="0"/>
                                      </a:rPr>
                                    </m:ctrlPr>
                                  </m:sSubPr>
                                  <m:e>
                                    <m:r>
                                      <a:rPr lang="es-419" b="1" i="1" smtClean="0">
                                        <a:latin typeface="Cambria Math"/>
                                        <a:cs typeface="Vijaya" pitchFamily="34" charset="0"/>
                                      </a:rPr>
                                      <m:t>𝑭</m:t>
                                    </m:r>
                                  </m:e>
                                  <m:sub>
                                    <m:r>
                                      <a:rPr lang="es-419" b="1" i="1" smtClean="0">
                                        <a:latin typeface="Cambria Math"/>
                                        <a:cs typeface="Vijaya" pitchFamily="34" charset="0"/>
                                      </a:rPr>
                                      <m:t>𝒕𝒐𝒕𝒂𝒍</m:t>
                                    </m:r>
                                  </m:sub>
                                </m:sSub>
                              </m:oMath>
                            </m:oMathPara>
                          </a14:m>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Lista de demandas</a:t>
                          </a:r>
                          <a:endParaRPr lang="en-US" b="1" dirty="0"/>
                        </a:p>
                      </a:txBody>
                      <a:tcPr>
                        <a:solidFill>
                          <a:schemeClr val="accent2">
                            <a:lumMod val="20000"/>
                            <a:lumOff val="80000"/>
                          </a:schemeClr>
                        </a:solidFill>
                      </a:tcPr>
                    </a:tc>
                    <a:tc>
                      <a:txBody>
                        <a:bodyPr/>
                        <a:lstStyle/>
                        <a:p>
                          <a:r>
                            <a:rPr lang="es-419" b="1" dirty="0" smtClean="0">
                              <a:latin typeface="Vijaya" pitchFamily="34" charset="0"/>
                              <a:cs typeface="Vijaya" pitchFamily="34" charset="0"/>
                            </a:rPr>
                            <a:t>SD</a:t>
                          </a:r>
                          <a:endParaRPr lang="en-US" dirty="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Distancia Máxima</a:t>
                          </a:r>
                          <a:endParaRPr lang="en-US" dirty="0" smtClean="0"/>
                        </a:p>
                      </a:txBody>
                      <a:tcPr>
                        <a:solidFill>
                          <a:schemeClr val="accent2">
                            <a:lumMod val="20000"/>
                            <a:lumOff val="80000"/>
                          </a:schemeClr>
                        </a:solidFill>
                      </a:tcPr>
                    </a:tc>
                    <a:tc>
                      <a:txBody>
                        <a:bodyPr/>
                        <a:lstStyle/>
                        <a:p>
                          <a:r>
                            <a:rPr lang="es-419" dirty="0" smtClean="0">
                              <a:latin typeface="Vijaya" pitchFamily="34" charset="0"/>
                              <a:cs typeface="Vijaya" pitchFamily="34" charset="0"/>
                            </a:rPr>
                            <a:t>distanciaMáxima</a:t>
                          </a:r>
                          <a:endParaRPr lang="en-US" dirty="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FS Máximo</a:t>
                          </a:r>
                          <a:endParaRPr lang="en-US" dirty="0" smtClean="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máximoFS</a:t>
                          </a:r>
                          <a:endParaRPr lang="en-US" dirty="0" smtClean="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Costo Máximo</a:t>
                          </a:r>
                          <a:endParaRPr lang="en-US" dirty="0" smtClean="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costoMáximo</a:t>
                          </a:r>
                          <a:endParaRPr lang="en-US" dirty="0" smtClean="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Tamaño de la población</a:t>
                          </a:r>
                          <a:endParaRPr lang="en-US" b="1" dirty="0"/>
                        </a:p>
                      </a:txBody>
                      <a:tcPr>
                        <a:solidFill>
                          <a:schemeClr val="accent2">
                            <a:lumMod val="40000"/>
                            <a:lumOff val="60000"/>
                          </a:schemeClr>
                        </a:solidFill>
                      </a:tcPr>
                    </a:tc>
                    <a:tc>
                      <a:txBody>
                        <a:bodyPr/>
                        <a:lstStyle/>
                        <a:p>
                          <a:r>
                            <a:rPr lang="en-US" b="1" dirty="0" smtClean="0">
                              <a:latin typeface="Vijaya" pitchFamily="34" charset="0"/>
                              <a:cs typeface="Vijaya" pitchFamily="34" charset="0"/>
                            </a:rPr>
                            <a:t>n</a:t>
                          </a:r>
                          <a:endParaRPr lang="en-US" dirty="0"/>
                        </a:p>
                      </a:txBody>
                      <a:tcPr>
                        <a:solidFill>
                          <a:schemeClr val="accent2">
                            <a:lumMod val="40000"/>
                            <a:lumOff val="60000"/>
                          </a:schemeClr>
                        </a:solidFill>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Probabilidad de mutación</a:t>
                          </a:r>
                          <a:endParaRPr lang="es-419" b="1" dirty="0" smtClean="0">
                            <a:latin typeface="Vijaya" pitchFamily="34" charset="0"/>
                            <a:cs typeface="Vijaya" pitchFamily="34" charset="0"/>
                          </a:endParaRPr>
                        </a:p>
                      </a:txBody>
                      <a:tcPr>
                        <a:solidFill>
                          <a:schemeClr val="accent2">
                            <a:lumMod val="40000"/>
                            <a:lumOff val="60000"/>
                          </a:schemeClr>
                        </a:solidFill>
                      </a:tcPr>
                    </a:tc>
                    <a:tc>
                      <a:txBody>
                        <a:bodyPr/>
                        <a:lstStyle/>
                        <a:p>
                          <a:r>
                            <a:rPr lang="es-419" b="1" dirty="0" smtClean="0">
                              <a:latin typeface="Vijaya" pitchFamily="34" charset="0"/>
                              <a:cs typeface="Vijaya" pitchFamily="34" charset="0"/>
                            </a:rPr>
                            <a:t>µ</a:t>
                          </a:r>
                          <a:endParaRPr lang="en-US" dirty="0"/>
                        </a:p>
                      </a:txBody>
                      <a:tcPr>
                        <a:solidFill>
                          <a:schemeClr val="accent2">
                            <a:lumMod val="40000"/>
                            <a:lumOff val="60000"/>
                          </a:schemeClr>
                        </a:solidFill>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Criterio de parada</a:t>
                          </a:r>
                        </a:p>
                      </a:txBody>
                      <a:tcPr>
                        <a:solidFill>
                          <a:schemeClr val="accent2">
                            <a:lumMod val="40000"/>
                            <a:lumOff val="60000"/>
                          </a:schemeClr>
                        </a:solidFill>
                      </a:tcPr>
                    </a:tc>
                    <a:tc>
                      <a:txBody>
                        <a:bodyPr/>
                        <a:lstStyle/>
                        <a:p>
                          <a:endParaRPr lang="en-US" dirty="0"/>
                        </a:p>
                      </a:txBody>
                      <a:tcPr>
                        <a:solidFill>
                          <a:schemeClr val="accent2">
                            <a:lumMod val="40000"/>
                            <a:lumOff val="60000"/>
                          </a:schemeClr>
                        </a:solidFill>
                      </a:tcPr>
                    </a:tc>
                  </a:tr>
                </a:tbl>
              </a:graphicData>
            </a:graphic>
          </p:graphicFrame>
        </mc:Choice>
        <mc:Fallback>
          <p:graphicFrame>
            <p:nvGraphicFramePr>
              <p:cNvPr id="8" name="7 Tabla"/>
              <p:cNvGraphicFramePr>
                <a:graphicFrameLocks noGrp="1"/>
              </p:cNvGraphicFramePr>
              <p:nvPr>
                <p:extLst>
                  <p:ext uri="{D42A27DB-BD31-4B8C-83A1-F6EECF244321}">
                    <p14:modId xmlns:p14="http://schemas.microsoft.com/office/powerpoint/2010/main" val="21115540"/>
                  </p:ext>
                </p:extLst>
              </p:nvPr>
            </p:nvGraphicFramePr>
            <p:xfrm>
              <a:off x="2697073" y="2249424"/>
              <a:ext cx="3647728" cy="3708400"/>
            </p:xfrm>
            <a:graphic>
              <a:graphicData uri="http://schemas.openxmlformats.org/drawingml/2006/table">
                <a:tbl>
                  <a:tblPr firstRow="1" bandRow="1">
                    <a:tableStyleId>{5C22544A-7EE6-4342-B048-85BDC9FD1C3A}</a:tableStyleId>
                  </a:tblPr>
                  <a:tblGrid>
                    <a:gridCol w="2135560"/>
                    <a:gridCol w="1512168"/>
                  </a:tblGrid>
                  <a:tr h="370840">
                    <a:tc>
                      <a:txBody>
                        <a:bodyPr/>
                        <a:lstStyle/>
                        <a:p>
                          <a:r>
                            <a:rPr lang="es-419" dirty="0" smtClean="0"/>
                            <a:t>Entrada</a:t>
                          </a:r>
                          <a:endParaRPr lang="en-US" dirty="0"/>
                        </a:p>
                      </a:txBody>
                      <a:tcPr>
                        <a:solidFill>
                          <a:schemeClr val="accent2"/>
                        </a:solidFill>
                      </a:tcPr>
                    </a:tc>
                    <a:tc>
                      <a:txBody>
                        <a:bodyPr/>
                        <a:lstStyle/>
                        <a:p>
                          <a:endParaRPr lang="en-US" dirty="0"/>
                        </a:p>
                      </a:txBody>
                      <a:tcPr>
                        <a:solidFill>
                          <a:schemeClr val="accent2"/>
                        </a:solidFill>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Tabla de rutas</a:t>
                          </a:r>
                          <a:endParaRPr lang="es-419" b="1" dirty="0" smtClean="0">
                            <a:latin typeface="Vijaya" pitchFamily="34" charset="0"/>
                            <a:cs typeface="Vijaya" pitchFamily="34" charset="0"/>
                          </a:endParaRPr>
                        </a:p>
                      </a:txBody>
                      <a:tcPr>
                        <a:solidFill>
                          <a:schemeClr val="accent2">
                            <a:lumMod val="20000"/>
                            <a:lumOff val="80000"/>
                          </a:schemeClr>
                        </a:solidFill>
                      </a:tcPr>
                    </a:tc>
                    <a:tc>
                      <a:txBody>
                        <a:bodyPr/>
                        <a:lstStyle/>
                        <a:p>
                          <a:r>
                            <a:rPr lang="es-419" b="1" dirty="0" smtClean="0">
                              <a:latin typeface="Vijaya" pitchFamily="34" charset="0"/>
                              <a:cs typeface="Vijaya" pitchFamily="34" charset="0"/>
                            </a:rPr>
                            <a:t>P</a:t>
                          </a:r>
                          <a:endParaRPr lang="en-US" b="1"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Cantidad total de FS</a:t>
                          </a:r>
                          <a:endParaRPr lang="en-US" b="1" dirty="0"/>
                        </a:p>
                      </a:txBody>
                      <a:tcPr>
                        <a:solidFill>
                          <a:schemeClr val="accent2">
                            <a:lumMod val="20000"/>
                            <a:lumOff val="80000"/>
                          </a:schemeClr>
                        </a:solidFill>
                      </a:tcPr>
                    </a:tc>
                    <a:tc>
                      <a:txBody>
                        <a:bodyPr/>
                        <a:lstStyle/>
                        <a:p>
                          <a:endParaRPr lang="en-US"/>
                        </a:p>
                      </a:txBody>
                      <a:tcPr>
                        <a:blipFill rotWithShape="1">
                          <a:blip r:embed="rId3"/>
                          <a:stretch>
                            <a:fillRect l="-141532" t="-211667" b="-735000"/>
                          </a:stretch>
                        </a:blipFill>
                      </a:tcPr>
                    </a:tc>
                  </a:tr>
                  <a:tr h="370840">
                    <a:tc>
                      <a:txBody>
                        <a:bodyPr/>
                        <a:lstStyle/>
                        <a:p>
                          <a:r>
                            <a:rPr lang="es-419" dirty="0" smtClean="0">
                              <a:latin typeface="Vijaya" pitchFamily="34" charset="0"/>
                              <a:cs typeface="Vijaya" pitchFamily="34" charset="0"/>
                            </a:rPr>
                            <a:t>Lista de demandas</a:t>
                          </a:r>
                          <a:endParaRPr lang="en-US" b="1" dirty="0"/>
                        </a:p>
                      </a:txBody>
                      <a:tcPr>
                        <a:solidFill>
                          <a:schemeClr val="accent2">
                            <a:lumMod val="20000"/>
                            <a:lumOff val="80000"/>
                          </a:schemeClr>
                        </a:solidFill>
                      </a:tcPr>
                    </a:tc>
                    <a:tc>
                      <a:txBody>
                        <a:bodyPr/>
                        <a:lstStyle/>
                        <a:p>
                          <a:r>
                            <a:rPr lang="es-419" b="1" dirty="0" smtClean="0">
                              <a:latin typeface="Vijaya" pitchFamily="34" charset="0"/>
                              <a:cs typeface="Vijaya" pitchFamily="34" charset="0"/>
                            </a:rPr>
                            <a:t>SD</a:t>
                          </a:r>
                          <a:endParaRPr lang="en-US" dirty="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Distancia Máxima</a:t>
                          </a:r>
                          <a:endParaRPr lang="en-US" dirty="0" smtClean="0"/>
                        </a:p>
                      </a:txBody>
                      <a:tcPr>
                        <a:solidFill>
                          <a:schemeClr val="accent2">
                            <a:lumMod val="20000"/>
                            <a:lumOff val="80000"/>
                          </a:schemeClr>
                        </a:solidFill>
                      </a:tcPr>
                    </a:tc>
                    <a:tc>
                      <a:txBody>
                        <a:bodyPr/>
                        <a:lstStyle/>
                        <a:p>
                          <a:r>
                            <a:rPr lang="es-419" dirty="0" smtClean="0">
                              <a:latin typeface="Vijaya" pitchFamily="34" charset="0"/>
                              <a:cs typeface="Vijaya" pitchFamily="34" charset="0"/>
                            </a:rPr>
                            <a:t>distanciaMáxima</a:t>
                          </a:r>
                          <a:endParaRPr lang="en-US" dirty="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FS Máximo</a:t>
                          </a:r>
                          <a:endParaRPr lang="en-US" dirty="0" smtClean="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máximoFS</a:t>
                          </a:r>
                          <a:endParaRPr lang="en-US" dirty="0" smtClean="0"/>
                        </a:p>
                      </a:txBody>
                      <a:tcPr>
                        <a:solidFill>
                          <a:schemeClr val="accent2">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Costo Máximo</a:t>
                          </a:r>
                          <a:endParaRPr lang="en-US" dirty="0" smtClean="0"/>
                        </a:p>
                      </a:txBody>
                      <a:tcP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costoMáximo</a:t>
                          </a:r>
                          <a:endParaRPr lang="en-US" dirty="0" smtClean="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Tamaño de la población</a:t>
                          </a:r>
                          <a:endParaRPr lang="en-US" b="1" dirty="0"/>
                        </a:p>
                      </a:txBody>
                      <a:tcPr>
                        <a:solidFill>
                          <a:schemeClr val="accent2">
                            <a:lumMod val="40000"/>
                            <a:lumOff val="60000"/>
                          </a:schemeClr>
                        </a:solidFill>
                      </a:tcPr>
                    </a:tc>
                    <a:tc>
                      <a:txBody>
                        <a:bodyPr/>
                        <a:lstStyle/>
                        <a:p>
                          <a:r>
                            <a:rPr lang="en-US" b="1" dirty="0" smtClean="0">
                              <a:latin typeface="Vijaya" pitchFamily="34" charset="0"/>
                              <a:cs typeface="Vijaya" pitchFamily="34" charset="0"/>
                            </a:rPr>
                            <a:t>n</a:t>
                          </a:r>
                          <a:endParaRPr lang="en-US" dirty="0"/>
                        </a:p>
                      </a:txBody>
                      <a:tcPr>
                        <a:solidFill>
                          <a:schemeClr val="accent2">
                            <a:lumMod val="40000"/>
                            <a:lumOff val="60000"/>
                          </a:schemeClr>
                        </a:solidFill>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Probabilidad de mutación</a:t>
                          </a:r>
                          <a:endParaRPr lang="es-419" b="1" dirty="0" smtClean="0">
                            <a:latin typeface="Vijaya" pitchFamily="34" charset="0"/>
                            <a:cs typeface="Vijaya" pitchFamily="34" charset="0"/>
                          </a:endParaRPr>
                        </a:p>
                      </a:txBody>
                      <a:tcPr>
                        <a:solidFill>
                          <a:schemeClr val="accent2">
                            <a:lumMod val="40000"/>
                            <a:lumOff val="60000"/>
                          </a:schemeClr>
                        </a:solidFill>
                      </a:tcPr>
                    </a:tc>
                    <a:tc>
                      <a:txBody>
                        <a:bodyPr/>
                        <a:lstStyle/>
                        <a:p>
                          <a:r>
                            <a:rPr lang="es-419" b="1" dirty="0" smtClean="0">
                              <a:latin typeface="Vijaya" pitchFamily="34" charset="0"/>
                              <a:cs typeface="Vijaya" pitchFamily="34" charset="0"/>
                            </a:rPr>
                            <a:t>µ</a:t>
                          </a:r>
                          <a:endParaRPr lang="en-US" dirty="0"/>
                        </a:p>
                      </a:txBody>
                      <a:tcPr>
                        <a:solidFill>
                          <a:schemeClr val="accent2">
                            <a:lumMod val="40000"/>
                            <a:lumOff val="60000"/>
                          </a:schemeClr>
                        </a:solidFill>
                      </a:tcPr>
                    </a:tc>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s-419" dirty="0" smtClean="0">
                              <a:latin typeface="Vijaya" pitchFamily="34" charset="0"/>
                              <a:cs typeface="Vijaya" pitchFamily="34" charset="0"/>
                            </a:rPr>
                            <a:t>Criterio de parada</a:t>
                          </a:r>
                        </a:p>
                      </a:txBody>
                      <a:tcPr>
                        <a:solidFill>
                          <a:schemeClr val="accent2">
                            <a:lumMod val="40000"/>
                            <a:lumOff val="60000"/>
                          </a:schemeClr>
                        </a:solidFill>
                      </a:tcPr>
                    </a:tc>
                    <a:tc>
                      <a:txBody>
                        <a:bodyPr/>
                        <a:lstStyle/>
                        <a:p>
                          <a:endParaRPr lang="en-US" dirty="0"/>
                        </a:p>
                      </a:txBody>
                      <a:tcPr>
                        <a:solidFill>
                          <a:schemeClr val="accent2">
                            <a:lumMod val="40000"/>
                            <a:lumOff val="60000"/>
                          </a:schemeClr>
                        </a:solidFill>
                      </a:tcPr>
                    </a:tc>
                  </a:tr>
                </a:tbl>
              </a:graphicData>
            </a:graphic>
          </p:graphicFrame>
        </mc:Fallback>
      </mc:AlternateContent>
    </p:spTree>
    <p:extLst>
      <p:ext uri="{BB962C8B-B14F-4D97-AF65-F5344CB8AC3E}">
        <p14:creationId xmlns:p14="http://schemas.microsoft.com/office/powerpoint/2010/main" val="351108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Implementación</a:t>
            </a:r>
            <a:endParaRPr lang="en-US" dirty="0">
              <a:latin typeface="Vijaya" pitchFamily="34" charset="0"/>
              <a:cs typeface="Vijaya" pitchFamily="34" charset="0"/>
            </a:endParaRPr>
          </a:p>
        </p:txBody>
      </p:sp>
      <p:sp>
        <p:nvSpPr>
          <p:cNvPr id="5"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endParaRPr lang="es-419" dirty="0" smtClean="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52</a:t>
            </a:fld>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458171"/>
            <a:ext cx="5320828" cy="3347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7 CuadroTexto"/>
          <p:cNvSpPr txBox="1"/>
          <p:nvPr/>
        </p:nvSpPr>
        <p:spPr>
          <a:xfrm>
            <a:off x="107504" y="6343703"/>
            <a:ext cx="7830990" cy="461665"/>
          </a:xfrm>
          <a:prstGeom prst="rect">
            <a:avLst/>
          </a:prstGeom>
          <a:noFill/>
        </p:spPr>
        <p:txBody>
          <a:bodyPr wrap="none" rtlCol="0">
            <a:spAutoFit/>
          </a:bodyPr>
          <a:lstStyle/>
          <a:p>
            <a:r>
              <a:rPr lang="es-419" sz="1200" dirty="0" smtClean="0">
                <a:latin typeface="Vijaya" pitchFamily="34" charset="0"/>
                <a:cs typeface="Vijaya" pitchFamily="34" charset="0"/>
              </a:rPr>
              <a:t>[2] </a:t>
            </a:r>
            <a:r>
              <a:rPr lang="vi-VN" sz="1200" dirty="0" smtClean="0">
                <a:latin typeface="Vijaya" pitchFamily="34" charset="0"/>
                <a:cs typeface="Vijaya" pitchFamily="34" charset="0"/>
              </a:rPr>
              <a:t>Jo</a:t>
            </a:r>
            <a:r>
              <a:rPr lang="es-419" sz="1200" dirty="0" smtClean="0">
                <a:latin typeface="Vijaya" pitchFamily="34" charset="0"/>
                <a:cs typeface="Vijaya" pitchFamily="34" charset="0"/>
              </a:rPr>
              <a:t>a</a:t>
            </a:r>
            <a:r>
              <a:rPr lang="vi-VN" sz="1200" dirty="0" smtClean="0">
                <a:latin typeface="Vijaya" pitchFamily="34" charset="0"/>
                <a:cs typeface="Vijaya" pitchFamily="34" charset="0"/>
              </a:rPr>
              <a:t>o HL Capucho y Leandro C Resendo. “ILP model and effective geneticalgorithm for routing and spectrum allocation in elastic optical networks”.</a:t>
            </a:r>
            <a:r>
              <a:rPr lang="es-419" sz="1200" dirty="0" smtClean="0">
                <a:latin typeface="Vijaya" pitchFamily="34" charset="0"/>
                <a:cs typeface="Vijaya" pitchFamily="34" charset="0"/>
              </a:rPr>
              <a:t> </a:t>
            </a:r>
          </a:p>
          <a:p>
            <a:r>
              <a:rPr lang="vi-VN" sz="1200" dirty="0" smtClean="0">
                <a:latin typeface="Vijaya" pitchFamily="34" charset="0"/>
                <a:cs typeface="Vijaya" pitchFamily="34" charset="0"/>
              </a:rPr>
              <a:t>En:Microwave &amp; Optoelectronics Conference (IMOC), 2013 SBMO/IEEEMTT-S International. IEEE. 2013, p</a:t>
            </a:r>
            <a:r>
              <a:rPr lang="es-419" sz="1200" dirty="0" smtClean="0">
                <a:latin typeface="Vijaya" pitchFamily="34" charset="0"/>
                <a:cs typeface="Vijaya" pitchFamily="34" charset="0"/>
              </a:rPr>
              <a:t>á</a:t>
            </a:r>
            <a:r>
              <a:rPr lang="vi-VN" sz="1200" dirty="0" smtClean="0">
                <a:latin typeface="Vijaya" pitchFamily="34" charset="0"/>
                <a:cs typeface="Vijaya" pitchFamily="34" charset="0"/>
              </a:rPr>
              <a:t>gs. 1-5.</a:t>
            </a:r>
            <a:endParaRPr lang="en-US" sz="1200" dirty="0">
              <a:latin typeface="Vijaya" pitchFamily="34" charset="0"/>
              <a:cs typeface="Vijaya" pitchFamily="34" charset="0"/>
            </a:endParaRPr>
          </a:p>
        </p:txBody>
      </p:sp>
    </p:spTree>
    <p:extLst>
      <p:ext uri="{BB962C8B-B14F-4D97-AF65-F5344CB8AC3E}">
        <p14:creationId xmlns:p14="http://schemas.microsoft.com/office/powerpoint/2010/main" val="3758109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1143000"/>
            <a:ext cx="8229600" cy="1066800"/>
          </a:xfrm>
        </p:spPr>
        <p:txBody>
          <a:bodyPr>
            <a:normAutofit/>
          </a:bodyPr>
          <a:lstStyle/>
          <a:p>
            <a:r>
              <a:rPr lang="es-419" dirty="0" smtClean="0">
                <a:latin typeface="Vijaya" pitchFamily="34" charset="0"/>
                <a:cs typeface="Vijaya" pitchFamily="34" charset="0"/>
              </a:rPr>
              <a:t>MOGA - Cromosoma</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53</a:t>
            </a:fld>
            <a:endParaRPr lang="en-US"/>
          </a:p>
        </p:txBody>
      </p:sp>
      <p:sp>
        <p:nvSpPr>
          <p:cNvPr id="8" name="2 Marcador de contenido"/>
          <p:cNvSpPr>
            <a:spLocks noGrp="1"/>
          </p:cNvSpPr>
          <p:nvPr>
            <p:ph idx="1"/>
          </p:nvPr>
        </p:nvSpPr>
        <p:spPr>
          <a:xfrm>
            <a:off x="457200" y="2249424"/>
            <a:ext cx="8229600" cy="4325112"/>
          </a:xfrm>
        </p:spPr>
        <p:txBody>
          <a:bodyPr/>
          <a:lstStyle/>
          <a:p>
            <a:r>
              <a:rPr lang="es-419" dirty="0" smtClean="0">
                <a:latin typeface="Vijaya" pitchFamily="34" charset="0"/>
                <a:cs typeface="Vijaya" pitchFamily="34" charset="0"/>
              </a:rPr>
              <a:t>Vector donde cada posición representa una demanda y sus </a:t>
            </a:r>
            <a:r>
              <a:rPr lang="es-419" dirty="0">
                <a:latin typeface="Vijaya" pitchFamily="34" charset="0"/>
                <a:cs typeface="Vijaya" pitchFamily="34" charset="0"/>
              </a:rPr>
              <a:t>recursos asignados, en el orden en el que serán atendidas.</a:t>
            </a:r>
            <a:endParaRPr lang="en-US" dirty="0">
              <a:latin typeface="Vijaya" pitchFamily="34" charset="0"/>
              <a:cs typeface="Vijaya" pitchFamily="34" charset="0"/>
            </a:endParaRPr>
          </a:p>
          <a:p>
            <a:endParaRPr lang="en-US" dirty="0">
              <a:latin typeface="Vijaya" pitchFamily="34" charset="0"/>
              <a:cs typeface="Vijaya" pitchFamily="34" charset="0"/>
            </a:endParaRPr>
          </a:p>
        </p:txBody>
      </p:sp>
      <mc:AlternateContent xmlns:mc="http://schemas.openxmlformats.org/markup-compatibility/2006" xmlns:a14="http://schemas.microsoft.com/office/drawing/2010/main">
        <mc:Choice Requires="a14">
          <p:graphicFrame>
            <p:nvGraphicFramePr>
              <p:cNvPr id="6" name="5 Tabla"/>
              <p:cNvGraphicFramePr>
                <a:graphicFrameLocks noGrp="1"/>
              </p:cNvGraphicFramePr>
              <p:nvPr>
                <p:extLst>
                  <p:ext uri="{D42A27DB-BD31-4B8C-83A1-F6EECF244321}">
                    <p14:modId xmlns:p14="http://schemas.microsoft.com/office/powerpoint/2010/main" val="1144979414"/>
                  </p:ext>
                </p:extLst>
              </p:nvPr>
            </p:nvGraphicFramePr>
            <p:xfrm>
              <a:off x="1763688" y="5085184"/>
              <a:ext cx="2520280" cy="1512168"/>
            </p:xfrm>
            <a:graphic>
              <a:graphicData uri="http://schemas.openxmlformats.org/drawingml/2006/table">
                <a:tbl>
                  <a:tblPr firstRow="1" bandRow="1">
                    <a:tableStyleId>{5C22544A-7EE6-4342-B048-85BDC9FD1C3A}</a:tableStyleId>
                  </a:tblPr>
                  <a:tblGrid>
                    <a:gridCol w="304005"/>
                    <a:gridCol w="917949"/>
                    <a:gridCol w="1298326"/>
                  </a:tblGrid>
                  <a:tr h="335631">
                    <a:tc>
                      <a:txBody>
                        <a:bodyPr/>
                        <a:lstStyle/>
                        <a:p>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Ruta</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r>
                            <a:rPr lang="es-419" sz="1200" dirty="0" smtClean="0">
                              <a:latin typeface="Vijaya" pitchFamily="34" charset="0"/>
                              <a:cs typeface="Vijaya" pitchFamily="34" charset="0"/>
                            </a:rPr>
                            <a:t>0</a:t>
                          </a:r>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1</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1</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𝑟</m:t>
                                  </m:r>
                                </m:e>
                                <m:sub>
                                  <m:r>
                                    <a:rPr lang="es-419" sz="1200" b="0" i="1" baseline="0" smtClean="0">
                                      <a:latin typeface="Cambria Math"/>
                                    </a:rPr>
                                    <m:t>01</m:t>
                                  </m:r>
                                </m:sub>
                              </m:sSub>
                            </m:oMath>
                          </a14:m>
                          <a:r>
                            <a:rPr lang="es-419" sz="1200" baseline="0" dirty="0" smtClean="0">
                              <a:latin typeface="Vijaya" pitchFamily="34" charset="0"/>
                              <a:cs typeface="Vijaya" pitchFamily="34" charset="0"/>
                            </a:rPr>
                            <a:t> –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𝑟</m:t>
                                  </m:r>
                                </m:e>
                                <m:sub>
                                  <m:r>
                                    <a:rPr lang="es-419" sz="1200" b="0" i="1" baseline="0" smtClean="0">
                                      <a:latin typeface="Cambria Math"/>
                                    </a:rPr>
                                    <m:t>02</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r>
                  <a:tr h="325866">
                    <a:tc>
                      <a:txBody>
                        <a:bodyPr/>
                        <a:lstStyle/>
                        <a:p>
                          <a:r>
                            <a:rPr lang="es-419" sz="1200" dirty="0" smtClean="0">
                              <a:latin typeface="Vijaya" pitchFamily="34" charset="0"/>
                              <a:cs typeface="Vijaya" pitchFamily="34" charset="0"/>
                            </a:rPr>
                            <a:t>1</a:t>
                          </a:r>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1</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1</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𝑟</m:t>
                                  </m:r>
                                </m:e>
                                <m:sub>
                                  <m:r>
                                    <a:rPr lang="es-419" sz="1200" b="0" i="1" baseline="0" smtClean="0">
                                      <a:latin typeface="Cambria Math"/>
                                    </a:rPr>
                                    <m:t>11</m:t>
                                  </m:r>
                                </m:sub>
                              </m:sSub>
                            </m:oMath>
                          </a14:m>
                          <a:r>
                            <a:rPr lang="es-419" sz="1200" baseline="0" dirty="0" smtClean="0">
                              <a:latin typeface="Vijaya" pitchFamily="34" charset="0"/>
                              <a:cs typeface="Vijaya" pitchFamily="34" charset="0"/>
                            </a:rPr>
                            <a:t> –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𝑟</m:t>
                                  </m:r>
                                </m:e>
                                <m:sub>
                                  <m:r>
                                    <a:rPr lang="es-419" sz="1200" b="0" i="1" baseline="0" smtClean="0">
                                      <a:latin typeface="Cambria Math"/>
                                    </a:rPr>
                                    <m:t>12</m:t>
                                  </m:r>
                                </m:sub>
                              </m:sSub>
                            </m:oMath>
                          </a14:m>
                          <a:r>
                            <a:rPr lang="es-419" sz="1200" dirty="0" smtClean="0">
                              <a:latin typeface="Vijaya" pitchFamily="34" charset="0"/>
                              <a:cs typeface="Vijaya" pitchFamily="34" charset="0"/>
                            </a:rPr>
                            <a:t> </a:t>
                          </a:r>
                          <a:r>
                            <a:rPr lang="es-419" sz="1200" baseline="0" dirty="0" smtClean="0">
                              <a:latin typeface="Vijaya" pitchFamily="34" charset="0"/>
                              <a:cs typeface="Vijaya" pitchFamily="34" charset="0"/>
                            </a:rPr>
                            <a:t>–</a:t>
                          </a:r>
                          <a:r>
                            <a:rPr lang="es-419" sz="1200" dirty="0" smtClean="0">
                              <a:latin typeface="Vijaya" pitchFamily="34" charset="0"/>
                              <a:cs typeface="Vijaya" pitchFamily="34" charset="0"/>
                            </a:rPr>
                            <a:t> … </a:t>
                          </a:r>
                          <a:r>
                            <a:rPr lang="es-419" sz="1200" baseline="0" dirty="0" smtClean="0">
                              <a:latin typeface="Vijaya" pitchFamily="34" charset="0"/>
                              <a:cs typeface="Vijaya" pitchFamily="34" charset="0"/>
                            </a:rPr>
                            <a:t>–</a:t>
                          </a:r>
                          <a:r>
                            <a:rPr lang="es-419" sz="120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𝑟</m:t>
                                  </m:r>
                                </m:e>
                                <m:sub>
                                  <m:r>
                                    <a:rPr lang="es-419" sz="1200" b="0" i="1" baseline="0" smtClean="0">
                                      <a:latin typeface="Cambria Math"/>
                                    </a:rPr>
                                    <m:t>1</m:t>
                                  </m:r>
                                  <m:r>
                                    <a:rPr lang="es-419" sz="1200" b="0" i="1" baseline="0" smtClean="0">
                                      <a:latin typeface="Cambria Math"/>
                                    </a:rPr>
                                    <m:t>𝑒</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r>
                            <a:rPr lang="es-419" sz="1200" dirty="0" smtClean="0">
                              <a:latin typeface="Vijaya" pitchFamily="34" charset="0"/>
                              <a:cs typeface="Vijaya" pitchFamily="34" charset="0"/>
                            </a:rPr>
                            <a:t>…</a:t>
                          </a:r>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a:t>
                          </a:r>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a:t>
                          </a:r>
                          <a:endParaRPr lang="en-US" sz="1200" dirty="0">
                            <a:latin typeface="Vijaya" pitchFamily="34" charset="0"/>
                            <a:cs typeface="Vijaya" pitchFamily="34" charset="0"/>
                          </a:endParaRPr>
                        </a:p>
                      </a:txBody>
                      <a:tcPr>
                        <a:solidFill>
                          <a:schemeClr val="accent2">
                            <a:lumMod val="20000"/>
                            <a:lumOff val="80000"/>
                          </a:schemeClr>
                        </a:solidFill>
                      </a:tcPr>
                    </a:tc>
                  </a:tr>
                  <a:tr h="301457">
                    <a:tc>
                      <a:txBody>
                        <a:bodyPr/>
                        <a:lstStyle/>
                        <a:p>
                          <a:r>
                            <a:rPr lang="es-419" sz="1200" dirty="0" smtClean="0">
                              <a:latin typeface="Vijaya" pitchFamily="34" charset="0"/>
                              <a:cs typeface="Vijaya" pitchFamily="34" charset="0"/>
                            </a:rPr>
                            <a:t>k</a:t>
                          </a:r>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1</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1</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𝑟</m:t>
                                  </m:r>
                                </m:e>
                                <m:sub>
                                  <m:r>
                                    <a:rPr lang="es-419" sz="1200" b="0" i="1" baseline="0" smtClean="0">
                                      <a:latin typeface="Cambria Math"/>
                                    </a:rPr>
                                    <m:t>𝑘</m:t>
                                  </m:r>
                                  <m:r>
                                    <a:rPr lang="es-419" sz="1200" b="0" i="1" baseline="0" smtClean="0">
                                      <a:latin typeface="Cambria Math"/>
                                    </a:rPr>
                                    <m:t>1</m:t>
                                  </m:r>
                                </m:sub>
                              </m:sSub>
                            </m:oMath>
                          </a14:m>
                          <a:r>
                            <a:rPr lang="es-419" sz="1200" baseline="0" dirty="0" smtClean="0">
                              <a:latin typeface="Vijaya" pitchFamily="34" charset="0"/>
                              <a:cs typeface="Vijaya" pitchFamily="34" charset="0"/>
                            </a:rPr>
                            <a:t> –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𝑟</m:t>
                                  </m:r>
                                </m:e>
                                <m:sub>
                                  <m:r>
                                    <a:rPr lang="es-419" sz="1200" b="0" i="1" baseline="0" smtClean="0">
                                      <a:latin typeface="Cambria Math"/>
                                    </a:rPr>
                                    <m:t>𝑘</m:t>
                                  </m:r>
                                  <m:r>
                                    <a:rPr lang="es-419" sz="1200" b="0" i="1" baseline="0" smtClean="0">
                                      <a:latin typeface="Cambria Math"/>
                                    </a:rPr>
                                    <m:t>2</m:t>
                                  </m:r>
                                </m:sub>
                              </m:sSub>
                            </m:oMath>
                          </a14:m>
                          <a:r>
                            <a:rPr lang="es-419" sz="1200" dirty="0" smtClean="0">
                              <a:latin typeface="Vijaya" pitchFamily="34" charset="0"/>
                              <a:cs typeface="Vijaya" pitchFamily="34" charset="0"/>
                            </a:rPr>
                            <a:t> </a:t>
                          </a:r>
                          <a:r>
                            <a:rPr lang="es-419" sz="1200" baseline="0" dirty="0" smtClean="0">
                              <a:latin typeface="Vijaya" pitchFamily="34" charset="0"/>
                              <a:cs typeface="Vijaya" pitchFamily="34" charset="0"/>
                            </a:rPr>
                            <a:t>–</a:t>
                          </a:r>
                          <a:r>
                            <a:rPr lang="es-419" sz="1200" dirty="0" smtClean="0">
                              <a:latin typeface="Vijaya" pitchFamily="34" charset="0"/>
                              <a:cs typeface="Vijaya" pitchFamily="34" charset="0"/>
                            </a:rPr>
                            <a:t> … </a:t>
                          </a:r>
                          <a:r>
                            <a:rPr lang="es-419" sz="1200" baseline="0" dirty="0" smtClean="0">
                              <a:latin typeface="Vijaya" pitchFamily="34" charset="0"/>
                              <a:cs typeface="Vijaya" pitchFamily="34" charset="0"/>
                            </a:rPr>
                            <a:t>–</a:t>
                          </a:r>
                          <a:r>
                            <a:rPr lang="es-419" sz="120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𝑟</m:t>
                                  </m:r>
                                </m:e>
                                <m:sub>
                                  <m:r>
                                    <a:rPr lang="es-419" sz="1200" b="0" i="1" baseline="0" smtClean="0">
                                      <a:latin typeface="Cambria Math"/>
                                    </a:rPr>
                                    <m:t>𝑘𝑒</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r>
                </a:tbl>
              </a:graphicData>
            </a:graphic>
          </p:graphicFrame>
        </mc:Choice>
        <mc:Fallback xmlns="">
          <p:graphicFrame>
            <p:nvGraphicFramePr>
              <p:cNvPr id="6" name="5 Tabla"/>
              <p:cNvGraphicFramePr>
                <a:graphicFrameLocks noGrp="1"/>
              </p:cNvGraphicFramePr>
              <p:nvPr>
                <p:extLst>
                  <p:ext uri="{D42A27DB-BD31-4B8C-83A1-F6EECF244321}">
                    <p14:modId xmlns:p14="http://schemas.microsoft.com/office/powerpoint/2010/main" val="1144979414"/>
                  </p:ext>
                </p:extLst>
              </p:nvPr>
            </p:nvGraphicFramePr>
            <p:xfrm>
              <a:off x="1763688" y="5085184"/>
              <a:ext cx="2520280" cy="1512168"/>
            </p:xfrm>
            <a:graphic>
              <a:graphicData uri="http://schemas.openxmlformats.org/drawingml/2006/table">
                <a:tbl>
                  <a:tblPr firstRow="1" bandRow="1">
                    <a:tableStyleId>{5C22544A-7EE6-4342-B048-85BDC9FD1C3A}</a:tableStyleId>
                  </a:tblPr>
                  <a:tblGrid>
                    <a:gridCol w="304005"/>
                    <a:gridCol w="917949"/>
                    <a:gridCol w="1298326"/>
                  </a:tblGrid>
                  <a:tr h="335631">
                    <a:tc>
                      <a:txBody>
                        <a:bodyPr/>
                        <a:lstStyle/>
                        <a:p>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Ruta</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r>
                            <a:rPr lang="es-419" sz="1200" dirty="0" smtClean="0">
                              <a:latin typeface="Vijaya" pitchFamily="34" charset="0"/>
                              <a:cs typeface="Vijaya" pitchFamily="34" charset="0"/>
                            </a:rPr>
                            <a:t>0</a:t>
                          </a:r>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a:p>
                      </a:txBody>
                      <a:tcPr>
                        <a:blipFill rotWithShape="1">
                          <a:blip r:embed="rId2"/>
                          <a:stretch>
                            <a:fillRect l="-33113" t="-128889" r="-141060" b="-337778"/>
                          </a:stretch>
                        </a:blipFill>
                      </a:tcPr>
                    </a:tc>
                    <a:tc>
                      <a:txBody>
                        <a:bodyPr/>
                        <a:lstStyle/>
                        <a:p>
                          <a:endParaRPr lang="en-US"/>
                        </a:p>
                      </a:txBody>
                      <a:tcPr>
                        <a:blipFill rotWithShape="1">
                          <a:blip r:embed="rId2"/>
                          <a:stretch>
                            <a:fillRect l="-94366" t="-128889" b="-337778"/>
                          </a:stretch>
                        </a:blipFill>
                      </a:tcPr>
                    </a:tc>
                  </a:tr>
                  <a:tr h="325866">
                    <a:tc>
                      <a:txBody>
                        <a:bodyPr/>
                        <a:lstStyle/>
                        <a:p>
                          <a:r>
                            <a:rPr lang="es-419" sz="1200" dirty="0" smtClean="0">
                              <a:latin typeface="Vijaya" pitchFamily="34" charset="0"/>
                              <a:cs typeface="Vijaya" pitchFamily="34" charset="0"/>
                            </a:rPr>
                            <a:t>1</a:t>
                          </a:r>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a:p>
                      </a:txBody>
                      <a:tcPr>
                        <a:blipFill rotWithShape="1">
                          <a:blip r:embed="rId2"/>
                          <a:stretch>
                            <a:fillRect l="-33113" t="-190741" r="-141060" b="-181481"/>
                          </a:stretch>
                        </a:blipFill>
                      </a:tcPr>
                    </a:tc>
                    <a:tc>
                      <a:txBody>
                        <a:bodyPr/>
                        <a:lstStyle/>
                        <a:p>
                          <a:endParaRPr lang="en-US"/>
                        </a:p>
                      </a:txBody>
                      <a:tcPr>
                        <a:blipFill rotWithShape="1">
                          <a:blip r:embed="rId2"/>
                          <a:stretch>
                            <a:fillRect l="-94366" t="-190741" b="-181481"/>
                          </a:stretch>
                        </a:blipFill>
                      </a:tcPr>
                    </a:tc>
                  </a:tr>
                  <a:tr h="274607">
                    <a:tc>
                      <a:txBody>
                        <a:bodyPr/>
                        <a:lstStyle/>
                        <a:p>
                          <a:r>
                            <a:rPr lang="es-419" sz="1200" dirty="0" smtClean="0">
                              <a:latin typeface="Vijaya" pitchFamily="34" charset="0"/>
                              <a:cs typeface="Vijaya" pitchFamily="34" charset="0"/>
                            </a:rPr>
                            <a:t>…</a:t>
                          </a:r>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a:t>
                          </a:r>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a:t>
                          </a:r>
                          <a:endParaRPr lang="en-US" sz="1200" dirty="0">
                            <a:latin typeface="Vijaya" pitchFamily="34" charset="0"/>
                            <a:cs typeface="Vijaya" pitchFamily="34" charset="0"/>
                          </a:endParaRPr>
                        </a:p>
                      </a:txBody>
                      <a:tcPr>
                        <a:solidFill>
                          <a:schemeClr val="accent2">
                            <a:lumMod val="20000"/>
                            <a:lumOff val="80000"/>
                          </a:schemeClr>
                        </a:solidFill>
                      </a:tcPr>
                    </a:tc>
                  </a:tr>
                  <a:tr h="301457">
                    <a:tc>
                      <a:txBody>
                        <a:bodyPr/>
                        <a:lstStyle/>
                        <a:p>
                          <a:r>
                            <a:rPr lang="es-419" sz="1200" dirty="0" smtClean="0">
                              <a:latin typeface="Vijaya" pitchFamily="34" charset="0"/>
                              <a:cs typeface="Vijaya" pitchFamily="34" charset="0"/>
                            </a:rPr>
                            <a:t>k</a:t>
                          </a:r>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a:p>
                      </a:txBody>
                      <a:tcPr>
                        <a:blipFill rotWithShape="1">
                          <a:blip r:embed="rId2"/>
                          <a:stretch>
                            <a:fillRect l="-33113" t="-412245" r="-141060" b="-8163"/>
                          </a:stretch>
                        </a:blipFill>
                      </a:tcPr>
                    </a:tc>
                    <a:tc>
                      <a:txBody>
                        <a:bodyPr/>
                        <a:lstStyle/>
                        <a:p>
                          <a:endParaRPr lang="en-US"/>
                        </a:p>
                      </a:txBody>
                      <a:tcPr>
                        <a:blipFill rotWithShape="1">
                          <a:blip r:embed="rId2"/>
                          <a:stretch>
                            <a:fillRect l="-94366" t="-412245" b="-8163"/>
                          </a:stretch>
                        </a:blipFill>
                      </a:tcPr>
                    </a:tc>
                  </a:tr>
                </a:tbl>
              </a:graphicData>
            </a:graphic>
          </p:graphicFrame>
        </mc:Fallback>
      </mc:AlternateContent>
      <p:cxnSp>
        <p:nvCxnSpPr>
          <p:cNvPr id="5" name="4 Conector recto"/>
          <p:cNvCxnSpPr/>
          <p:nvPr/>
        </p:nvCxnSpPr>
        <p:spPr>
          <a:xfrm>
            <a:off x="1403648" y="4356894"/>
            <a:ext cx="0" cy="855482"/>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a:off x="1403648" y="5220586"/>
            <a:ext cx="360040" cy="8614"/>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3539376"/>
            <a:ext cx="6552728" cy="808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9 Conector recto"/>
          <p:cNvCxnSpPr/>
          <p:nvPr/>
        </p:nvCxnSpPr>
        <p:spPr>
          <a:xfrm>
            <a:off x="2123728" y="4346261"/>
            <a:ext cx="0" cy="35142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10 Conector recto de flecha"/>
          <p:cNvCxnSpPr/>
          <p:nvPr/>
        </p:nvCxnSpPr>
        <p:spPr>
          <a:xfrm>
            <a:off x="2123728" y="4697687"/>
            <a:ext cx="2664296" cy="0"/>
          </a:xfrm>
          <a:prstGeom prst="straightConnector1">
            <a:avLst/>
          </a:prstGeom>
          <a:ln w="190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3" y="4517704"/>
            <a:ext cx="2232248" cy="377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16 CuadroTexto"/>
          <p:cNvSpPr txBox="1"/>
          <p:nvPr/>
        </p:nvSpPr>
        <p:spPr>
          <a:xfrm>
            <a:off x="4283968" y="6309320"/>
            <a:ext cx="4104456" cy="307777"/>
          </a:xfrm>
          <a:prstGeom prst="rect">
            <a:avLst/>
          </a:prstGeom>
          <a:noFill/>
        </p:spPr>
        <p:txBody>
          <a:bodyPr wrap="square" rtlCol="0">
            <a:spAutoFit/>
          </a:bodyPr>
          <a:lstStyle/>
          <a:p>
            <a:r>
              <a:rPr lang="es-419" sz="1400" dirty="0" smtClean="0"/>
              <a:t>Tabla de </a:t>
            </a:r>
            <a:r>
              <a:rPr lang="es-419" sz="1400" i="1" dirty="0" smtClean="0"/>
              <a:t>k</a:t>
            </a:r>
            <a:r>
              <a:rPr lang="es-419" sz="1400" dirty="0" smtClean="0"/>
              <a:t> rutas para la demanda </a:t>
            </a:r>
            <a:r>
              <a:rPr lang="es-419" sz="1400" i="1" dirty="0" smtClean="0"/>
              <a:t>sd</a:t>
            </a:r>
            <a:endParaRPr lang="en-US" sz="1400" i="1" dirty="0"/>
          </a:p>
        </p:txBody>
      </p:sp>
      <p:sp>
        <p:nvSpPr>
          <p:cNvPr id="19" name="18 CuadroTexto"/>
          <p:cNvSpPr txBox="1"/>
          <p:nvPr/>
        </p:nvSpPr>
        <p:spPr>
          <a:xfrm>
            <a:off x="7092280" y="4625679"/>
            <a:ext cx="1296143" cy="307777"/>
          </a:xfrm>
          <a:prstGeom prst="rect">
            <a:avLst/>
          </a:prstGeom>
          <a:noFill/>
        </p:spPr>
        <p:txBody>
          <a:bodyPr wrap="square" rtlCol="0">
            <a:spAutoFit/>
          </a:bodyPr>
          <a:lstStyle/>
          <a:p>
            <a:r>
              <a:rPr lang="es-419" sz="1400" dirty="0" smtClean="0"/>
              <a:t>Lista de FS</a:t>
            </a:r>
            <a:endParaRPr lang="en-US" sz="1400" dirty="0"/>
          </a:p>
        </p:txBody>
      </p:sp>
    </p:spTree>
    <p:extLst>
      <p:ext uri="{BB962C8B-B14F-4D97-AF65-F5344CB8AC3E}">
        <p14:creationId xmlns:p14="http://schemas.microsoft.com/office/powerpoint/2010/main" val="412600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1143000"/>
            <a:ext cx="8229600" cy="1066800"/>
          </a:xfrm>
        </p:spPr>
        <p:txBody>
          <a:bodyPr>
            <a:normAutofit/>
          </a:bodyPr>
          <a:lstStyle/>
          <a:p>
            <a:r>
              <a:rPr lang="es-419" dirty="0" smtClean="0">
                <a:latin typeface="Vijaya" pitchFamily="34" charset="0"/>
                <a:cs typeface="Vijaya" pitchFamily="34" charset="0"/>
              </a:rPr>
              <a:t>MOGA – Secuencia de solicitudes</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54</a:t>
            </a:fld>
            <a:endParaRPr lang="en-US"/>
          </a:p>
        </p:txBody>
      </p:sp>
      <p:pic>
        <p:nvPicPr>
          <p:cNvPr id="11270" name="Picture 6"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11560" y="2276872"/>
            <a:ext cx="5695911" cy="396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4994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1143000"/>
            <a:ext cx="8229600" cy="1066800"/>
          </a:xfrm>
        </p:spPr>
        <p:txBody>
          <a:bodyPr>
            <a:normAutofit/>
          </a:bodyPr>
          <a:lstStyle/>
          <a:p>
            <a:r>
              <a:rPr lang="es-419" dirty="0" smtClean="0">
                <a:latin typeface="Vijaya" pitchFamily="34" charset="0"/>
                <a:cs typeface="Vijaya" pitchFamily="34" charset="0"/>
              </a:rPr>
              <a:t>MOGA – Secuencia de solicitudes</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55</a:t>
            </a:fld>
            <a:endParaRPr lang="en-US"/>
          </a:p>
        </p:txBody>
      </p:sp>
      <mc:AlternateContent xmlns:mc="http://schemas.openxmlformats.org/markup-compatibility/2006" xmlns:a14="http://schemas.microsoft.com/office/drawing/2010/main">
        <mc:Choice Requires="a14">
          <p:graphicFrame>
            <p:nvGraphicFramePr>
              <p:cNvPr id="10" name="9 Tabla"/>
              <p:cNvGraphicFramePr>
                <a:graphicFrameLocks noGrp="1"/>
              </p:cNvGraphicFramePr>
              <p:nvPr>
                <p:extLst>
                  <p:ext uri="{D42A27DB-BD31-4B8C-83A1-F6EECF244321}">
                    <p14:modId xmlns:p14="http://schemas.microsoft.com/office/powerpoint/2010/main" val="3684980369"/>
                  </p:ext>
                </p:extLst>
              </p:nvPr>
            </p:nvGraphicFramePr>
            <p:xfrm>
              <a:off x="755576" y="2761184"/>
              <a:ext cx="2521679" cy="3081701"/>
            </p:xfrm>
            <a:graphic>
              <a:graphicData uri="http://schemas.openxmlformats.org/drawingml/2006/table">
                <a:tbl>
                  <a:tblPr firstRow="1" bandRow="1">
                    <a:tableStyleId>{5C22544A-7EE6-4342-B048-85BDC9FD1C3A}</a:tableStyleId>
                  </a:tblPr>
                  <a:tblGrid>
                    <a:gridCol w="1228637"/>
                    <a:gridCol w="1293042"/>
                  </a:tblGrid>
                  <a:tr h="335631">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Costo</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1</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1</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5</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2</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2</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2</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3</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3</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8</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4</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4</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6</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5</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5</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7</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6</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6</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9</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7</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7</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4</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8</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8</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3</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9</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9</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10</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10</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10</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1</a:t>
                          </a:r>
                          <a:endParaRPr lang="en-US" sz="1200" dirty="0">
                            <a:latin typeface="Vijaya" pitchFamily="34" charset="0"/>
                            <a:cs typeface="Vijaya" pitchFamily="34" charset="0"/>
                          </a:endParaRPr>
                        </a:p>
                      </a:txBody>
                      <a:tcPr>
                        <a:solidFill>
                          <a:schemeClr val="accent2">
                            <a:lumMod val="20000"/>
                            <a:lumOff val="80000"/>
                          </a:schemeClr>
                        </a:solidFill>
                      </a:tcPr>
                    </a:tc>
                  </a:tr>
                </a:tbl>
              </a:graphicData>
            </a:graphic>
          </p:graphicFrame>
        </mc:Choice>
        <mc:Fallback xmlns="">
          <p:graphicFrame>
            <p:nvGraphicFramePr>
              <p:cNvPr id="10" name="9 Tabla"/>
              <p:cNvGraphicFramePr>
                <a:graphicFrameLocks noGrp="1"/>
              </p:cNvGraphicFramePr>
              <p:nvPr>
                <p:extLst>
                  <p:ext uri="{D42A27DB-BD31-4B8C-83A1-F6EECF244321}">
                    <p14:modId xmlns:p14="http://schemas.microsoft.com/office/powerpoint/2010/main" val="3684980369"/>
                  </p:ext>
                </p:extLst>
              </p:nvPr>
            </p:nvGraphicFramePr>
            <p:xfrm>
              <a:off x="755576" y="2761184"/>
              <a:ext cx="2521679" cy="3081701"/>
            </p:xfrm>
            <a:graphic>
              <a:graphicData uri="http://schemas.openxmlformats.org/drawingml/2006/table">
                <a:tbl>
                  <a:tblPr firstRow="1" bandRow="1">
                    <a:tableStyleId>{5C22544A-7EE6-4342-B048-85BDC9FD1C3A}</a:tableStyleId>
                  </a:tblPr>
                  <a:tblGrid>
                    <a:gridCol w="1228637"/>
                    <a:gridCol w="1293042"/>
                  </a:tblGrid>
                  <a:tr h="335631">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Costo</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endParaRPr lang="en-US"/>
                        </a:p>
                      </a:txBody>
                      <a:tcPr>
                        <a:blipFill rotWithShape="1">
                          <a:blip r:embed="rId2"/>
                          <a:stretch>
                            <a:fillRect l="-495" t="-128889" r="-104950" b="-917778"/>
                          </a:stretch>
                        </a:blipFill>
                      </a:tcPr>
                    </a:tc>
                    <a:tc>
                      <a:txBody>
                        <a:bodyPr/>
                        <a:lstStyle/>
                        <a:p>
                          <a:r>
                            <a:rPr lang="es-419" sz="1200" dirty="0" smtClean="0">
                              <a:latin typeface="Vijaya" pitchFamily="34" charset="0"/>
                              <a:cs typeface="Vijaya" pitchFamily="34" charset="0"/>
                            </a:rPr>
                            <a:t>5</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228889" r="-104950" b="-817778"/>
                          </a:stretch>
                        </a:blipFill>
                      </a:tcPr>
                    </a:tc>
                    <a:tc>
                      <a:txBody>
                        <a:bodyPr/>
                        <a:lstStyle/>
                        <a:p>
                          <a:r>
                            <a:rPr lang="es-419" sz="1200" dirty="0" smtClean="0">
                              <a:latin typeface="Vijaya" pitchFamily="34" charset="0"/>
                              <a:cs typeface="Vijaya" pitchFamily="34" charset="0"/>
                            </a:rPr>
                            <a:t>2</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328889" r="-104950" b="-717778"/>
                          </a:stretch>
                        </a:blipFill>
                      </a:tcPr>
                    </a:tc>
                    <a:tc>
                      <a:txBody>
                        <a:bodyPr/>
                        <a:lstStyle/>
                        <a:p>
                          <a:r>
                            <a:rPr lang="es-419" sz="1200" dirty="0" smtClean="0">
                              <a:latin typeface="Vijaya" pitchFamily="34" charset="0"/>
                              <a:cs typeface="Vijaya" pitchFamily="34" charset="0"/>
                            </a:rPr>
                            <a:t>8</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428889" r="-104950" b="-617778"/>
                          </a:stretch>
                        </a:blipFill>
                      </a:tcPr>
                    </a:tc>
                    <a:tc>
                      <a:txBody>
                        <a:bodyPr/>
                        <a:lstStyle/>
                        <a:p>
                          <a:r>
                            <a:rPr lang="es-419" sz="1200" dirty="0" smtClean="0">
                              <a:latin typeface="Vijaya" pitchFamily="34" charset="0"/>
                              <a:cs typeface="Vijaya" pitchFamily="34" charset="0"/>
                            </a:rPr>
                            <a:t>6</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528889" r="-104950" b="-517778"/>
                          </a:stretch>
                        </a:blipFill>
                      </a:tcPr>
                    </a:tc>
                    <a:tc>
                      <a:txBody>
                        <a:bodyPr/>
                        <a:lstStyle/>
                        <a:p>
                          <a:r>
                            <a:rPr lang="es-419" sz="1200" dirty="0" smtClean="0">
                              <a:latin typeface="Vijaya" pitchFamily="34" charset="0"/>
                              <a:cs typeface="Vijaya" pitchFamily="34" charset="0"/>
                            </a:rPr>
                            <a:t>7</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628889" r="-104950" b="-417778"/>
                          </a:stretch>
                        </a:blipFill>
                      </a:tcPr>
                    </a:tc>
                    <a:tc>
                      <a:txBody>
                        <a:bodyPr/>
                        <a:lstStyle/>
                        <a:p>
                          <a:r>
                            <a:rPr lang="es-419" sz="1200" dirty="0" smtClean="0">
                              <a:latin typeface="Vijaya" pitchFamily="34" charset="0"/>
                              <a:cs typeface="Vijaya" pitchFamily="34" charset="0"/>
                            </a:rPr>
                            <a:t>9</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728889" r="-104950" b="-317778"/>
                          </a:stretch>
                        </a:blipFill>
                      </a:tcPr>
                    </a:tc>
                    <a:tc>
                      <a:txBody>
                        <a:bodyPr/>
                        <a:lstStyle/>
                        <a:p>
                          <a:r>
                            <a:rPr lang="es-419" sz="1200" dirty="0" smtClean="0">
                              <a:latin typeface="Vijaya" pitchFamily="34" charset="0"/>
                              <a:cs typeface="Vijaya" pitchFamily="34" charset="0"/>
                            </a:rPr>
                            <a:t>4</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828889" r="-104950" b="-217778"/>
                          </a:stretch>
                        </a:blipFill>
                      </a:tcPr>
                    </a:tc>
                    <a:tc>
                      <a:txBody>
                        <a:bodyPr/>
                        <a:lstStyle/>
                        <a:p>
                          <a:r>
                            <a:rPr lang="es-419" sz="1200" dirty="0" smtClean="0">
                              <a:latin typeface="Vijaya" pitchFamily="34" charset="0"/>
                              <a:cs typeface="Vijaya" pitchFamily="34" charset="0"/>
                            </a:rPr>
                            <a:t>3</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928889" r="-104950" b="-117778"/>
                          </a:stretch>
                        </a:blipFill>
                      </a:tcPr>
                    </a:tc>
                    <a:tc>
                      <a:txBody>
                        <a:bodyPr/>
                        <a:lstStyle/>
                        <a:p>
                          <a:r>
                            <a:rPr lang="es-419" sz="1200" dirty="0" smtClean="0">
                              <a:latin typeface="Vijaya" pitchFamily="34" charset="0"/>
                              <a:cs typeface="Vijaya" pitchFamily="34" charset="0"/>
                            </a:rPr>
                            <a:t>10</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1028889" r="-104950" b="-17778"/>
                          </a:stretch>
                        </a:blipFill>
                      </a:tcPr>
                    </a:tc>
                    <a:tc>
                      <a:txBody>
                        <a:bodyPr/>
                        <a:lstStyle/>
                        <a:p>
                          <a:r>
                            <a:rPr lang="es-419" sz="1200" dirty="0" smtClean="0">
                              <a:latin typeface="Vijaya" pitchFamily="34" charset="0"/>
                              <a:cs typeface="Vijaya" pitchFamily="34" charset="0"/>
                            </a:rPr>
                            <a:t>1</a:t>
                          </a:r>
                          <a:endParaRPr lang="en-US" sz="1200" dirty="0">
                            <a:latin typeface="Vijaya" pitchFamily="34" charset="0"/>
                            <a:cs typeface="Vijaya" pitchFamily="34" charset="0"/>
                          </a:endParaRPr>
                        </a:p>
                      </a:txBody>
                      <a:tcPr>
                        <a:solidFill>
                          <a:schemeClr val="accent2">
                            <a:lumMod val="20000"/>
                            <a:lumOff val="80000"/>
                          </a:schemeClr>
                        </a:solidFill>
                      </a:tcPr>
                    </a:tc>
                  </a:tr>
                </a:tbl>
              </a:graphicData>
            </a:graphic>
          </p:graphicFrame>
        </mc:Fallback>
      </mc:AlternateContent>
      <p:sp>
        <p:nvSpPr>
          <p:cNvPr id="6" name="2 Marcador de contenido"/>
          <p:cNvSpPr>
            <a:spLocks noGrp="1"/>
          </p:cNvSpPr>
          <p:nvPr>
            <p:ph idx="1"/>
          </p:nvPr>
        </p:nvSpPr>
        <p:spPr>
          <a:xfrm>
            <a:off x="457200" y="1916832"/>
            <a:ext cx="8229600" cy="792088"/>
          </a:xfrm>
        </p:spPr>
        <p:txBody>
          <a:bodyPr>
            <a:normAutofit fontScale="62500" lnSpcReduction="20000"/>
          </a:bodyPr>
          <a:lstStyle/>
          <a:p>
            <a:r>
              <a:rPr lang="es-419" dirty="0" smtClean="0">
                <a:latin typeface="Vijaya" pitchFamily="34" charset="0"/>
                <a:cs typeface="Vijaya" pitchFamily="34" charset="0"/>
              </a:rPr>
              <a:t>Enfoque [2]:</a:t>
            </a:r>
          </a:p>
          <a:p>
            <a:pPr lvl="1"/>
            <a:r>
              <a:rPr lang="es-419" dirty="0" smtClean="0">
                <a:latin typeface="Vijaya" pitchFamily="34" charset="0"/>
                <a:cs typeface="Vijaya" pitchFamily="34" charset="0"/>
              </a:rPr>
              <a:t>Costo</a:t>
            </a:r>
            <a:r>
              <a:rPr lang="es-419" dirty="0">
                <a:latin typeface="Vijaya" pitchFamily="34" charset="0"/>
                <a:cs typeface="Vijaya" pitchFamily="34" charset="0"/>
              </a:rPr>
              <a:t>: 30% </a:t>
            </a:r>
          </a:p>
          <a:p>
            <a:pPr lvl="1"/>
            <a:r>
              <a:rPr lang="es-419" dirty="0" smtClean="0">
                <a:latin typeface="Vijaya" pitchFamily="34" charset="0"/>
                <a:cs typeface="Vijaya" pitchFamily="34" charset="0"/>
              </a:rPr>
              <a:t>Aleatorio</a:t>
            </a:r>
            <a:r>
              <a:rPr lang="es-419" dirty="0">
                <a:latin typeface="Vijaya" pitchFamily="34" charset="0"/>
                <a:cs typeface="Vijaya" pitchFamily="34" charset="0"/>
              </a:rPr>
              <a:t>: 70</a:t>
            </a:r>
            <a:r>
              <a:rPr lang="es-419" dirty="0" smtClean="0">
                <a:latin typeface="Vijaya" pitchFamily="34" charset="0"/>
                <a:cs typeface="Vijaya" pitchFamily="34" charset="0"/>
              </a:rPr>
              <a:t>%</a:t>
            </a:r>
            <a:endParaRPr lang="es-419" dirty="0">
              <a:latin typeface="Vijaya" pitchFamily="34" charset="0"/>
              <a:cs typeface="Vijaya" pitchFamily="34" charset="0"/>
            </a:endParaRPr>
          </a:p>
        </p:txBody>
      </p:sp>
      <p:sp>
        <p:nvSpPr>
          <p:cNvPr id="8" name="7 Flecha abajo"/>
          <p:cNvSpPr/>
          <p:nvPr/>
        </p:nvSpPr>
        <p:spPr>
          <a:xfrm>
            <a:off x="3563888" y="3928013"/>
            <a:ext cx="288032" cy="1224136"/>
          </a:xfrm>
          <a:prstGeom prst="downArrow">
            <a:avLst/>
          </a:prstGeom>
          <a:gradFill>
            <a:gsLst>
              <a:gs pos="0">
                <a:srgbClr val="03D4A8"/>
              </a:gs>
              <a:gs pos="25000">
                <a:srgbClr val="21D6E0"/>
              </a:gs>
              <a:gs pos="75000">
                <a:srgbClr val="0087E6"/>
              </a:gs>
              <a:gs pos="100000">
                <a:srgbClr val="005CBF"/>
              </a:gs>
            </a:gsLst>
            <a:lin ang="5400000" scaled="0"/>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14 CuadroTexto"/>
          <p:cNvSpPr txBox="1"/>
          <p:nvPr/>
        </p:nvSpPr>
        <p:spPr>
          <a:xfrm>
            <a:off x="683568" y="5877272"/>
            <a:ext cx="4104456" cy="307777"/>
          </a:xfrm>
          <a:prstGeom prst="rect">
            <a:avLst/>
          </a:prstGeom>
          <a:noFill/>
        </p:spPr>
        <p:txBody>
          <a:bodyPr wrap="square" rtlCol="0">
            <a:spAutoFit/>
          </a:bodyPr>
          <a:lstStyle/>
          <a:p>
            <a:r>
              <a:rPr lang="es-419" sz="1400" dirty="0" smtClean="0"/>
              <a:t>Tabla de </a:t>
            </a:r>
            <a:r>
              <a:rPr lang="es-419" sz="1400" i="1" dirty="0" smtClean="0"/>
              <a:t>costos de todas las demandas</a:t>
            </a:r>
            <a:endParaRPr lang="en-US" sz="1400" i="1" dirty="0"/>
          </a:p>
        </p:txBody>
      </p:sp>
      <p:sp>
        <p:nvSpPr>
          <p:cNvPr id="18" name="17 CuadroTexto"/>
          <p:cNvSpPr txBox="1"/>
          <p:nvPr/>
        </p:nvSpPr>
        <p:spPr>
          <a:xfrm>
            <a:off x="5580112" y="5877272"/>
            <a:ext cx="4104456" cy="307777"/>
          </a:xfrm>
          <a:prstGeom prst="rect">
            <a:avLst/>
          </a:prstGeom>
          <a:noFill/>
        </p:spPr>
        <p:txBody>
          <a:bodyPr wrap="square" rtlCol="0">
            <a:spAutoFit/>
          </a:bodyPr>
          <a:lstStyle/>
          <a:p>
            <a:r>
              <a:rPr lang="es-419" sz="1400" dirty="0" smtClean="0"/>
              <a:t>Tabla de </a:t>
            </a:r>
            <a:r>
              <a:rPr lang="es-419" sz="1400" i="1" dirty="0" smtClean="0"/>
              <a:t>costos de todas las demandas</a:t>
            </a:r>
            <a:endParaRPr lang="en-US" sz="1400" i="1" dirty="0"/>
          </a:p>
        </p:txBody>
      </p:sp>
      <mc:AlternateContent xmlns:mc="http://schemas.openxmlformats.org/markup-compatibility/2006" xmlns:a14="http://schemas.microsoft.com/office/drawing/2010/main">
        <mc:Choice Requires="a14">
          <p:graphicFrame>
            <p:nvGraphicFramePr>
              <p:cNvPr id="19" name="18 Tabla"/>
              <p:cNvGraphicFramePr>
                <a:graphicFrameLocks noGrp="1"/>
              </p:cNvGraphicFramePr>
              <p:nvPr>
                <p:extLst>
                  <p:ext uri="{D42A27DB-BD31-4B8C-83A1-F6EECF244321}">
                    <p14:modId xmlns:p14="http://schemas.microsoft.com/office/powerpoint/2010/main" val="922913594"/>
                  </p:ext>
                </p:extLst>
              </p:nvPr>
            </p:nvGraphicFramePr>
            <p:xfrm>
              <a:off x="755576" y="2761184"/>
              <a:ext cx="2521679" cy="3081701"/>
            </p:xfrm>
            <a:graphic>
              <a:graphicData uri="http://schemas.openxmlformats.org/drawingml/2006/table">
                <a:tbl>
                  <a:tblPr firstRow="1" bandRow="1">
                    <a:tableStyleId>{5C22544A-7EE6-4342-B048-85BDC9FD1C3A}</a:tableStyleId>
                  </a:tblPr>
                  <a:tblGrid>
                    <a:gridCol w="1228637"/>
                    <a:gridCol w="1293042"/>
                  </a:tblGrid>
                  <a:tr h="335631">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Costo</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9</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9</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10</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6</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6</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9</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3</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3</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8</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5</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5</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7</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4</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4</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6</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1</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1</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5</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7</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7</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4</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8</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8</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3</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2</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2</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2</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10</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10</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1</a:t>
                          </a:r>
                          <a:endParaRPr lang="en-US" sz="1200" dirty="0">
                            <a:latin typeface="Vijaya" pitchFamily="34" charset="0"/>
                            <a:cs typeface="Vijaya" pitchFamily="34" charset="0"/>
                          </a:endParaRPr>
                        </a:p>
                      </a:txBody>
                      <a:tcPr>
                        <a:solidFill>
                          <a:schemeClr val="accent2">
                            <a:lumMod val="20000"/>
                            <a:lumOff val="80000"/>
                          </a:schemeClr>
                        </a:solidFill>
                      </a:tcPr>
                    </a:tc>
                  </a:tr>
                </a:tbl>
              </a:graphicData>
            </a:graphic>
          </p:graphicFrame>
        </mc:Choice>
        <mc:Fallback xmlns="">
          <p:graphicFrame>
            <p:nvGraphicFramePr>
              <p:cNvPr id="19" name="18 Tabla"/>
              <p:cNvGraphicFramePr>
                <a:graphicFrameLocks noGrp="1"/>
              </p:cNvGraphicFramePr>
              <p:nvPr>
                <p:extLst>
                  <p:ext uri="{D42A27DB-BD31-4B8C-83A1-F6EECF244321}">
                    <p14:modId xmlns:p14="http://schemas.microsoft.com/office/powerpoint/2010/main" val="922913594"/>
                  </p:ext>
                </p:extLst>
              </p:nvPr>
            </p:nvGraphicFramePr>
            <p:xfrm>
              <a:off x="755576" y="2761184"/>
              <a:ext cx="2521679" cy="3081701"/>
            </p:xfrm>
            <a:graphic>
              <a:graphicData uri="http://schemas.openxmlformats.org/drawingml/2006/table">
                <a:tbl>
                  <a:tblPr firstRow="1" bandRow="1">
                    <a:tableStyleId>{5C22544A-7EE6-4342-B048-85BDC9FD1C3A}</a:tableStyleId>
                  </a:tblPr>
                  <a:tblGrid>
                    <a:gridCol w="1228637"/>
                    <a:gridCol w="1293042"/>
                  </a:tblGrid>
                  <a:tr h="335631">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Costo</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endParaRPr lang="en-US"/>
                        </a:p>
                      </a:txBody>
                      <a:tcPr>
                        <a:blipFill rotWithShape="1">
                          <a:blip r:embed="rId3"/>
                          <a:stretch>
                            <a:fillRect l="-495" t="-128889" r="-104950" b="-917778"/>
                          </a:stretch>
                        </a:blipFill>
                      </a:tcPr>
                    </a:tc>
                    <a:tc>
                      <a:txBody>
                        <a:bodyPr/>
                        <a:lstStyle/>
                        <a:p>
                          <a:r>
                            <a:rPr lang="es-419" sz="1200" dirty="0" smtClean="0">
                              <a:latin typeface="Vijaya" pitchFamily="34" charset="0"/>
                              <a:cs typeface="Vijaya" pitchFamily="34" charset="0"/>
                            </a:rPr>
                            <a:t>10</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3"/>
                          <a:stretch>
                            <a:fillRect l="-495" t="-228889" r="-104950" b="-817778"/>
                          </a:stretch>
                        </a:blipFill>
                      </a:tcPr>
                    </a:tc>
                    <a:tc>
                      <a:txBody>
                        <a:bodyPr/>
                        <a:lstStyle/>
                        <a:p>
                          <a:r>
                            <a:rPr lang="es-419" sz="1200" dirty="0" smtClean="0">
                              <a:latin typeface="Vijaya" pitchFamily="34" charset="0"/>
                              <a:cs typeface="Vijaya" pitchFamily="34" charset="0"/>
                            </a:rPr>
                            <a:t>9</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3"/>
                          <a:stretch>
                            <a:fillRect l="-495" t="-328889" r="-104950" b="-717778"/>
                          </a:stretch>
                        </a:blipFill>
                      </a:tcPr>
                    </a:tc>
                    <a:tc>
                      <a:txBody>
                        <a:bodyPr/>
                        <a:lstStyle/>
                        <a:p>
                          <a:r>
                            <a:rPr lang="es-419" sz="1200" dirty="0" smtClean="0">
                              <a:latin typeface="Vijaya" pitchFamily="34" charset="0"/>
                              <a:cs typeface="Vijaya" pitchFamily="34" charset="0"/>
                            </a:rPr>
                            <a:t>8</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3"/>
                          <a:stretch>
                            <a:fillRect l="-495" t="-428889" r="-104950" b="-617778"/>
                          </a:stretch>
                        </a:blipFill>
                      </a:tcPr>
                    </a:tc>
                    <a:tc>
                      <a:txBody>
                        <a:bodyPr/>
                        <a:lstStyle/>
                        <a:p>
                          <a:r>
                            <a:rPr lang="es-419" sz="1200" dirty="0" smtClean="0">
                              <a:latin typeface="Vijaya" pitchFamily="34" charset="0"/>
                              <a:cs typeface="Vijaya" pitchFamily="34" charset="0"/>
                            </a:rPr>
                            <a:t>7</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3"/>
                          <a:stretch>
                            <a:fillRect l="-495" t="-528889" r="-104950" b="-517778"/>
                          </a:stretch>
                        </a:blipFill>
                      </a:tcPr>
                    </a:tc>
                    <a:tc>
                      <a:txBody>
                        <a:bodyPr/>
                        <a:lstStyle/>
                        <a:p>
                          <a:r>
                            <a:rPr lang="es-419" sz="1200" dirty="0" smtClean="0">
                              <a:latin typeface="Vijaya" pitchFamily="34" charset="0"/>
                              <a:cs typeface="Vijaya" pitchFamily="34" charset="0"/>
                            </a:rPr>
                            <a:t>6</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3"/>
                          <a:stretch>
                            <a:fillRect l="-495" t="-628889" r="-104950" b="-417778"/>
                          </a:stretch>
                        </a:blipFill>
                      </a:tcPr>
                    </a:tc>
                    <a:tc>
                      <a:txBody>
                        <a:bodyPr/>
                        <a:lstStyle/>
                        <a:p>
                          <a:r>
                            <a:rPr lang="es-419" sz="1200" dirty="0" smtClean="0">
                              <a:latin typeface="Vijaya" pitchFamily="34" charset="0"/>
                              <a:cs typeface="Vijaya" pitchFamily="34" charset="0"/>
                            </a:rPr>
                            <a:t>5</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3"/>
                          <a:stretch>
                            <a:fillRect l="-495" t="-728889" r="-104950" b="-317778"/>
                          </a:stretch>
                        </a:blipFill>
                      </a:tcPr>
                    </a:tc>
                    <a:tc>
                      <a:txBody>
                        <a:bodyPr/>
                        <a:lstStyle/>
                        <a:p>
                          <a:r>
                            <a:rPr lang="es-419" sz="1200" dirty="0" smtClean="0">
                              <a:latin typeface="Vijaya" pitchFamily="34" charset="0"/>
                              <a:cs typeface="Vijaya" pitchFamily="34" charset="0"/>
                            </a:rPr>
                            <a:t>4</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3"/>
                          <a:stretch>
                            <a:fillRect l="-495" t="-828889" r="-104950" b="-217778"/>
                          </a:stretch>
                        </a:blipFill>
                      </a:tcPr>
                    </a:tc>
                    <a:tc>
                      <a:txBody>
                        <a:bodyPr/>
                        <a:lstStyle/>
                        <a:p>
                          <a:r>
                            <a:rPr lang="es-419" sz="1200" dirty="0" smtClean="0">
                              <a:latin typeface="Vijaya" pitchFamily="34" charset="0"/>
                              <a:cs typeface="Vijaya" pitchFamily="34" charset="0"/>
                            </a:rPr>
                            <a:t>3</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3"/>
                          <a:stretch>
                            <a:fillRect l="-495" t="-928889" r="-104950" b="-117778"/>
                          </a:stretch>
                        </a:blipFill>
                      </a:tcPr>
                    </a:tc>
                    <a:tc>
                      <a:txBody>
                        <a:bodyPr/>
                        <a:lstStyle/>
                        <a:p>
                          <a:r>
                            <a:rPr lang="es-419" sz="1200" dirty="0" smtClean="0">
                              <a:latin typeface="Vijaya" pitchFamily="34" charset="0"/>
                              <a:cs typeface="Vijaya" pitchFamily="34" charset="0"/>
                            </a:rPr>
                            <a:t>2</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3"/>
                          <a:stretch>
                            <a:fillRect l="-495" t="-1028889" r="-104950" b="-17778"/>
                          </a:stretch>
                        </a:blipFill>
                      </a:tcPr>
                    </a:tc>
                    <a:tc>
                      <a:txBody>
                        <a:bodyPr/>
                        <a:lstStyle/>
                        <a:p>
                          <a:r>
                            <a:rPr lang="es-419" sz="1200" dirty="0" smtClean="0">
                              <a:latin typeface="Vijaya" pitchFamily="34" charset="0"/>
                              <a:cs typeface="Vijaya" pitchFamily="34" charset="0"/>
                            </a:rPr>
                            <a:t>1</a:t>
                          </a:r>
                          <a:endParaRPr lang="en-US" sz="1200" dirty="0">
                            <a:latin typeface="Vijaya" pitchFamily="34" charset="0"/>
                            <a:cs typeface="Vijaya" pitchFamily="34" charset="0"/>
                          </a:endParaRPr>
                        </a:p>
                      </a:txBody>
                      <a:tcPr>
                        <a:solidFill>
                          <a:schemeClr val="accent2">
                            <a:lumMod val="20000"/>
                            <a:lumOff val="80000"/>
                          </a:schemeClr>
                        </a:solidFill>
                      </a:tcPr>
                    </a:tc>
                  </a:tr>
                </a:tbl>
              </a:graphicData>
            </a:graphic>
          </p:graphicFrame>
        </mc:Fallback>
      </mc:AlternateContent>
      <p:sp>
        <p:nvSpPr>
          <p:cNvPr id="3" name="2 Cerrar llave"/>
          <p:cNvSpPr/>
          <p:nvPr/>
        </p:nvSpPr>
        <p:spPr>
          <a:xfrm>
            <a:off x="3347864" y="3121224"/>
            <a:ext cx="144016" cy="8067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19 Cerrar llave"/>
          <p:cNvSpPr/>
          <p:nvPr/>
        </p:nvSpPr>
        <p:spPr>
          <a:xfrm>
            <a:off x="3347864" y="3975474"/>
            <a:ext cx="144016" cy="18820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21" name="20 Tabla"/>
              <p:cNvGraphicFramePr>
                <a:graphicFrameLocks noGrp="1"/>
              </p:cNvGraphicFramePr>
              <p:nvPr>
                <p:extLst>
                  <p:ext uri="{D42A27DB-BD31-4B8C-83A1-F6EECF244321}">
                    <p14:modId xmlns:p14="http://schemas.microsoft.com/office/powerpoint/2010/main" val="3423265018"/>
                  </p:ext>
                </p:extLst>
              </p:nvPr>
            </p:nvGraphicFramePr>
            <p:xfrm>
              <a:off x="5652120" y="2767760"/>
              <a:ext cx="2521679" cy="3081701"/>
            </p:xfrm>
            <a:graphic>
              <a:graphicData uri="http://schemas.openxmlformats.org/drawingml/2006/table">
                <a:tbl>
                  <a:tblPr firstRow="1" bandRow="1">
                    <a:tableStyleId>{5C22544A-7EE6-4342-B048-85BDC9FD1C3A}</a:tableStyleId>
                  </a:tblPr>
                  <a:tblGrid>
                    <a:gridCol w="1228637"/>
                    <a:gridCol w="1293042"/>
                  </a:tblGrid>
                  <a:tr h="335631">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Costo</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9</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9</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10</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6</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6</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9</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3</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3</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8</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bl>
              </a:graphicData>
            </a:graphic>
          </p:graphicFrame>
        </mc:Choice>
        <mc:Fallback xmlns="">
          <p:graphicFrame>
            <p:nvGraphicFramePr>
              <p:cNvPr id="21" name="20 Tabla"/>
              <p:cNvGraphicFramePr>
                <a:graphicFrameLocks noGrp="1"/>
              </p:cNvGraphicFramePr>
              <p:nvPr>
                <p:extLst>
                  <p:ext uri="{D42A27DB-BD31-4B8C-83A1-F6EECF244321}">
                    <p14:modId xmlns:p14="http://schemas.microsoft.com/office/powerpoint/2010/main" val="3423265018"/>
                  </p:ext>
                </p:extLst>
              </p:nvPr>
            </p:nvGraphicFramePr>
            <p:xfrm>
              <a:off x="5652120" y="2767760"/>
              <a:ext cx="2521679" cy="3081701"/>
            </p:xfrm>
            <a:graphic>
              <a:graphicData uri="http://schemas.openxmlformats.org/drawingml/2006/table">
                <a:tbl>
                  <a:tblPr firstRow="1" bandRow="1">
                    <a:tableStyleId>{5C22544A-7EE6-4342-B048-85BDC9FD1C3A}</a:tableStyleId>
                  </a:tblPr>
                  <a:tblGrid>
                    <a:gridCol w="1228637"/>
                    <a:gridCol w="1293042"/>
                  </a:tblGrid>
                  <a:tr h="335631">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Costo</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endParaRPr lang="en-US"/>
                        </a:p>
                      </a:txBody>
                      <a:tcPr>
                        <a:blipFill rotWithShape="1">
                          <a:blip r:embed="rId4"/>
                          <a:stretch>
                            <a:fillRect t="-128889" r="-104950" b="-902222"/>
                          </a:stretch>
                        </a:blipFill>
                      </a:tcPr>
                    </a:tc>
                    <a:tc>
                      <a:txBody>
                        <a:bodyPr/>
                        <a:lstStyle/>
                        <a:p>
                          <a:r>
                            <a:rPr lang="es-419" sz="1200" dirty="0" smtClean="0">
                              <a:latin typeface="Vijaya" pitchFamily="34" charset="0"/>
                              <a:cs typeface="Vijaya" pitchFamily="34" charset="0"/>
                            </a:rPr>
                            <a:t>10</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4"/>
                          <a:stretch>
                            <a:fillRect t="-228889" r="-104950" b="-802222"/>
                          </a:stretch>
                        </a:blipFill>
                      </a:tcPr>
                    </a:tc>
                    <a:tc>
                      <a:txBody>
                        <a:bodyPr/>
                        <a:lstStyle/>
                        <a:p>
                          <a:r>
                            <a:rPr lang="es-419" sz="1200" dirty="0" smtClean="0">
                              <a:latin typeface="Vijaya" pitchFamily="34" charset="0"/>
                              <a:cs typeface="Vijaya" pitchFamily="34" charset="0"/>
                            </a:rPr>
                            <a:t>9</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4"/>
                          <a:stretch>
                            <a:fillRect t="-328889" r="-104950" b="-702222"/>
                          </a:stretch>
                        </a:blipFill>
                      </a:tcPr>
                    </a:tc>
                    <a:tc>
                      <a:txBody>
                        <a:bodyPr/>
                        <a:lstStyle/>
                        <a:p>
                          <a:r>
                            <a:rPr lang="es-419" sz="1200" dirty="0" smtClean="0">
                              <a:latin typeface="Vijaya" pitchFamily="34" charset="0"/>
                              <a:cs typeface="Vijaya" pitchFamily="34" charset="0"/>
                            </a:rPr>
                            <a:t>8</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endParaRPr lang="en-US" sz="1200" dirty="0">
                            <a:latin typeface="Vijaya" pitchFamily="34" charset="0"/>
                            <a:cs typeface="Vijaya" pitchFamily="34" charset="0"/>
                          </a:endParaRPr>
                        </a:p>
                      </a:txBody>
                      <a:tcPr>
                        <a:solidFill>
                          <a:schemeClr val="accent2">
                            <a:lumMod val="20000"/>
                            <a:lumOff val="80000"/>
                          </a:schemeClr>
                        </a:solidFill>
                      </a:tcPr>
                    </a:tc>
                  </a:tr>
                </a:tbl>
              </a:graphicData>
            </a:graphic>
          </p:graphicFrame>
        </mc:Fallback>
      </mc:AlternateContent>
      <p:sp>
        <p:nvSpPr>
          <p:cNvPr id="22" name="21 Flecha abajo"/>
          <p:cNvSpPr/>
          <p:nvPr/>
        </p:nvSpPr>
        <p:spPr>
          <a:xfrm rot="16200000">
            <a:off x="4499992" y="2912550"/>
            <a:ext cx="288032" cy="1224136"/>
          </a:xfrm>
          <a:prstGeom prst="downArrow">
            <a:avLst/>
          </a:prstGeom>
          <a:gradFill>
            <a:gsLst>
              <a:gs pos="0">
                <a:srgbClr val="03D4A8"/>
              </a:gs>
              <a:gs pos="25000">
                <a:srgbClr val="21D6E0"/>
              </a:gs>
              <a:gs pos="75000">
                <a:srgbClr val="0087E6"/>
              </a:gs>
              <a:gs pos="100000">
                <a:srgbClr val="005CBF"/>
              </a:gs>
            </a:gsLst>
            <a:lin ang="5400000" scaled="0"/>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22 Flecha abajo"/>
          <p:cNvSpPr/>
          <p:nvPr/>
        </p:nvSpPr>
        <p:spPr>
          <a:xfrm rot="16200000">
            <a:off x="4545895" y="4304433"/>
            <a:ext cx="288032" cy="1224136"/>
          </a:xfrm>
          <a:prstGeom prst="downArrow">
            <a:avLst/>
          </a:prstGeom>
          <a:gradFill>
            <a:gsLst>
              <a:gs pos="0">
                <a:srgbClr val="03D4A8"/>
              </a:gs>
              <a:gs pos="25000">
                <a:srgbClr val="21D6E0"/>
              </a:gs>
              <a:gs pos="75000">
                <a:srgbClr val="0087E6"/>
              </a:gs>
              <a:gs pos="100000">
                <a:srgbClr val="005CBF"/>
              </a:gs>
            </a:gsLst>
            <a:lin ang="5400000" scaled="0"/>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24" name="23 Tabla"/>
              <p:cNvGraphicFramePr>
                <a:graphicFrameLocks noGrp="1"/>
              </p:cNvGraphicFramePr>
              <p:nvPr>
                <p:extLst>
                  <p:ext uri="{D42A27DB-BD31-4B8C-83A1-F6EECF244321}">
                    <p14:modId xmlns:p14="http://schemas.microsoft.com/office/powerpoint/2010/main" val="4280633257"/>
                  </p:ext>
                </p:extLst>
              </p:nvPr>
            </p:nvGraphicFramePr>
            <p:xfrm>
              <a:off x="5650721" y="2761184"/>
              <a:ext cx="2521679" cy="3081701"/>
            </p:xfrm>
            <a:graphic>
              <a:graphicData uri="http://schemas.openxmlformats.org/drawingml/2006/table">
                <a:tbl>
                  <a:tblPr firstRow="1" bandRow="1">
                    <a:tableStyleId>{5C22544A-7EE6-4342-B048-85BDC9FD1C3A}</a:tableStyleId>
                  </a:tblPr>
                  <a:tblGrid>
                    <a:gridCol w="1228637"/>
                    <a:gridCol w="1293042"/>
                  </a:tblGrid>
                  <a:tr h="335631">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Costo</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9</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9</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10</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6</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6</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9</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3</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3</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8</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4</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4</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6</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5</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5</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7</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2</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2</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2</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7</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7</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4</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8</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8</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3</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10</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10</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1</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1</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1</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5</a:t>
                          </a:r>
                          <a:endParaRPr lang="en-US" sz="1200" dirty="0">
                            <a:latin typeface="Vijaya" pitchFamily="34" charset="0"/>
                            <a:cs typeface="Vijaya" pitchFamily="34" charset="0"/>
                          </a:endParaRPr>
                        </a:p>
                      </a:txBody>
                      <a:tcPr>
                        <a:solidFill>
                          <a:schemeClr val="accent2">
                            <a:lumMod val="20000"/>
                            <a:lumOff val="80000"/>
                          </a:schemeClr>
                        </a:solidFill>
                      </a:tcPr>
                    </a:tc>
                  </a:tr>
                </a:tbl>
              </a:graphicData>
            </a:graphic>
          </p:graphicFrame>
        </mc:Choice>
        <mc:Fallback xmlns="">
          <p:graphicFrame>
            <p:nvGraphicFramePr>
              <p:cNvPr id="24" name="23 Tabla"/>
              <p:cNvGraphicFramePr>
                <a:graphicFrameLocks noGrp="1"/>
              </p:cNvGraphicFramePr>
              <p:nvPr>
                <p:extLst>
                  <p:ext uri="{D42A27DB-BD31-4B8C-83A1-F6EECF244321}">
                    <p14:modId xmlns:p14="http://schemas.microsoft.com/office/powerpoint/2010/main" val="4280633257"/>
                  </p:ext>
                </p:extLst>
              </p:nvPr>
            </p:nvGraphicFramePr>
            <p:xfrm>
              <a:off x="5650721" y="2761184"/>
              <a:ext cx="2521679" cy="3081701"/>
            </p:xfrm>
            <a:graphic>
              <a:graphicData uri="http://schemas.openxmlformats.org/drawingml/2006/table">
                <a:tbl>
                  <a:tblPr firstRow="1" bandRow="1">
                    <a:tableStyleId>{5C22544A-7EE6-4342-B048-85BDC9FD1C3A}</a:tableStyleId>
                  </a:tblPr>
                  <a:tblGrid>
                    <a:gridCol w="1228637"/>
                    <a:gridCol w="1293042"/>
                  </a:tblGrid>
                  <a:tr h="335631">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Costo</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endParaRPr lang="en-US"/>
                        </a:p>
                      </a:txBody>
                      <a:tcPr>
                        <a:blipFill rotWithShape="1">
                          <a:blip r:embed="rId5"/>
                          <a:stretch>
                            <a:fillRect l="-495" t="-128889" r="-104950" b="-917778"/>
                          </a:stretch>
                        </a:blipFill>
                      </a:tcPr>
                    </a:tc>
                    <a:tc>
                      <a:txBody>
                        <a:bodyPr/>
                        <a:lstStyle/>
                        <a:p>
                          <a:r>
                            <a:rPr lang="es-419" sz="1200" dirty="0" smtClean="0">
                              <a:latin typeface="Vijaya" pitchFamily="34" charset="0"/>
                              <a:cs typeface="Vijaya" pitchFamily="34" charset="0"/>
                            </a:rPr>
                            <a:t>10</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5"/>
                          <a:stretch>
                            <a:fillRect l="-495" t="-228889" r="-104950" b="-817778"/>
                          </a:stretch>
                        </a:blipFill>
                      </a:tcPr>
                    </a:tc>
                    <a:tc>
                      <a:txBody>
                        <a:bodyPr/>
                        <a:lstStyle/>
                        <a:p>
                          <a:r>
                            <a:rPr lang="es-419" sz="1200" dirty="0" smtClean="0">
                              <a:latin typeface="Vijaya" pitchFamily="34" charset="0"/>
                              <a:cs typeface="Vijaya" pitchFamily="34" charset="0"/>
                            </a:rPr>
                            <a:t>9</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5"/>
                          <a:stretch>
                            <a:fillRect l="-495" t="-328889" r="-104950" b="-717778"/>
                          </a:stretch>
                        </a:blipFill>
                      </a:tcPr>
                    </a:tc>
                    <a:tc>
                      <a:txBody>
                        <a:bodyPr/>
                        <a:lstStyle/>
                        <a:p>
                          <a:r>
                            <a:rPr lang="es-419" sz="1200" dirty="0" smtClean="0">
                              <a:latin typeface="Vijaya" pitchFamily="34" charset="0"/>
                              <a:cs typeface="Vijaya" pitchFamily="34" charset="0"/>
                            </a:rPr>
                            <a:t>8</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5"/>
                          <a:stretch>
                            <a:fillRect l="-495" t="-428889" r="-104950" b="-617778"/>
                          </a:stretch>
                        </a:blipFill>
                      </a:tcPr>
                    </a:tc>
                    <a:tc>
                      <a:txBody>
                        <a:bodyPr/>
                        <a:lstStyle/>
                        <a:p>
                          <a:r>
                            <a:rPr lang="es-419" sz="1200" dirty="0" smtClean="0">
                              <a:latin typeface="Vijaya" pitchFamily="34" charset="0"/>
                              <a:cs typeface="Vijaya" pitchFamily="34" charset="0"/>
                            </a:rPr>
                            <a:t>6</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5"/>
                          <a:stretch>
                            <a:fillRect l="-495" t="-528889" r="-104950" b="-517778"/>
                          </a:stretch>
                        </a:blipFill>
                      </a:tcPr>
                    </a:tc>
                    <a:tc>
                      <a:txBody>
                        <a:bodyPr/>
                        <a:lstStyle/>
                        <a:p>
                          <a:r>
                            <a:rPr lang="es-419" sz="1200" dirty="0" smtClean="0">
                              <a:latin typeface="Vijaya" pitchFamily="34" charset="0"/>
                              <a:cs typeface="Vijaya" pitchFamily="34" charset="0"/>
                            </a:rPr>
                            <a:t>7</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5"/>
                          <a:stretch>
                            <a:fillRect l="-495" t="-628889" r="-104950" b="-417778"/>
                          </a:stretch>
                        </a:blipFill>
                      </a:tcPr>
                    </a:tc>
                    <a:tc>
                      <a:txBody>
                        <a:bodyPr/>
                        <a:lstStyle/>
                        <a:p>
                          <a:r>
                            <a:rPr lang="es-419" sz="1200" dirty="0" smtClean="0">
                              <a:latin typeface="Vijaya" pitchFamily="34" charset="0"/>
                              <a:cs typeface="Vijaya" pitchFamily="34" charset="0"/>
                            </a:rPr>
                            <a:t>2</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5"/>
                          <a:stretch>
                            <a:fillRect l="-495" t="-728889" r="-104950" b="-317778"/>
                          </a:stretch>
                        </a:blipFill>
                      </a:tcPr>
                    </a:tc>
                    <a:tc>
                      <a:txBody>
                        <a:bodyPr/>
                        <a:lstStyle/>
                        <a:p>
                          <a:r>
                            <a:rPr lang="es-419" sz="1200" dirty="0" smtClean="0">
                              <a:latin typeface="Vijaya" pitchFamily="34" charset="0"/>
                              <a:cs typeface="Vijaya" pitchFamily="34" charset="0"/>
                            </a:rPr>
                            <a:t>4</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5"/>
                          <a:stretch>
                            <a:fillRect l="-495" t="-828889" r="-104950" b="-217778"/>
                          </a:stretch>
                        </a:blipFill>
                      </a:tcPr>
                    </a:tc>
                    <a:tc>
                      <a:txBody>
                        <a:bodyPr/>
                        <a:lstStyle/>
                        <a:p>
                          <a:r>
                            <a:rPr lang="es-419" sz="1200" dirty="0" smtClean="0">
                              <a:latin typeface="Vijaya" pitchFamily="34" charset="0"/>
                              <a:cs typeface="Vijaya" pitchFamily="34" charset="0"/>
                            </a:rPr>
                            <a:t>3</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5"/>
                          <a:stretch>
                            <a:fillRect l="-495" t="-928889" r="-104950" b="-117778"/>
                          </a:stretch>
                        </a:blipFill>
                      </a:tcPr>
                    </a:tc>
                    <a:tc>
                      <a:txBody>
                        <a:bodyPr/>
                        <a:lstStyle/>
                        <a:p>
                          <a:r>
                            <a:rPr lang="es-419" sz="1200" dirty="0" smtClean="0">
                              <a:latin typeface="Vijaya" pitchFamily="34" charset="0"/>
                              <a:cs typeface="Vijaya" pitchFamily="34" charset="0"/>
                            </a:rPr>
                            <a:t>1</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5"/>
                          <a:stretch>
                            <a:fillRect l="-495" t="-1028889" r="-104950" b="-17778"/>
                          </a:stretch>
                        </a:blipFill>
                      </a:tcPr>
                    </a:tc>
                    <a:tc>
                      <a:txBody>
                        <a:bodyPr/>
                        <a:lstStyle/>
                        <a:p>
                          <a:r>
                            <a:rPr lang="es-419" sz="1200" dirty="0" smtClean="0">
                              <a:latin typeface="Vijaya" pitchFamily="34" charset="0"/>
                              <a:cs typeface="Vijaya" pitchFamily="34" charset="0"/>
                            </a:rPr>
                            <a:t>5</a:t>
                          </a:r>
                          <a:endParaRPr lang="en-US" sz="1200" dirty="0">
                            <a:latin typeface="Vijaya" pitchFamily="34" charset="0"/>
                            <a:cs typeface="Vijaya" pitchFamily="34" charset="0"/>
                          </a:endParaRPr>
                        </a:p>
                      </a:txBody>
                      <a:tcPr>
                        <a:solidFill>
                          <a:schemeClr val="accent2">
                            <a:lumMod val="20000"/>
                            <a:lumOff val="80000"/>
                          </a:schemeClr>
                        </a:solidFill>
                      </a:tcPr>
                    </a:tc>
                  </a:tr>
                </a:tbl>
              </a:graphicData>
            </a:graphic>
          </p:graphicFrame>
        </mc:Fallback>
      </mc:AlternateContent>
      <p:sp>
        <p:nvSpPr>
          <p:cNvPr id="25" name="24 Rectángulo redondeado"/>
          <p:cNvSpPr/>
          <p:nvPr/>
        </p:nvSpPr>
        <p:spPr>
          <a:xfrm>
            <a:off x="5508104" y="2617168"/>
            <a:ext cx="2808312" cy="3260104"/>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26 CuadroTexto"/>
          <p:cNvSpPr txBox="1"/>
          <p:nvPr/>
        </p:nvSpPr>
        <p:spPr>
          <a:xfrm>
            <a:off x="107504" y="6343703"/>
            <a:ext cx="7830990" cy="461665"/>
          </a:xfrm>
          <a:prstGeom prst="rect">
            <a:avLst/>
          </a:prstGeom>
          <a:noFill/>
        </p:spPr>
        <p:txBody>
          <a:bodyPr wrap="none" rtlCol="0">
            <a:spAutoFit/>
          </a:bodyPr>
          <a:lstStyle/>
          <a:p>
            <a:r>
              <a:rPr lang="es-419" sz="1200" dirty="0" smtClean="0">
                <a:latin typeface="Vijaya" pitchFamily="34" charset="0"/>
                <a:cs typeface="Vijaya" pitchFamily="34" charset="0"/>
              </a:rPr>
              <a:t>[2] </a:t>
            </a:r>
            <a:r>
              <a:rPr lang="vi-VN" sz="1200" dirty="0" smtClean="0">
                <a:latin typeface="Vijaya" pitchFamily="34" charset="0"/>
                <a:cs typeface="Vijaya" pitchFamily="34" charset="0"/>
              </a:rPr>
              <a:t>Jo</a:t>
            </a:r>
            <a:r>
              <a:rPr lang="es-419" sz="1200" dirty="0" smtClean="0">
                <a:latin typeface="Vijaya" pitchFamily="34" charset="0"/>
                <a:cs typeface="Vijaya" pitchFamily="34" charset="0"/>
              </a:rPr>
              <a:t>a</a:t>
            </a:r>
            <a:r>
              <a:rPr lang="vi-VN" sz="1200" dirty="0" smtClean="0">
                <a:latin typeface="Vijaya" pitchFamily="34" charset="0"/>
                <a:cs typeface="Vijaya" pitchFamily="34" charset="0"/>
              </a:rPr>
              <a:t>o HL Capucho y Leandro C Resendo. “ILP model and effective geneticalgorithm for routing and spectrum allocation in elastic optical networks”.</a:t>
            </a:r>
            <a:r>
              <a:rPr lang="es-419" sz="1200" dirty="0" smtClean="0">
                <a:latin typeface="Vijaya" pitchFamily="34" charset="0"/>
                <a:cs typeface="Vijaya" pitchFamily="34" charset="0"/>
              </a:rPr>
              <a:t> </a:t>
            </a:r>
          </a:p>
          <a:p>
            <a:r>
              <a:rPr lang="vi-VN" sz="1200" dirty="0" smtClean="0">
                <a:latin typeface="Vijaya" pitchFamily="34" charset="0"/>
                <a:cs typeface="Vijaya" pitchFamily="34" charset="0"/>
              </a:rPr>
              <a:t>En:Microwave &amp; Optoelectronics Conference (IMOC), 2013 SBMO/IEEEMTT-S International. IEEE. 2013, p</a:t>
            </a:r>
            <a:r>
              <a:rPr lang="es-419" sz="1200" dirty="0" smtClean="0">
                <a:latin typeface="Vijaya" pitchFamily="34" charset="0"/>
                <a:cs typeface="Vijaya" pitchFamily="34" charset="0"/>
              </a:rPr>
              <a:t>á</a:t>
            </a:r>
            <a:r>
              <a:rPr lang="vi-VN" sz="1200" dirty="0" smtClean="0">
                <a:latin typeface="Vijaya" pitchFamily="34" charset="0"/>
                <a:cs typeface="Vijaya" pitchFamily="34" charset="0"/>
              </a:rPr>
              <a:t>gs. 1-5.</a:t>
            </a:r>
            <a:endParaRPr lang="es-419" sz="1200" dirty="0" smtClean="0">
              <a:latin typeface="Vijaya" pitchFamily="34" charset="0"/>
              <a:cs typeface="Vijaya" pitchFamily="34" charset="0"/>
            </a:endParaRPr>
          </a:p>
        </p:txBody>
      </p:sp>
    </p:spTree>
    <p:extLst>
      <p:ext uri="{BB962C8B-B14F-4D97-AF65-F5344CB8AC3E}">
        <p14:creationId xmlns:p14="http://schemas.microsoft.com/office/powerpoint/2010/main" val="124031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0-#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0-#ppt_w/2"/>
                                          </p:val>
                                        </p:tav>
                                        <p:tav tm="100000">
                                          <p:val>
                                            <p:strVal val="#ppt_x"/>
                                          </p:val>
                                        </p:tav>
                                      </p:tavLst>
                                    </p:anim>
                                    <p:anim calcmode="lin" valueType="num">
                                      <p:cBhvr additive="base">
                                        <p:cTn id="5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P spid="18" grpId="0"/>
      <p:bldP spid="3" grpId="0" animBg="1"/>
      <p:bldP spid="20" grpId="0" animBg="1"/>
      <p:bldP spid="22" grpId="0" animBg="1"/>
      <p:bldP spid="23" grpId="0" animBg="1"/>
      <p:bldP spid="2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1143000"/>
            <a:ext cx="8229600" cy="1066800"/>
          </a:xfrm>
        </p:spPr>
        <p:txBody>
          <a:bodyPr>
            <a:normAutofit/>
          </a:bodyPr>
          <a:lstStyle/>
          <a:p>
            <a:r>
              <a:rPr lang="es-419" dirty="0" smtClean="0">
                <a:latin typeface="Vijaya" pitchFamily="34" charset="0"/>
                <a:cs typeface="Vijaya" pitchFamily="34" charset="0"/>
              </a:rPr>
              <a:t>MOGA – Secuencia de solicitudes</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56</a:t>
            </a:fld>
            <a:endParaRPr lang="en-US"/>
          </a:p>
        </p:txBody>
      </p:sp>
      <p:sp>
        <p:nvSpPr>
          <p:cNvPr id="6" name="2 Marcador de contenido"/>
          <p:cNvSpPr>
            <a:spLocks noGrp="1"/>
          </p:cNvSpPr>
          <p:nvPr>
            <p:ph idx="1"/>
          </p:nvPr>
        </p:nvSpPr>
        <p:spPr>
          <a:xfrm>
            <a:off x="457200" y="1916832"/>
            <a:ext cx="8229600" cy="792088"/>
          </a:xfrm>
        </p:spPr>
        <p:txBody>
          <a:bodyPr>
            <a:normAutofit fontScale="62500" lnSpcReduction="20000"/>
          </a:bodyPr>
          <a:lstStyle/>
          <a:p>
            <a:r>
              <a:rPr lang="es-419" dirty="0" smtClean="0">
                <a:latin typeface="Vijaya" pitchFamily="34" charset="0"/>
                <a:cs typeface="Vijaya" pitchFamily="34" charset="0"/>
              </a:rPr>
              <a:t>Enfoque [2]:</a:t>
            </a:r>
          </a:p>
          <a:p>
            <a:pPr lvl="1"/>
            <a:r>
              <a:rPr lang="es-419" dirty="0" smtClean="0">
                <a:latin typeface="Vijaya" pitchFamily="34" charset="0"/>
                <a:cs typeface="Vijaya" pitchFamily="34" charset="0"/>
              </a:rPr>
              <a:t>Costo</a:t>
            </a:r>
            <a:r>
              <a:rPr lang="es-419" dirty="0">
                <a:latin typeface="Vijaya" pitchFamily="34" charset="0"/>
                <a:cs typeface="Vijaya" pitchFamily="34" charset="0"/>
              </a:rPr>
              <a:t>: 30% </a:t>
            </a:r>
          </a:p>
          <a:p>
            <a:pPr lvl="1"/>
            <a:r>
              <a:rPr lang="es-419" dirty="0" smtClean="0">
                <a:latin typeface="Vijaya" pitchFamily="34" charset="0"/>
                <a:cs typeface="Vijaya" pitchFamily="34" charset="0"/>
              </a:rPr>
              <a:t>Aleatorio</a:t>
            </a:r>
            <a:r>
              <a:rPr lang="es-419" dirty="0">
                <a:latin typeface="Vijaya" pitchFamily="34" charset="0"/>
                <a:cs typeface="Vijaya" pitchFamily="34" charset="0"/>
              </a:rPr>
              <a:t>: 70</a:t>
            </a:r>
            <a:r>
              <a:rPr lang="es-419" dirty="0" smtClean="0">
                <a:latin typeface="Vijaya" pitchFamily="34" charset="0"/>
                <a:cs typeface="Vijaya" pitchFamily="34" charset="0"/>
              </a:rPr>
              <a:t>%</a:t>
            </a:r>
            <a:endParaRPr lang="es-419" dirty="0">
              <a:latin typeface="Vijaya" pitchFamily="34" charset="0"/>
              <a:cs typeface="Vijaya" pitchFamily="34" charset="0"/>
            </a:endParaRPr>
          </a:p>
        </p:txBody>
      </p:sp>
      <p:sp>
        <p:nvSpPr>
          <p:cNvPr id="15" name="14 CuadroTexto"/>
          <p:cNvSpPr txBox="1"/>
          <p:nvPr/>
        </p:nvSpPr>
        <p:spPr>
          <a:xfrm>
            <a:off x="683568" y="5877272"/>
            <a:ext cx="4104456" cy="307777"/>
          </a:xfrm>
          <a:prstGeom prst="rect">
            <a:avLst/>
          </a:prstGeom>
          <a:noFill/>
        </p:spPr>
        <p:txBody>
          <a:bodyPr wrap="square" rtlCol="0">
            <a:spAutoFit/>
          </a:bodyPr>
          <a:lstStyle/>
          <a:p>
            <a:r>
              <a:rPr lang="es-419" sz="1400" dirty="0" smtClean="0"/>
              <a:t>Tabla de </a:t>
            </a:r>
            <a:r>
              <a:rPr lang="es-419" sz="1400" i="1" dirty="0" smtClean="0"/>
              <a:t>costos de todas las demandas</a:t>
            </a:r>
            <a:endParaRPr lang="en-US" sz="1400" i="1" dirty="0"/>
          </a:p>
        </p:txBody>
      </p:sp>
      <p:sp>
        <p:nvSpPr>
          <p:cNvPr id="27" name="26 CuadroTexto"/>
          <p:cNvSpPr txBox="1"/>
          <p:nvPr/>
        </p:nvSpPr>
        <p:spPr>
          <a:xfrm>
            <a:off x="107504" y="6343703"/>
            <a:ext cx="7830990" cy="461665"/>
          </a:xfrm>
          <a:prstGeom prst="rect">
            <a:avLst/>
          </a:prstGeom>
          <a:noFill/>
        </p:spPr>
        <p:txBody>
          <a:bodyPr wrap="none" rtlCol="0">
            <a:spAutoFit/>
          </a:bodyPr>
          <a:lstStyle/>
          <a:p>
            <a:r>
              <a:rPr lang="es-419" sz="1200" dirty="0" smtClean="0">
                <a:latin typeface="Vijaya" pitchFamily="34" charset="0"/>
                <a:cs typeface="Vijaya" pitchFamily="34" charset="0"/>
              </a:rPr>
              <a:t>[2] </a:t>
            </a:r>
            <a:r>
              <a:rPr lang="vi-VN" sz="1200" dirty="0" smtClean="0">
                <a:latin typeface="Vijaya" pitchFamily="34" charset="0"/>
                <a:cs typeface="Vijaya" pitchFamily="34" charset="0"/>
              </a:rPr>
              <a:t>Jo</a:t>
            </a:r>
            <a:r>
              <a:rPr lang="es-419" sz="1200" dirty="0" smtClean="0">
                <a:latin typeface="Vijaya" pitchFamily="34" charset="0"/>
                <a:cs typeface="Vijaya" pitchFamily="34" charset="0"/>
              </a:rPr>
              <a:t>a</a:t>
            </a:r>
            <a:r>
              <a:rPr lang="vi-VN" sz="1200" dirty="0" smtClean="0">
                <a:latin typeface="Vijaya" pitchFamily="34" charset="0"/>
                <a:cs typeface="Vijaya" pitchFamily="34" charset="0"/>
              </a:rPr>
              <a:t>o HL Capucho y Leandro C Resendo. “ILP model and effective geneticalgorithm for routing and spectrum allocation in elastic optical networks”.</a:t>
            </a:r>
            <a:r>
              <a:rPr lang="es-419" sz="1200" dirty="0" smtClean="0">
                <a:latin typeface="Vijaya" pitchFamily="34" charset="0"/>
                <a:cs typeface="Vijaya" pitchFamily="34" charset="0"/>
              </a:rPr>
              <a:t> </a:t>
            </a:r>
          </a:p>
          <a:p>
            <a:r>
              <a:rPr lang="vi-VN" sz="1200" dirty="0" smtClean="0">
                <a:latin typeface="Vijaya" pitchFamily="34" charset="0"/>
                <a:cs typeface="Vijaya" pitchFamily="34" charset="0"/>
              </a:rPr>
              <a:t>En:Microwave &amp; Optoelectronics Conference (IMOC), 2013 SBMO/IEEEMTT-S International. IEEE. 2013, p</a:t>
            </a:r>
            <a:r>
              <a:rPr lang="es-419" sz="1200" dirty="0" smtClean="0">
                <a:latin typeface="Vijaya" pitchFamily="34" charset="0"/>
                <a:cs typeface="Vijaya" pitchFamily="34" charset="0"/>
              </a:rPr>
              <a:t>á</a:t>
            </a:r>
            <a:r>
              <a:rPr lang="vi-VN" sz="1200" dirty="0" smtClean="0">
                <a:latin typeface="Vijaya" pitchFamily="34" charset="0"/>
                <a:cs typeface="Vijaya" pitchFamily="34" charset="0"/>
              </a:rPr>
              <a:t>gs. 1-5.</a:t>
            </a:r>
            <a:endParaRPr lang="en-US" sz="1200" dirty="0">
              <a:latin typeface="Vijaya" pitchFamily="34" charset="0"/>
              <a:cs typeface="Vijaya" pitchFamily="34" charset="0"/>
            </a:endParaRPr>
          </a:p>
        </p:txBody>
      </p:sp>
      <mc:AlternateContent xmlns:mc="http://schemas.openxmlformats.org/markup-compatibility/2006" xmlns:a14="http://schemas.microsoft.com/office/drawing/2010/main">
        <mc:Choice Requires="a14">
          <p:graphicFrame>
            <p:nvGraphicFramePr>
              <p:cNvPr id="28" name="27 Tabla"/>
              <p:cNvGraphicFramePr>
                <a:graphicFrameLocks noGrp="1"/>
              </p:cNvGraphicFramePr>
              <p:nvPr>
                <p:extLst>
                  <p:ext uri="{D42A27DB-BD31-4B8C-83A1-F6EECF244321}">
                    <p14:modId xmlns:p14="http://schemas.microsoft.com/office/powerpoint/2010/main" val="3799699628"/>
                  </p:ext>
                </p:extLst>
              </p:nvPr>
            </p:nvGraphicFramePr>
            <p:xfrm>
              <a:off x="755576" y="2761184"/>
              <a:ext cx="2521679" cy="3081701"/>
            </p:xfrm>
            <a:graphic>
              <a:graphicData uri="http://schemas.openxmlformats.org/drawingml/2006/table">
                <a:tbl>
                  <a:tblPr firstRow="1" bandRow="1">
                    <a:tableStyleId>{5C22544A-7EE6-4342-B048-85BDC9FD1C3A}</a:tableStyleId>
                  </a:tblPr>
                  <a:tblGrid>
                    <a:gridCol w="1228637"/>
                    <a:gridCol w="1293042"/>
                  </a:tblGrid>
                  <a:tr h="335631">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Costo</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9</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9</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10</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6</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6</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9</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3</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3</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8</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4</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4</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6</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5</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5</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7</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2</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2</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2</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7</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7</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4</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8</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8</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3</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10</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10</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1</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14:m>
                            <m:oMath xmlns:m="http://schemas.openxmlformats.org/officeDocument/2006/math">
                              <m:sSub>
                                <m:sSubPr>
                                  <m:ctrlPr>
                                    <a:rPr lang="es-419" sz="1200" i="1" baseline="0" smtClean="0">
                                      <a:latin typeface="Cambria Math"/>
                                    </a:rPr>
                                  </m:ctrlPr>
                                </m:sSubPr>
                                <m:e>
                                  <m:r>
                                    <a:rPr lang="es-419" sz="1200" b="0" i="1" baseline="0" smtClean="0">
                                      <a:latin typeface="Cambria Math"/>
                                    </a:rPr>
                                    <m:t>𝑠</m:t>
                                  </m:r>
                                </m:e>
                                <m:sub>
                                  <m:r>
                                    <a:rPr lang="es-419" sz="1200" b="0" i="1" baseline="0" smtClean="0">
                                      <a:latin typeface="Cambria Math"/>
                                    </a:rPr>
                                    <m:t>1</m:t>
                                  </m:r>
                                </m:sub>
                              </m:sSub>
                            </m:oMath>
                          </a14:m>
                          <a:r>
                            <a:rPr lang="es-419" sz="1200" baseline="0" dirty="0" smtClean="0">
                              <a:latin typeface="Vijaya" pitchFamily="34" charset="0"/>
                              <a:cs typeface="Vijaya" pitchFamily="34" charset="0"/>
                            </a:rPr>
                            <a:t>– </a:t>
                          </a:r>
                          <a14:m>
                            <m:oMath xmlns:m="http://schemas.openxmlformats.org/officeDocument/2006/math">
                              <m:sSub>
                                <m:sSubPr>
                                  <m:ctrlPr>
                                    <a:rPr lang="es-419" sz="1200" i="1" baseline="0" smtClean="0">
                                      <a:latin typeface="Cambria Math"/>
                                    </a:rPr>
                                  </m:ctrlPr>
                                </m:sSubPr>
                                <m:e>
                                  <m:r>
                                    <a:rPr lang="es-419" sz="1200" b="0" i="1" baseline="0" smtClean="0">
                                      <a:latin typeface="Cambria Math"/>
                                    </a:rPr>
                                    <m:t>𝑑</m:t>
                                  </m:r>
                                </m:e>
                                <m:sub>
                                  <m:r>
                                    <a:rPr lang="es-419" sz="1200" b="0" i="1" baseline="0" smtClean="0">
                                      <a:latin typeface="Cambria Math"/>
                                    </a:rPr>
                                    <m:t>1</m:t>
                                  </m:r>
                                </m:sub>
                              </m:sSub>
                            </m:oMath>
                          </a14:m>
                          <a:endParaRPr lang="en-US" sz="1200" dirty="0">
                            <a:latin typeface="Vijaya" pitchFamily="34" charset="0"/>
                            <a:cs typeface="Vijaya" pitchFamily="34" charset="0"/>
                          </a:endParaRPr>
                        </a:p>
                      </a:txBody>
                      <a:tcPr>
                        <a:solidFill>
                          <a:schemeClr val="accent2">
                            <a:lumMod val="20000"/>
                            <a:lumOff val="80000"/>
                          </a:schemeClr>
                        </a:solidFill>
                      </a:tcPr>
                    </a:tc>
                    <a:tc>
                      <a:txBody>
                        <a:bodyPr/>
                        <a:lstStyle/>
                        <a:p>
                          <a:r>
                            <a:rPr lang="es-419" sz="1200" dirty="0" smtClean="0">
                              <a:latin typeface="Vijaya" pitchFamily="34" charset="0"/>
                              <a:cs typeface="Vijaya" pitchFamily="34" charset="0"/>
                            </a:rPr>
                            <a:t>5</a:t>
                          </a:r>
                          <a:endParaRPr lang="en-US" sz="1200" dirty="0">
                            <a:latin typeface="Vijaya" pitchFamily="34" charset="0"/>
                            <a:cs typeface="Vijaya" pitchFamily="34" charset="0"/>
                          </a:endParaRPr>
                        </a:p>
                      </a:txBody>
                      <a:tcPr>
                        <a:solidFill>
                          <a:schemeClr val="accent2">
                            <a:lumMod val="20000"/>
                            <a:lumOff val="80000"/>
                          </a:schemeClr>
                        </a:solidFill>
                      </a:tcPr>
                    </a:tc>
                  </a:tr>
                </a:tbl>
              </a:graphicData>
            </a:graphic>
          </p:graphicFrame>
        </mc:Choice>
        <mc:Fallback xmlns="">
          <p:graphicFrame>
            <p:nvGraphicFramePr>
              <p:cNvPr id="28" name="27 Tabla"/>
              <p:cNvGraphicFramePr>
                <a:graphicFrameLocks noGrp="1"/>
              </p:cNvGraphicFramePr>
              <p:nvPr>
                <p:extLst>
                  <p:ext uri="{D42A27DB-BD31-4B8C-83A1-F6EECF244321}">
                    <p14:modId xmlns:p14="http://schemas.microsoft.com/office/powerpoint/2010/main" val="3799699628"/>
                  </p:ext>
                </p:extLst>
              </p:nvPr>
            </p:nvGraphicFramePr>
            <p:xfrm>
              <a:off x="755576" y="2761184"/>
              <a:ext cx="2521679" cy="3081701"/>
            </p:xfrm>
            <a:graphic>
              <a:graphicData uri="http://schemas.openxmlformats.org/drawingml/2006/table">
                <a:tbl>
                  <a:tblPr firstRow="1" bandRow="1">
                    <a:tableStyleId>{5C22544A-7EE6-4342-B048-85BDC9FD1C3A}</a:tableStyleId>
                  </a:tblPr>
                  <a:tblGrid>
                    <a:gridCol w="1228637"/>
                    <a:gridCol w="1293042"/>
                  </a:tblGrid>
                  <a:tr h="335631">
                    <a:tc>
                      <a:txBody>
                        <a:bodyPr/>
                        <a:lstStyle/>
                        <a:p>
                          <a:r>
                            <a:rPr lang="es-419" sz="1600" dirty="0" smtClean="0">
                              <a:latin typeface="Vijaya" pitchFamily="34" charset="0"/>
                              <a:cs typeface="Vijaya" pitchFamily="34" charset="0"/>
                            </a:rPr>
                            <a:t>Demanda</a:t>
                          </a:r>
                          <a:endParaRPr lang="en-US" sz="1600" dirty="0">
                            <a:latin typeface="Vijaya" pitchFamily="34" charset="0"/>
                            <a:cs typeface="Vijaya" pitchFamily="34" charset="0"/>
                          </a:endParaRPr>
                        </a:p>
                      </a:txBody>
                      <a:tcPr>
                        <a:solidFill>
                          <a:schemeClr val="accent2">
                            <a:lumMod val="75000"/>
                          </a:schemeClr>
                        </a:solidFill>
                      </a:tcPr>
                    </a:tc>
                    <a:tc>
                      <a:txBody>
                        <a:bodyPr/>
                        <a:lstStyle/>
                        <a:p>
                          <a:r>
                            <a:rPr lang="es-419" sz="1600" dirty="0" smtClean="0">
                              <a:latin typeface="Vijaya" pitchFamily="34" charset="0"/>
                              <a:cs typeface="Vijaya" pitchFamily="34" charset="0"/>
                            </a:rPr>
                            <a:t>Costo</a:t>
                          </a:r>
                          <a:endParaRPr lang="en-US" sz="1600" dirty="0">
                            <a:latin typeface="Vijaya" pitchFamily="34" charset="0"/>
                            <a:cs typeface="Vijaya" pitchFamily="34" charset="0"/>
                          </a:endParaRPr>
                        </a:p>
                      </a:txBody>
                      <a:tcPr>
                        <a:solidFill>
                          <a:schemeClr val="accent2">
                            <a:lumMod val="75000"/>
                          </a:schemeClr>
                        </a:solidFill>
                      </a:tcPr>
                    </a:tc>
                  </a:tr>
                  <a:tr h="274607">
                    <a:tc>
                      <a:txBody>
                        <a:bodyPr/>
                        <a:lstStyle/>
                        <a:p>
                          <a:endParaRPr lang="en-US"/>
                        </a:p>
                      </a:txBody>
                      <a:tcPr>
                        <a:blipFill rotWithShape="1">
                          <a:blip r:embed="rId2"/>
                          <a:stretch>
                            <a:fillRect l="-495" t="-128889" r="-104950" b="-917778"/>
                          </a:stretch>
                        </a:blipFill>
                      </a:tcPr>
                    </a:tc>
                    <a:tc>
                      <a:txBody>
                        <a:bodyPr/>
                        <a:lstStyle/>
                        <a:p>
                          <a:r>
                            <a:rPr lang="es-419" sz="1200" dirty="0" smtClean="0">
                              <a:latin typeface="Vijaya" pitchFamily="34" charset="0"/>
                              <a:cs typeface="Vijaya" pitchFamily="34" charset="0"/>
                            </a:rPr>
                            <a:t>10</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228889" r="-104950" b="-817778"/>
                          </a:stretch>
                        </a:blipFill>
                      </a:tcPr>
                    </a:tc>
                    <a:tc>
                      <a:txBody>
                        <a:bodyPr/>
                        <a:lstStyle/>
                        <a:p>
                          <a:r>
                            <a:rPr lang="es-419" sz="1200" dirty="0" smtClean="0">
                              <a:latin typeface="Vijaya" pitchFamily="34" charset="0"/>
                              <a:cs typeface="Vijaya" pitchFamily="34" charset="0"/>
                            </a:rPr>
                            <a:t>9</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328889" r="-104950" b="-717778"/>
                          </a:stretch>
                        </a:blipFill>
                      </a:tcPr>
                    </a:tc>
                    <a:tc>
                      <a:txBody>
                        <a:bodyPr/>
                        <a:lstStyle/>
                        <a:p>
                          <a:r>
                            <a:rPr lang="es-419" sz="1200" dirty="0" smtClean="0">
                              <a:latin typeface="Vijaya" pitchFamily="34" charset="0"/>
                              <a:cs typeface="Vijaya" pitchFamily="34" charset="0"/>
                            </a:rPr>
                            <a:t>8</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428889" r="-104950" b="-617778"/>
                          </a:stretch>
                        </a:blipFill>
                      </a:tcPr>
                    </a:tc>
                    <a:tc>
                      <a:txBody>
                        <a:bodyPr/>
                        <a:lstStyle/>
                        <a:p>
                          <a:r>
                            <a:rPr lang="es-419" sz="1200" dirty="0" smtClean="0">
                              <a:latin typeface="Vijaya" pitchFamily="34" charset="0"/>
                              <a:cs typeface="Vijaya" pitchFamily="34" charset="0"/>
                            </a:rPr>
                            <a:t>6</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528889" r="-104950" b="-517778"/>
                          </a:stretch>
                        </a:blipFill>
                      </a:tcPr>
                    </a:tc>
                    <a:tc>
                      <a:txBody>
                        <a:bodyPr/>
                        <a:lstStyle/>
                        <a:p>
                          <a:r>
                            <a:rPr lang="es-419" sz="1200" dirty="0" smtClean="0">
                              <a:latin typeface="Vijaya" pitchFamily="34" charset="0"/>
                              <a:cs typeface="Vijaya" pitchFamily="34" charset="0"/>
                            </a:rPr>
                            <a:t>7</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628889" r="-104950" b="-417778"/>
                          </a:stretch>
                        </a:blipFill>
                      </a:tcPr>
                    </a:tc>
                    <a:tc>
                      <a:txBody>
                        <a:bodyPr/>
                        <a:lstStyle/>
                        <a:p>
                          <a:r>
                            <a:rPr lang="es-419" sz="1200" dirty="0" smtClean="0">
                              <a:latin typeface="Vijaya" pitchFamily="34" charset="0"/>
                              <a:cs typeface="Vijaya" pitchFamily="34" charset="0"/>
                            </a:rPr>
                            <a:t>2</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728889" r="-104950" b="-317778"/>
                          </a:stretch>
                        </a:blipFill>
                      </a:tcPr>
                    </a:tc>
                    <a:tc>
                      <a:txBody>
                        <a:bodyPr/>
                        <a:lstStyle/>
                        <a:p>
                          <a:r>
                            <a:rPr lang="es-419" sz="1200" dirty="0" smtClean="0">
                              <a:latin typeface="Vijaya" pitchFamily="34" charset="0"/>
                              <a:cs typeface="Vijaya" pitchFamily="34" charset="0"/>
                            </a:rPr>
                            <a:t>4</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828889" r="-104950" b="-217778"/>
                          </a:stretch>
                        </a:blipFill>
                      </a:tcPr>
                    </a:tc>
                    <a:tc>
                      <a:txBody>
                        <a:bodyPr/>
                        <a:lstStyle/>
                        <a:p>
                          <a:r>
                            <a:rPr lang="es-419" sz="1200" dirty="0" smtClean="0">
                              <a:latin typeface="Vijaya" pitchFamily="34" charset="0"/>
                              <a:cs typeface="Vijaya" pitchFamily="34" charset="0"/>
                            </a:rPr>
                            <a:t>3</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928889" r="-104950" b="-117778"/>
                          </a:stretch>
                        </a:blipFill>
                      </a:tcPr>
                    </a:tc>
                    <a:tc>
                      <a:txBody>
                        <a:bodyPr/>
                        <a:lstStyle/>
                        <a:p>
                          <a:r>
                            <a:rPr lang="es-419" sz="1200" dirty="0" smtClean="0">
                              <a:latin typeface="Vijaya" pitchFamily="34" charset="0"/>
                              <a:cs typeface="Vijaya" pitchFamily="34" charset="0"/>
                            </a:rPr>
                            <a:t>1</a:t>
                          </a:r>
                          <a:endParaRPr lang="en-US" sz="1200" dirty="0">
                            <a:latin typeface="Vijaya" pitchFamily="34" charset="0"/>
                            <a:cs typeface="Vijaya" pitchFamily="34" charset="0"/>
                          </a:endParaRPr>
                        </a:p>
                      </a:txBody>
                      <a:tcPr>
                        <a:solidFill>
                          <a:schemeClr val="accent2">
                            <a:lumMod val="20000"/>
                            <a:lumOff val="80000"/>
                          </a:schemeClr>
                        </a:solidFill>
                      </a:tcPr>
                    </a:tc>
                  </a:tr>
                  <a:tr h="274607">
                    <a:tc>
                      <a:txBody>
                        <a:bodyPr/>
                        <a:lstStyle/>
                        <a:p>
                          <a:endParaRPr lang="en-US"/>
                        </a:p>
                      </a:txBody>
                      <a:tcPr>
                        <a:blipFill rotWithShape="1">
                          <a:blip r:embed="rId2"/>
                          <a:stretch>
                            <a:fillRect l="-495" t="-1028889" r="-104950" b="-17778"/>
                          </a:stretch>
                        </a:blipFill>
                      </a:tcPr>
                    </a:tc>
                    <a:tc>
                      <a:txBody>
                        <a:bodyPr/>
                        <a:lstStyle/>
                        <a:p>
                          <a:r>
                            <a:rPr lang="es-419" sz="1200" dirty="0" smtClean="0">
                              <a:latin typeface="Vijaya" pitchFamily="34" charset="0"/>
                              <a:cs typeface="Vijaya" pitchFamily="34" charset="0"/>
                            </a:rPr>
                            <a:t>5</a:t>
                          </a:r>
                          <a:endParaRPr lang="en-US" sz="1200" dirty="0">
                            <a:latin typeface="Vijaya" pitchFamily="34" charset="0"/>
                            <a:cs typeface="Vijaya" pitchFamily="34" charset="0"/>
                          </a:endParaRPr>
                        </a:p>
                      </a:txBody>
                      <a:tcPr>
                        <a:solidFill>
                          <a:schemeClr val="accent2">
                            <a:lumMod val="20000"/>
                            <a:lumOff val="80000"/>
                          </a:schemeClr>
                        </a:solidFill>
                      </a:tcPr>
                    </a:tc>
                  </a:tr>
                </a:tbl>
              </a:graphicData>
            </a:graphic>
          </p:graphicFrame>
        </mc:Fallback>
      </mc:AlternateContent>
      <p:graphicFrame>
        <p:nvGraphicFramePr>
          <p:cNvPr id="11" name="10 Tabla"/>
          <p:cNvGraphicFramePr>
            <a:graphicFrameLocks noGrp="1"/>
          </p:cNvGraphicFramePr>
          <p:nvPr>
            <p:extLst>
              <p:ext uri="{D42A27DB-BD31-4B8C-83A1-F6EECF244321}">
                <p14:modId xmlns:p14="http://schemas.microsoft.com/office/powerpoint/2010/main" val="531727853"/>
              </p:ext>
            </p:extLst>
          </p:nvPr>
        </p:nvGraphicFramePr>
        <p:xfrm>
          <a:off x="4023000" y="2636912"/>
          <a:ext cx="4763600" cy="365760"/>
        </p:xfrm>
        <a:graphic>
          <a:graphicData uri="http://schemas.openxmlformats.org/drawingml/2006/table">
            <a:tbl>
              <a:tblPr/>
              <a:tblGrid>
                <a:gridCol w="1190900"/>
                <a:gridCol w="1190900"/>
                <a:gridCol w="1190900"/>
                <a:gridCol w="1190900"/>
              </a:tblGrid>
              <a:tr h="360040">
                <a:tc>
                  <a:txBody>
                    <a:bodyPr/>
                    <a:lstStyle/>
                    <a:p>
                      <a:endParaRPr lang="en-US" dirty="0"/>
                    </a:p>
                  </a:txBody>
                  <a:tcPr>
                    <a:lnL w="12700" cmpd="sng">
                      <a:solidFill>
                        <a:schemeClr val="tx1"/>
                      </a:solidFill>
                      <a:prstDash val="sysDot"/>
                    </a:lnL>
                    <a:lnR w="12700" cap="flat" cmpd="sng" algn="ctr">
                      <a:solidFill>
                        <a:schemeClr val="tx1"/>
                      </a:solidFill>
                      <a:prstDash val="sysDot"/>
                      <a:round/>
                      <a:headEnd type="none" w="med" len="med"/>
                      <a:tailEnd type="none" w="med" len="med"/>
                    </a:lnR>
                    <a:lnT w="12700" cmpd="sng">
                      <a:solidFill>
                        <a:schemeClr val="tx1"/>
                      </a:solidFill>
                      <a:prstDash val="sysDot"/>
                    </a:lnT>
                    <a:lnB w="12700" cmpd="sng">
                      <a:solidFill>
                        <a:schemeClr val="tx1"/>
                      </a:solidFill>
                      <a:prstDash val="sysDot"/>
                    </a:lnB>
                    <a:solidFill>
                      <a:srgbClr val="F5F5F5"/>
                    </a:solidFill>
                  </a:tcPr>
                </a:tc>
                <a:tc>
                  <a:txBody>
                    <a:bodyPr/>
                    <a:lstStyle/>
                    <a:p>
                      <a:endParaRPr lang="en-US" dirty="0"/>
                    </a:p>
                  </a:txBody>
                  <a:tcPr>
                    <a:lnL w="12700" cmpd="sng">
                      <a:solidFill>
                        <a:schemeClr val="tx1"/>
                      </a:solidFill>
                      <a:prstDash val="sysDot"/>
                    </a:lnL>
                    <a:lnR w="12700" cap="flat" cmpd="sng" algn="ctr">
                      <a:solidFill>
                        <a:schemeClr val="tx1"/>
                      </a:solidFill>
                      <a:prstDash val="sysDot"/>
                      <a:round/>
                      <a:headEnd type="none" w="med" len="med"/>
                      <a:tailEnd type="none" w="med" len="med"/>
                    </a:lnR>
                    <a:lnT w="12700" cmpd="sng">
                      <a:solidFill>
                        <a:schemeClr val="tx1"/>
                      </a:solidFill>
                      <a:prstDash val="sysDot"/>
                    </a:lnT>
                    <a:lnB w="12700" cmpd="sng">
                      <a:solidFill>
                        <a:schemeClr val="tx1"/>
                      </a:solidFill>
                      <a:prstDash val="sysDot"/>
                    </a:lnB>
                    <a:solidFill>
                      <a:srgbClr val="F5F5F5"/>
                    </a:solidFill>
                  </a:tcPr>
                </a:tc>
                <a:tc>
                  <a:txBody>
                    <a:bodyPr/>
                    <a:lstStyle/>
                    <a:p>
                      <a:endParaRPr lang="en-US" dirty="0"/>
                    </a:p>
                  </a:txBody>
                  <a:tcPr>
                    <a:lnL w="12700" cmpd="sng">
                      <a:solidFill>
                        <a:schemeClr val="tx1"/>
                      </a:solidFill>
                      <a:prstDash val="sysDot"/>
                    </a:lnL>
                    <a:lnR w="12700" cap="flat" cmpd="sng" algn="ctr">
                      <a:solidFill>
                        <a:schemeClr val="tx1"/>
                      </a:solidFill>
                      <a:prstDash val="sysDot"/>
                      <a:round/>
                      <a:headEnd type="none" w="med" len="med"/>
                      <a:tailEnd type="none" w="med" len="med"/>
                    </a:lnR>
                    <a:lnT w="12700" cmpd="sng">
                      <a:solidFill>
                        <a:schemeClr val="tx1"/>
                      </a:solidFill>
                      <a:prstDash val="sysDot"/>
                    </a:lnT>
                    <a:lnB w="12700" cmpd="sng">
                      <a:solidFill>
                        <a:schemeClr val="tx1"/>
                      </a:solidFill>
                      <a:prstDash val="sysDot"/>
                    </a:lnB>
                    <a:solidFill>
                      <a:srgbClr val="F5F5F5"/>
                    </a:solidFill>
                  </a:tcPr>
                </a:tc>
                <a:tc>
                  <a:txBody>
                    <a:bodyPr/>
                    <a:lstStyle/>
                    <a:p>
                      <a:endParaRPr lang="en-US" dirty="0"/>
                    </a:p>
                  </a:txBody>
                  <a:tcPr>
                    <a:lnL w="12700" cmpd="sng">
                      <a:solidFill>
                        <a:schemeClr val="tx1"/>
                      </a:solidFill>
                      <a:prstDash val="sysDot"/>
                    </a:lnL>
                    <a:lnR w="12700" cmpd="sng">
                      <a:solidFill>
                        <a:schemeClr val="tx1"/>
                      </a:solidFill>
                      <a:prstDash val="sysDot"/>
                    </a:lnR>
                    <a:lnT w="12700" cmpd="sng">
                      <a:solidFill>
                        <a:schemeClr val="tx1"/>
                      </a:solidFill>
                      <a:prstDash val="sysDot"/>
                    </a:lnT>
                    <a:lnB w="12700" cmpd="sng">
                      <a:solidFill>
                        <a:schemeClr val="tx1"/>
                      </a:solidFill>
                      <a:prstDash val="sysDot"/>
                    </a:lnB>
                    <a:solidFill>
                      <a:srgbClr val="F5F5F5"/>
                    </a:solidFill>
                  </a:tcPr>
                </a:tc>
              </a:tr>
            </a:tbl>
          </a:graphicData>
        </a:graphic>
      </p:graphicFrame>
      <mc:AlternateContent xmlns:mc="http://schemas.openxmlformats.org/markup-compatibility/2006" xmlns:a14="http://schemas.microsoft.com/office/drawing/2010/main">
        <mc:Choice Requires="a14">
          <p:sp>
            <p:nvSpPr>
              <p:cNvPr id="13" name="12 CuadroTexto"/>
              <p:cNvSpPr txBox="1"/>
              <p:nvPr/>
            </p:nvSpPr>
            <p:spPr>
              <a:xfrm>
                <a:off x="4139952" y="2276872"/>
                <a:ext cx="100162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a:rPr>
                          </m:ctrlPr>
                        </m:sSubPr>
                        <m:e>
                          <m:r>
                            <a:rPr lang="es-419" sz="1600" b="0" i="1" smtClean="0">
                              <a:latin typeface="Cambria Math"/>
                            </a:rPr>
                            <m:t>𝑠</m:t>
                          </m:r>
                        </m:e>
                        <m:sub>
                          <m:r>
                            <a:rPr lang="es-419" sz="1600" b="0" i="1" smtClean="0">
                              <a:latin typeface="Cambria Math"/>
                            </a:rPr>
                            <m:t>9</m:t>
                          </m:r>
                        </m:sub>
                      </m:sSub>
                      <m:r>
                        <a:rPr lang="es-419" sz="1600" b="0" i="1" smtClean="0">
                          <a:latin typeface="Cambria Math"/>
                        </a:rPr>
                        <m:t> → </m:t>
                      </m:r>
                      <m:sSub>
                        <m:sSubPr>
                          <m:ctrlPr>
                            <a:rPr lang="es-419" sz="1600" b="0" i="1" smtClean="0">
                              <a:latin typeface="Cambria Math"/>
                            </a:rPr>
                          </m:ctrlPr>
                        </m:sSubPr>
                        <m:e>
                          <m:r>
                            <a:rPr lang="es-419" sz="1600" b="0" i="1" smtClean="0">
                              <a:latin typeface="Cambria Math"/>
                            </a:rPr>
                            <m:t>𝑑</m:t>
                          </m:r>
                        </m:e>
                        <m:sub>
                          <m:r>
                            <a:rPr lang="es-419" sz="1600" b="0" i="1" smtClean="0">
                              <a:latin typeface="Cambria Math"/>
                            </a:rPr>
                            <m:t>9</m:t>
                          </m:r>
                        </m:sub>
                      </m:sSub>
                    </m:oMath>
                  </m:oMathPara>
                </a14:m>
                <a:endParaRPr lang="en-US" sz="1600" dirty="0"/>
              </a:p>
            </p:txBody>
          </p:sp>
        </mc:Choice>
        <mc:Fallback xmlns="">
          <p:sp>
            <p:nvSpPr>
              <p:cNvPr id="13" name="12 CuadroTexto"/>
              <p:cNvSpPr txBox="1">
                <a:spLocks noRot="1" noChangeAspect="1" noMove="1" noResize="1" noEditPoints="1" noAdjustHandles="1" noChangeArrowheads="1" noChangeShapeType="1" noTextEdit="1"/>
              </p:cNvSpPr>
              <p:nvPr/>
            </p:nvSpPr>
            <p:spPr>
              <a:xfrm>
                <a:off x="4139952" y="2276872"/>
                <a:ext cx="1001620" cy="33855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29 CuadroTexto"/>
              <p:cNvSpPr txBox="1"/>
              <p:nvPr/>
            </p:nvSpPr>
            <p:spPr>
              <a:xfrm>
                <a:off x="5370580" y="2276872"/>
                <a:ext cx="100803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a:rPr>
                          </m:ctrlPr>
                        </m:sSubPr>
                        <m:e>
                          <m:r>
                            <a:rPr lang="es-419" sz="1600" b="0" i="1" smtClean="0">
                              <a:latin typeface="Cambria Math"/>
                            </a:rPr>
                            <m:t>𝑠</m:t>
                          </m:r>
                        </m:e>
                        <m:sub>
                          <m:r>
                            <a:rPr lang="es-419" sz="1600" b="0" i="1" smtClean="0">
                              <a:latin typeface="Cambria Math"/>
                            </a:rPr>
                            <m:t>6</m:t>
                          </m:r>
                        </m:sub>
                      </m:sSub>
                      <m:r>
                        <a:rPr lang="es-419" sz="1600" b="0" i="1" smtClean="0">
                          <a:latin typeface="Cambria Math"/>
                        </a:rPr>
                        <m:t> → </m:t>
                      </m:r>
                      <m:sSub>
                        <m:sSubPr>
                          <m:ctrlPr>
                            <a:rPr lang="es-419" sz="1600" b="0" i="1" smtClean="0">
                              <a:latin typeface="Cambria Math"/>
                            </a:rPr>
                          </m:ctrlPr>
                        </m:sSubPr>
                        <m:e>
                          <m:r>
                            <a:rPr lang="es-419" sz="1600" b="0" i="1" smtClean="0">
                              <a:latin typeface="Cambria Math"/>
                            </a:rPr>
                            <m:t>𝑑</m:t>
                          </m:r>
                        </m:e>
                        <m:sub>
                          <m:r>
                            <a:rPr lang="es-419" sz="1600" b="0" i="1" smtClean="0">
                              <a:latin typeface="Cambria Math"/>
                            </a:rPr>
                            <m:t>6</m:t>
                          </m:r>
                        </m:sub>
                      </m:sSub>
                    </m:oMath>
                  </m:oMathPara>
                </a14:m>
                <a:endParaRPr lang="en-US" sz="1600" dirty="0"/>
              </a:p>
            </p:txBody>
          </p:sp>
        </mc:Choice>
        <mc:Fallback xmlns="">
          <p:sp>
            <p:nvSpPr>
              <p:cNvPr id="30" name="29 CuadroTexto"/>
              <p:cNvSpPr txBox="1">
                <a:spLocks noRot="1" noChangeAspect="1" noMove="1" noResize="1" noEditPoints="1" noAdjustHandles="1" noChangeArrowheads="1" noChangeShapeType="1" noTextEdit="1"/>
              </p:cNvSpPr>
              <p:nvPr/>
            </p:nvSpPr>
            <p:spPr>
              <a:xfrm>
                <a:off x="5370580" y="2276872"/>
                <a:ext cx="1008032" cy="338554"/>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30 CuadroTexto"/>
              <p:cNvSpPr txBox="1"/>
              <p:nvPr/>
            </p:nvSpPr>
            <p:spPr>
              <a:xfrm>
                <a:off x="7668424" y="2295803"/>
                <a:ext cx="99854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a:rPr>
                          </m:ctrlPr>
                        </m:sSubPr>
                        <m:e>
                          <m:r>
                            <a:rPr lang="es-419" sz="1600" b="0" i="1" smtClean="0">
                              <a:latin typeface="Cambria Math"/>
                            </a:rPr>
                            <m:t>𝑠</m:t>
                          </m:r>
                        </m:e>
                        <m:sub>
                          <m:r>
                            <a:rPr lang="es-419" sz="1600" b="0" i="1" smtClean="0">
                              <a:latin typeface="Cambria Math"/>
                            </a:rPr>
                            <m:t>1</m:t>
                          </m:r>
                        </m:sub>
                      </m:sSub>
                      <m:r>
                        <a:rPr lang="es-419" sz="1600" b="0" i="1" smtClean="0">
                          <a:latin typeface="Cambria Math"/>
                        </a:rPr>
                        <m:t> → </m:t>
                      </m:r>
                      <m:sSub>
                        <m:sSubPr>
                          <m:ctrlPr>
                            <a:rPr lang="es-419" sz="1600" b="0" i="1" smtClean="0">
                              <a:latin typeface="Cambria Math"/>
                            </a:rPr>
                          </m:ctrlPr>
                        </m:sSubPr>
                        <m:e>
                          <m:r>
                            <a:rPr lang="es-419" sz="1600" b="0" i="1" smtClean="0">
                              <a:latin typeface="Cambria Math"/>
                            </a:rPr>
                            <m:t>𝑑</m:t>
                          </m:r>
                        </m:e>
                        <m:sub>
                          <m:r>
                            <a:rPr lang="es-419" sz="1600" b="0" i="1" smtClean="0">
                              <a:latin typeface="Cambria Math"/>
                            </a:rPr>
                            <m:t>1</m:t>
                          </m:r>
                        </m:sub>
                      </m:sSub>
                    </m:oMath>
                  </m:oMathPara>
                </a14:m>
                <a:endParaRPr lang="en-US" sz="1600" dirty="0"/>
              </a:p>
            </p:txBody>
          </p:sp>
        </mc:Choice>
        <mc:Fallback xmlns="">
          <p:sp>
            <p:nvSpPr>
              <p:cNvPr id="31" name="30 CuadroTexto"/>
              <p:cNvSpPr txBox="1">
                <a:spLocks noRot="1" noChangeAspect="1" noMove="1" noResize="1" noEditPoints="1" noAdjustHandles="1" noChangeArrowheads="1" noChangeShapeType="1" noTextEdit="1"/>
              </p:cNvSpPr>
              <p:nvPr/>
            </p:nvSpPr>
            <p:spPr>
              <a:xfrm>
                <a:off x="7668424" y="2295803"/>
                <a:ext cx="998542" cy="338554"/>
              </a:xfrm>
              <a:prstGeom prst="rect">
                <a:avLst/>
              </a:prstGeom>
              <a:blipFill rotWithShape="1">
                <a:blip r:embed="rId5"/>
                <a:stretch>
                  <a:fillRect/>
                </a:stretch>
              </a:blipFill>
            </p:spPr>
            <p:txBody>
              <a:bodyPr/>
              <a:lstStyle/>
              <a:p>
                <a:r>
                  <a:rPr lang="en-US">
                    <a:noFill/>
                  </a:rPr>
                  <a:t> </a:t>
                </a:r>
              </a:p>
            </p:txBody>
          </p:sp>
        </mc:Fallback>
      </mc:AlternateContent>
      <p:sp>
        <p:nvSpPr>
          <p:cNvPr id="14" name="13 CuadroTexto"/>
          <p:cNvSpPr txBox="1"/>
          <p:nvPr/>
        </p:nvSpPr>
        <p:spPr>
          <a:xfrm>
            <a:off x="6732240" y="2236802"/>
            <a:ext cx="572593" cy="400110"/>
          </a:xfrm>
          <a:prstGeom prst="rect">
            <a:avLst/>
          </a:prstGeom>
          <a:noFill/>
        </p:spPr>
        <p:txBody>
          <a:bodyPr wrap="none" rtlCol="0">
            <a:spAutoFit/>
          </a:bodyPr>
          <a:lstStyle/>
          <a:p>
            <a:r>
              <a:rPr lang="es-419" sz="2000" dirty="0" smtClean="0"/>
              <a:t>. . .</a:t>
            </a:r>
            <a:r>
              <a:rPr lang="es-419" dirty="0" smtClean="0"/>
              <a:t> </a:t>
            </a:r>
            <a:endParaRPr lang="en-US" dirty="0"/>
          </a:p>
        </p:txBody>
      </p:sp>
      <p:cxnSp>
        <p:nvCxnSpPr>
          <p:cNvPr id="17" name="16 Conector recto"/>
          <p:cNvCxnSpPr/>
          <p:nvPr/>
        </p:nvCxnSpPr>
        <p:spPr>
          <a:xfrm>
            <a:off x="3275856" y="3284984"/>
            <a:ext cx="1364906" cy="0"/>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a:off x="3275856" y="3573016"/>
            <a:ext cx="2598740" cy="0"/>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a:off x="3275856" y="5733256"/>
            <a:ext cx="4968552" cy="0"/>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p:nvPr/>
        </p:nvCxnSpPr>
        <p:spPr>
          <a:xfrm flipV="1">
            <a:off x="4640762" y="2996952"/>
            <a:ext cx="0" cy="288032"/>
          </a:xfrm>
          <a:prstGeom prst="straightConnector1">
            <a:avLst/>
          </a:prstGeom>
          <a:ln w="158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37 Conector recto de flecha"/>
          <p:cNvCxnSpPr/>
          <p:nvPr/>
        </p:nvCxnSpPr>
        <p:spPr>
          <a:xfrm flipH="1" flipV="1">
            <a:off x="5868144" y="2996952"/>
            <a:ext cx="6452" cy="576064"/>
          </a:xfrm>
          <a:prstGeom prst="straightConnector1">
            <a:avLst/>
          </a:prstGeom>
          <a:ln w="158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40 Conector recto de flecha"/>
          <p:cNvCxnSpPr/>
          <p:nvPr/>
        </p:nvCxnSpPr>
        <p:spPr>
          <a:xfrm flipV="1">
            <a:off x="8244408" y="2996952"/>
            <a:ext cx="0" cy="2736304"/>
          </a:xfrm>
          <a:prstGeom prst="straightConnector1">
            <a:avLst/>
          </a:prstGeom>
          <a:ln w="158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00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31"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a:latin typeface="Vijaya" pitchFamily="34" charset="0"/>
                <a:cs typeface="Vijaya" pitchFamily="34" charset="0"/>
              </a:rPr>
              <a:t>MOGA – Ejemplo</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n-US" dirty="0">
                <a:latin typeface="Vijaya" pitchFamily="34" charset="0"/>
                <a:cs typeface="Vijaya" pitchFamily="34" charset="0"/>
              </a:rPr>
              <a:t>Dado</a:t>
            </a:r>
            <a:r>
              <a:rPr lang="es-419" dirty="0">
                <a:latin typeface="Vijaya" pitchFamily="34" charset="0"/>
                <a:cs typeface="Vijaya" pitchFamily="34" charset="0"/>
              </a:rPr>
              <a:t>s:</a:t>
            </a:r>
          </a:p>
          <a:p>
            <a:pPr lvl="1"/>
            <a:r>
              <a:rPr lang="en-US" dirty="0" err="1">
                <a:solidFill>
                  <a:schemeClr val="tx1"/>
                </a:solidFill>
                <a:latin typeface="Vijaya" pitchFamily="34" charset="0"/>
                <a:cs typeface="Vijaya" pitchFamily="34" charset="0"/>
              </a:rPr>
              <a:t>Una</a:t>
            </a:r>
            <a:r>
              <a:rPr lang="en-US" dirty="0">
                <a:solidFill>
                  <a:schemeClr val="tx1"/>
                </a:solidFill>
                <a:latin typeface="Vijaya" pitchFamily="34" charset="0"/>
                <a:cs typeface="Vijaya" pitchFamily="34" charset="0"/>
              </a:rPr>
              <a:t> </a:t>
            </a:r>
            <a:r>
              <a:rPr lang="en-US" dirty="0" err="1">
                <a:solidFill>
                  <a:schemeClr val="tx1"/>
                </a:solidFill>
                <a:latin typeface="Vijaya" pitchFamily="34" charset="0"/>
                <a:cs typeface="Vijaya" pitchFamily="34" charset="0"/>
              </a:rPr>
              <a:t>topolog</a:t>
            </a:r>
            <a:r>
              <a:rPr lang="es-419" dirty="0" smtClean="0">
                <a:solidFill>
                  <a:schemeClr val="tx1"/>
                </a:solidFill>
                <a:latin typeface="Vijaya" pitchFamily="34" charset="0"/>
                <a:cs typeface="Vijaya" pitchFamily="34" charset="0"/>
              </a:rPr>
              <a:t>ía</a:t>
            </a:r>
          </a:p>
          <a:p>
            <a:pPr lvl="1"/>
            <a:r>
              <a:rPr lang="es-419" dirty="0" smtClean="0">
                <a:solidFill>
                  <a:schemeClr val="tx1"/>
                </a:solidFill>
                <a:latin typeface="Vijaya" pitchFamily="34" charset="0"/>
                <a:cs typeface="Vijaya" pitchFamily="34" charset="0"/>
              </a:rPr>
              <a:t>5 </a:t>
            </a:r>
            <a:r>
              <a:rPr lang="es-419" dirty="0">
                <a:solidFill>
                  <a:schemeClr val="tx1"/>
                </a:solidFill>
                <a:latin typeface="Vijaya" pitchFamily="34" charset="0"/>
                <a:cs typeface="Vijaya" pitchFamily="34" charset="0"/>
              </a:rPr>
              <a:t>FS por fibra</a:t>
            </a:r>
          </a:p>
          <a:p>
            <a:pPr lvl="1"/>
            <a:r>
              <a:rPr lang="es-419" dirty="0" smtClean="0">
                <a:solidFill>
                  <a:schemeClr val="tx1"/>
                </a:solidFill>
                <a:latin typeface="Vijaya" pitchFamily="34" charset="0"/>
                <a:cs typeface="Vijaya" pitchFamily="34" charset="0"/>
              </a:rPr>
              <a:t>3 </a:t>
            </a:r>
            <a:r>
              <a:rPr lang="es-419" dirty="0">
                <a:solidFill>
                  <a:schemeClr val="tx1"/>
                </a:solidFill>
                <a:latin typeface="Vijaya" pitchFamily="34" charset="0"/>
                <a:cs typeface="Vijaya" pitchFamily="34" charset="0"/>
              </a:rPr>
              <a:t>demandas: </a:t>
            </a:r>
          </a:p>
          <a:p>
            <a:pPr lvl="2"/>
            <a:r>
              <a:rPr lang="es-419" dirty="0" smtClean="0">
                <a:solidFill>
                  <a:schemeClr val="tx1"/>
                </a:solidFill>
                <a:latin typeface="Vijaya" pitchFamily="34" charset="0"/>
                <a:cs typeface="Vijaya" pitchFamily="34" charset="0"/>
              </a:rPr>
              <a:t>0 - 1 -&gt; 2 </a:t>
            </a:r>
            <a:r>
              <a:rPr lang="es-419" i="1" dirty="0">
                <a:solidFill>
                  <a:schemeClr val="tx1"/>
                </a:solidFill>
                <a:latin typeface="Vijaya" pitchFamily="34" charset="0"/>
                <a:cs typeface="Vijaya" pitchFamily="34" charset="0"/>
              </a:rPr>
              <a:t>FS</a:t>
            </a:r>
          </a:p>
          <a:p>
            <a:pPr lvl="2"/>
            <a:r>
              <a:rPr lang="es-419" dirty="0" smtClean="0">
                <a:solidFill>
                  <a:schemeClr val="tx1"/>
                </a:solidFill>
                <a:latin typeface="Vijaya" pitchFamily="34" charset="0"/>
                <a:cs typeface="Vijaya" pitchFamily="34" charset="0"/>
              </a:rPr>
              <a:t>0 - 2 -&gt; </a:t>
            </a:r>
            <a:r>
              <a:rPr lang="es-419" dirty="0">
                <a:solidFill>
                  <a:schemeClr val="tx1"/>
                </a:solidFill>
                <a:latin typeface="Vijaya" pitchFamily="34" charset="0"/>
                <a:cs typeface="Vijaya" pitchFamily="34" charset="0"/>
              </a:rPr>
              <a:t>2 </a:t>
            </a:r>
            <a:r>
              <a:rPr lang="es-419" i="1" dirty="0">
                <a:solidFill>
                  <a:schemeClr val="tx1"/>
                </a:solidFill>
                <a:latin typeface="Vijaya" pitchFamily="34" charset="0"/>
                <a:cs typeface="Vijaya" pitchFamily="34" charset="0"/>
              </a:rPr>
              <a:t>FS</a:t>
            </a:r>
          </a:p>
          <a:p>
            <a:pPr lvl="2"/>
            <a:r>
              <a:rPr lang="es-419" dirty="0" smtClean="0">
                <a:solidFill>
                  <a:schemeClr val="tx1"/>
                </a:solidFill>
                <a:latin typeface="Vijaya" pitchFamily="34" charset="0"/>
                <a:cs typeface="Vijaya" pitchFamily="34" charset="0"/>
              </a:rPr>
              <a:t>4 - 1 -&gt; </a:t>
            </a:r>
            <a:r>
              <a:rPr lang="es-419" dirty="0">
                <a:solidFill>
                  <a:schemeClr val="tx1"/>
                </a:solidFill>
                <a:latin typeface="Vijaya" pitchFamily="34" charset="0"/>
                <a:cs typeface="Vijaya" pitchFamily="34" charset="0"/>
              </a:rPr>
              <a:t>2 </a:t>
            </a:r>
            <a:r>
              <a:rPr lang="es-419" i="1" dirty="0" smtClean="0">
                <a:solidFill>
                  <a:schemeClr val="tx1"/>
                </a:solidFill>
                <a:latin typeface="Vijaya" pitchFamily="34" charset="0"/>
                <a:cs typeface="Vijaya" pitchFamily="34" charset="0"/>
              </a:rPr>
              <a:t>FS</a:t>
            </a:r>
          </a:p>
          <a:p>
            <a:pPr lvl="1"/>
            <a:r>
              <a:rPr lang="es-419" dirty="0" smtClean="0">
                <a:solidFill>
                  <a:schemeClr val="tx1"/>
                </a:solidFill>
                <a:latin typeface="Vijaya" pitchFamily="34" charset="0"/>
                <a:cs typeface="Vijaya" pitchFamily="34" charset="0"/>
              </a:rPr>
              <a:t>Tabla </a:t>
            </a:r>
            <a:r>
              <a:rPr lang="es-419" dirty="0">
                <a:solidFill>
                  <a:schemeClr val="tx1"/>
                </a:solidFill>
                <a:latin typeface="Vijaya" pitchFamily="34" charset="0"/>
                <a:cs typeface="Vijaya" pitchFamily="34" charset="0"/>
              </a:rPr>
              <a:t>de Rutas, con k = </a:t>
            </a:r>
            <a:r>
              <a:rPr lang="es-419" dirty="0" smtClean="0">
                <a:solidFill>
                  <a:schemeClr val="tx1"/>
                </a:solidFill>
                <a:latin typeface="Vijaya" pitchFamily="34" charset="0"/>
                <a:cs typeface="Vijaya" pitchFamily="34" charset="0"/>
              </a:rPr>
              <a:t>2</a:t>
            </a:r>
            <a:endParaRPr lang="es-419" dirty="0">
              <a:solidFill>
                <a:schemeClr val="tx1"/>
              </a:solidFill>
              <a:latin typeface="Vijaya" pitchFamily="34" charset="0"/>
              <a:cs typeface="Vijaya" pitchFamily="34" charset="0"/>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7761" y="1484784"/>
            <a:ext cx="2451226" cy="1378021"/>
          </a:xfrm>
          <a:prstGeom prst="rect">
            <a:avLst/>
          </a:prstGeom>
        </p:spPr>
      </p:pic>
      <p:sp>
        <p:nvSpPr>
          <p:cNvPr id="5" name="4 Marcador de número de diapositiva"/>
          <p:cNvSpPr>
            <a:spLocks noGrp="1"/>
          </p:cNvSpPr>
          <p:nvPr>
            <p:ph type="sldNum" sz="quarter" idx="12"/>
          </p:nvPr>
        </p:nvSpPr>
        <p:spPr/>
        <p:txBody>
          <a:bodyPr/>
          <a:lstStyle/>
          <a:p>
            <a:fld id="{3E465342-07BB-4AE0-945D-5C6FCBAACC10}" type="slidenum">
              <a:rPr lang="en-US" smtClean="0"/>
              <a:t>57</a:t>
            </a:fld>
            <a:endParaRPr lang="en-US"/>
          </a:p>
        </p:txBody>
      </p:sp>
      <p:graphicFrame>
        <p:nvGraphicFramePr>
          <p:cNvPr id="6" name="5 Tabla"/>
          <p:cNvGraphicFramePr>
            <a:graphicFrameLocks noGrp="1"/>
          </p:cNvGraphicFramePr>
          <p:nvPr>
            <p:extLst>
              <p:ext uri="{D42A27DB-BD31-4B8C-83A1-F6EECF244321}">
                <p14:modId xmlns:p14="http://schemas.microsoft.com/office/powerpoint/2010/main" val="1397640530"/>
              </p:ext>
            </p:extLst>
          </p:nvPr>
        </p:nvGraphicFramePr>
        <p:xfrm>
          <a:off x="5436096" y="3395464"/>
          <a:ext cx="2736304" cy="2265784"/>
        </p:xfrm>
        <a:graphic>
          <a:graphicData uri="http://schemas.openxmlformats.org/drawingml/2006/table">
            <a:tbl>
              <a:tblPr firstRow="1" bandRow="1">
                <a:tableStyleId>{5C22544A-7EE6-4342-B048-85BDC9FD1C3A}</a:tableStyleId>
              </a:tblPr>
              <a:tblGrid>
                <a:gridCol w="389034"/>
                <a:gridCol w="1123134"/>
                <a:gridCol w="1224136"/>
              </a:tblGrid>
              <a:tr h="432048">
                <a:tc>
                  <a:txBody>
                    <a:bodyPr/>
                    <a:lstStyle/>
                    <a:p>
                      <a:endParaRPr lang="en-US" sz="1400" dirty="0"/>
                    </a:p>
                  </a:txBody>
                  <a:tcPr>
                    <a:solidFill>
                      <a:schemeClr val="accent2">
                        <a:lumMod val="75000"/>
                      </a:schemeClr>
                    </a:solidFill>
                  </a:tcPr>
                </a:tc>
                <a:tc>
                  <a:txBody>
                    <a:bodyPr/>
                    <a:lstStyle/>
                    <a:p>
                      <a:r>
                        <a:rPr lang="es-419" sz="1400" dirty="0" smtClean="0"/>
                        <a:t>Demanda</a:t>
                      </a:r>
                      <a:endParaRPr lang="en-US" sz="1400" dirty="0"/>
                    </a:p>
                  </a:txBody>
                  <a:tcPr>
                    <a:solidFill>
                      <a:schemeClr val="accent2">
                        <a:lumMod val="75000"/>
                      </a:schemeClr>
                    </a:solidFill>
                  </a:tcPr>
                </a:tc>
                <a:tc>
                  <a:txBody>
                    <a:bodyPr/>
                    <a:lstStyle/>
                    <a:p>
                      <a:r>
                        <a:rPr lang="es-419" sz="1400" dirty="0" smtClean="0"/>
                        <a:t>Ruta</a:t>
                      </a:r>
                      <a:endParaRPr lang="en-US" sz="1400" dirty="0"/>
                    </a:p>
                  </a:txBody>
                  <a:tcPr>
                    <a:solidFill>
                      <a:schemeClr val="accent2">
                        <a:lumMod val="75000"/>
                      </a:schemeClr>
                    </a:solidFill>
                  </a:tcPr>
                </a:tc>
              </a:tr>
              <a:tr h="288032">
                <a:tc>
                  <a:txBody>
                    <a:bodyPr/>
                    <a:lstStyle/>
                    <a:p>
                      <a:r>
                        <a:rPr lang="es-419" sz="1400" smtClean="0"/>
                        <a:t>0</a:t>
                      </a:r>
                      <a:endParaRPr lang="en-US" sz="1400" dirty="0"/>
                    </a:p>
                  </a:txBody>
                  <a:tcPr>
                    <a:solidFill>
                      <a:schemeClr val="accent2">
                        <a:lumMod val="20000"/>
                        <a:lumOff val="80000"/>
                      </a:schemeClr>
                    </a:solidFill>
                  </a:tcPr>
                </a:tc>
                <a:tc>
                  <a:txBody>
                    <a:bodyPr/>
                    <a:lstStyle/>
                    <a:p>
                      <a:r>
                        <a:rPr lang="es-419" sz="1400" dirty="0" smtClean="0"/>
                        <a:t>0</a:t>
                      </a:r>
                      <a:r>
                        <a:rPr lang="es-419" sz="1400" baseline="0" dirty="0" smtClean="0"/>
                        <a:t> – 1 </a:t>
                      </a:r>
                      <a:endParaRPr lang="en-US" sz="1400" dirty="0"/>
                    </a:p>
                  </a:txBody>
                  <a:tcPr>
                    <a:solidFill>
                      <a:schemeClr val="accent2">
                        <a:lumMod val="20000"/>
                        <a:lumOff val="80000"/>
                      </a:schemeClr>
                    </a:solidFill>
                  </a:tcPr>
                </a:tc>
                <a:tc>
                  <a:txBody>
                    <a:bodyPr/>
                    <a:lstStyle/>
                    <a:p>
                      <a:r>
                        <a:rPr lang="es-419" sz="1400" dirty="0" smtClean="0"/>
                        <a:t>0 – 1</a:t>
                      </a:r>
                      <a:endParaRPr lang="en-US" sz="1400" dirty="0"/>
                    </a:p>
                  </a:txBody>
                  <a:tcPr>
                    <a:solidFill>
                      <a:schemeClr val="accent2">
                        <a:lumMod val="20000"/>
                        <a:lumOff val="80000"/>
                      </a:schemeClr>
                    </a:solidFill>
                  </a:tcPr>
                </a:tc>
              </a:tr>
              <a:tr h="271264">
                <a:tc>
                  <a:txBody>
                    <a:bodyPr/>
                    <a:lstStyle/>
                    <a:p>
                      <a:r>
                        <a:rPr lang="es-419" sz="1400" dirty="0" smtClean="0"/>
                        <a:t>1</a:t>
                      </a:r>
                      <a:endParaRPr lang="en-US" sz="1400" dirty="0"/>
                    </a:p>
                  </a:txBody>
                  <a:tcPr>
                    <a:solidFill>
                      <a:schemeClr val="accent2">
                        <a:lumMod val="20000"/>
                        <a:lumOff val="80000"/>
                      </a:schemeClr>
                    </a:solidFill>
                  </a:tcPr>
                </a:tc>
                <a:tc>
                  <a:txBody>
                    <a:bodyPr/>
                    <a:lstStyle/>
                    <a:p>
                      <a:r>
                        <a:rPr lang="es-419" sz="1400" dirty="0" smtClean="0"/>
                        <a:t>0</a:t>
                      </a:r>
                      <a:r>
                        <a:rPr lang="es-419" sz="1400" baseline="0" dirty="0" smtClean="0"/>
                        <a:t> – 1 </a:t>
                      </a:r>
                      <a:endParaRPr lang="en-US" sz="1400" dirty="0"/>
                    </a:p>
                  </a:txBody>
                  <a:tcPr>
                    <a:solidFill>
                      <a:schemeClr val="accent2">
                        <a:lumMod val="20000"/>
                        <a:lumOff val="80000"/>
                      </a:schemeClr>
                    </a:solidFill>
                  </a:tcPr>
                </a:tc>
                <a:tc>
                  <a:txBody>
                    <a:bodyPr/>
                    <a:lstStyle/>
                    <a:p>
                      <a:r>
                        <a:rPr lang="es-419" sz="1400" dirty="0" smtClean="0"/>
                        <a:t>0 – 4 –</a:t>
                      </a:r>
                      <a:r>
                        <a:rPr lang="es-419" sz="1400" baseline="0" dirty="0" smtClean="0"/>
                        <a:t> 3 – 1 </a:t>
                      </a:r>
                      <a:endParaRPr lang="en-US" sz="1400" dirty="0"/>
                    </a:p>
                  </a:txBody>
                  <a:tcPr>
                    <a:solidFill>
                      <a:schemeClr val="accent2">
                        <a:lumMod val="20000"/>
                        <a:lumOff val="80000"/>
                      </a:schemeClr>
                    </a:solidFill>
                  </a:tcPr>
                </a:tc>
              </a:tr>
              <a:tr h="254496">
                <a:tc>
                  <a:txBody>
                    <a:bodyPr/>
                    <a:lstStyle/>
                    <a:p>
                      <a:r>
                        <a:rPr lang="es-419" sz="1400" dirty="0" smtClean="0"/>
                        <a:t>2</a:t>
                      </a:r>
                      <a:endParaRPr lang="en-US" sz="1400" dirty="0"/>
                    </a:p>
                  </a:txBody>
                  <a:tcPr>
                    <a:solidFill>
                      <a:schemeClr val="accent2">
                        <a:lumMod val="20000"/>
                        <a:lumOff val="80000"/>
                      </a:schemeClr>
                    </a:solidFill>
                  </a:tcPr>
                </a:tc>
                <a:tc>
                  <a:txBody>
                    <a:bodyPr/>
                    <a:lstStyle/>
                    <a:p>
                      <a:r>
                        <a:rPr lang="es-419" sz="1400" dirty="0" smtClean="0"/>
                        <a:t>0</a:t>
                      </a:r>
                      <a:r>
                        <a:rPr lang="es-419" sz="1400" baseline="0" dirty="0" smtClean="0"/>
                        <a:t> – 2 </a:t>
                      </a:r>
                      <a:endParaRPr lang="en-US" sz="1400" dirty="0"/>
                    </a:p>
                  </a:txBody>
                  <a:tcPr>
                    <a:solidFill>
                      <a:schemeClr val="accent2">
                        <a:lumMod val="20000"/>
                        <a:lumOff val="80000"/>
                      </a:schemeClr>
                    </a:solidFill>
                  </a:tcPr>
                </a:tc>
                <a:tc>
                  <a:txBody>
                    <a:bodyPr/>
                    <a:lstStyle/>
                    <a:p>
                      <a:r>
                        <a:rPr lang="es-419" sz="1400" dirty="0" smtClean="0"/>
                        <a:t>0</a:t>
                      </a:r>
                      <a:r>
                        <a:rPr lang="es-419" sz="1400" baseline="0" dirty="0" smtClean="0"/>
                        <a:t> – 1 – 2 </a:t>
                      </a:r>
                      <a:endParaRPr lang="en-US" sz="1400" dirty="0"/>
                    </a:p>
                  </a:txBody>
                  <a:tcPr>
                    <a:solidFill>
                      <a:schemeClr val="accent2">
                        <a:lumMod val="20000"/>
                        <a:lumOff val="80000"/>
                      </a:schemeClr>
                    </a:solidFill>
                  </a:tcPr>
                </a:tc>
              </a:tr>
              <a:tr h="309736">
                <a:tc>
                  <a:txBody>
                    <a:bodyPr/>
                    <a:lstStyle/>
                    <a:p>
                      <a:r>
                        <a:rPr lang="es-419" sz="1400" dirty="0" smtClean="0"/>
                        <a:t>3</a:t>
                      </a:r>
                      <a:endParaRPr lang="en-US" sz="1400" dirty="0"/>
                    </a:p>
                  </a:txBody>
                  <a:tcPr>
                    <a:solidFill>
                      <a:schemeClr val="accent2">
                        <a:lumMod val="20000"/>
                        <a:lumOff val="80000"/>
                      </a:schemeClr>
                    </a:solidFill>
                  </a:tcPr>
                </a:tc>
                <a:tc>
                  <a:txBody>
                    <a:bodyPr/>
                    <a:lstStyle/>
                    <a:p>
                      <a:r>
                        <a:rPr lang="es-419" sz="1400" dirty="0" smtClean="0"/>
                        <a:t>0</a:t>
                      </a:r>
                      <a:r>
                        <a:rPr lang="es-419" sz="1400" baseline="0" dirty="0" smtClean="0"/>
                        <a:t> – 2 </a:t>
                      </a:r>
                      <a:endParaRPr lang="en-US" sz="1400" dirty="0"/>
                    </a:p>
                  </a:txBody>
                  <a:tcPr>
                    <a:solidFill>
                      <a:schemeClr val="accent2">
                        <a:lumMod val="20000"/>
                        <a:lumOff val="80000"/>
                      </a:schemeClr>
                    </a:solidFill>
                  </a:tcPr>
                </a:tc>
                <a:tc>
                  <a:txBody>
                    <a:bodyPr/>
                    <a:lstStyle/>
                    <a:p>
                      <a:r>
                        <a:rPr lang="es-419" sz="1400" dirty="0" smtClean="0"/>
                        <a:t>0 –</a:t>
                      </a:r>
                      <a:r>
                        <a:rPr lang="es-419" sz="1400" baseline="0" dirty="0" smtClean="0"/>
                        <a:t> 1 – 3 – 2 </a:t>
                      </a:r>
                      <a:endParaRPr lang="en-US" sz="1400" dirty="0"/>
                    </a:p>
                  </a:txBody>
                  <a:tcPr>
                    <a:solidFill>
                      <a:schemeClr val="accent2">
                        <a:lumMod val="20000"/>
                        <a:lumOff val="80000"/>
                      </a:schemeClr>
                    </a:solidFill>
                  </a:tcPr>
                </a:tc>
              </a:tr>
              <a:tr h="288032">
                <a:tc>
                  <a:txBody>
                    <a:bodyPr/>
                    <a:lstStyle/>
                    <a:p>
                      <a:r>
                        <a:rPr lang="es-419" sz="1400" dirty="0" smtClean="0"/>
                        <a:t>4</a:t>
                      </a:r>
                      <a:endParaRPr lang="en-US" sz="1400" dirty="0"/>
                    </a:p>
                  </a:txBody>
                  <a:tcPr>
                    <a:solidFill>
                      <a:schemeClr val="accent2">
                        <a:lumMod val="20000"/>
                        <a:lumOff val="80000"/>
                      </a:schemeClr>
                    </a:solidFill>
                  </a:tcPr>
                </a:tc>
                <a:tc>
                  <a:txBody>
                    <a:bodyPr/>
                    <a:lstStyle/>
                    <a:p>
                      <a:r>
                        <a:rPr lang="es-419" sz="1400" dirty="0" smtClean="0"/>
                        <a:t>4</a:t>
                      </a:r>
                      <a:r>
                        <a:rPr lang="es-419" sz="1400" baseline="0" dirty="0" smtClean="0"/>
                        <a:t> – 1 </a:t>
                      </a:r>
                      <a:endParaRPr lang="en-US" sz="1400" dirty="0"/>
                    </a:p>
                  </a:txBody>
                  <a:tcPr>
                    <a:solidFill>
                      <a:schemeClr val="accent2">
                        <a:lumMod val="20000"/>
                        <a:lumOff val="80000"/>
                      </a:schemeClr>
                    </a:solidFill>
                  </a:tcPr>
                </a:tc>
                <a:tc>
                  <a:txBody>
                    <a:bodyPr/>
                    <a:lstStyle/>
                    <a:p>
                      <a:r>
                        <a:rPr lang="es-419" sz="1400" dirty="0" smtClean="0"/>
                        <a:t>4 – 0 – 1 </a:t>
                      </a:r>
                      <a:endParaRPr lang="en-US" sz="1400" dirty="0"/>
                    </a:p>
                  </a:txBody>
                  <a:tcPr>
                    <a:solidFill>
                      <a:schemeClr val="accent2">
                        <a:lumMod val="20000"/>
                        <a:lumOff val="80000"/>
                      </a:schemeClr>
                    </a:solidFill>
                  </a:tcPr>
                </a:tc>
              </a:tr>
              <a:tr h="271264">
                <a:tc>
                  <a:txBody>
                    <a:bodyPr/>
                    <a:lstStyle/>
                    <a:p>
                      <a:r>
                        <a:rPr lang="es-419" sz="1400" dirty="0" smtClean="0"/>
                        <a:t>5</a:t>
                      </a:r>
                      <a:endParaRPr lang="en-US" sz="1400" dirty="0"/>
                    </a:p>
                  </a:txBody>
                  <a:tcPr>
                    <a:solidFill>
                      <a:schemeClr val="accent2">
                        <a:lumMod val="20000"/>
                        <a:lumOff val="80000"/>
                      </a:schemeClr>
                    </a:solidFill>
                  </a:tcPr>
                </a:tc>
                <a:tc>
                  <a:txBody>
                    <a:bodyPr/>
                    <a:lstStyle/>
                    <a:p>
                      <a:r>
                        <a:rPr lang="es-419" sz="1400" dirty="0" smtClean="0"/>
                        <a:t>4</a:t>
                      </a:r>
                      <a:r>
                        <a:rPr lang="es-419" sz="1400" baseline="0" dirty="0" smtClean="0"/>
                        <a:t> – 1 </a:t>
                      </a:r>
                      <a:endParaRPr lang="en-US" sz="1400" dirty="0"/>
                    </a:p>
                  </a:txBody>
                  <a:tcPr>
                    <a:solidFill>
                      <a:schemeClr val="accent2">
                        <a:lumMod val="20000"/>
                        <a:lumOff val="80000"/>
                      </a:schemeClr>
                    </a:solidFill>
                  </a:tcPr>
                </a:tc>
                <a:tc>
                  <a:txBody>
                    <a:bodyPr/>
                    <a:lstStyle/>
                    <a:p>
                      <a:r>
                        <a:rPr lang="es-419" sz="1400" dirty="0" smtClean="0"/>
                        <a:t>4 – 3 –</a:t>
                      </a:r>
                      <a:r>
                        <a:rPr lang="es-419" sz="1400" baseline="0" dirty="0" smtClean="0"/>
                        <a:t> 1 </a:t>
                      </a:r>
                      <a:endParaRPr lang="en-US" sz="1400" dirty="0"/>
                    </a:p>
                  </a:txBody>
                  <a:tcPr>
                    <a:solidFill>
                      <a:schemeClr val="accent2">
                        <a:lumMod val="20000"/>
                        <a:lumOff val="80000"/>
                      </a:schemeClr>
                    </a:solidFill>
                  </a:tcPr>
                </a:tc>
              </a:tr>
            </a:tbl>
          </a:graphicData>
        </a:graphic>
      </p:graphicFrame>
      <p:sp>
        <p:nvSpPr>
          <p:cNvPr id="7" name="6 CuadroTexto"/>
          <p:cNvSpPr txBox="1"/>
          <p:nvPr/>
        </p:nvSpPr>
        <p:spPr>
          <a:xfrm>
            <a:off x="5652120" y="2852936"/>
            <a:ext cx="1863011" cy="307777"/>
          </a:xfrm>
          <a:prstGeom prst="rect">
            <a:avLst/>
          </a:prstGeom>
          <a:noFill/>
        </p:spPr>
        <p:txBody>
          <a:bodyPr wrap="none" rtlCol="0">
            <a:spAutoFit/>
          </a:bodyPr>
          <a:lstStyle/>
          <a:p>
            <a:r>
              <a:rPr lang="es-419" sz="1400" dirty="0" smtClean="0"/>
              <a:t>Topología de 5 nodos</a:t>
            </a:r>
            <a:endParaRPr lang="en-US" sz="1400" dirty="0"/>
          </a:p>
        </p:txBody>
      </p:sp>
      <p:sp>
        <p:nvSpPr>
          <p:cNvPr id="8" name="7 CuadroTexto"/>
          <p:cNvSpPr txBox="1"/>
          <p:nvPr/>
        </p:nvSpPr>
        <p:spPr>
          <a:xfrm>
            <a:off x="4929021" y="5733256"/>
            <a:ext cx="4089581" cy="307777"/>
          </a:xfrm>
          <a:prstGeom prst="rect">
            <a:avLst/>
          </a:prstGeom>
          <a:noFill/>
        </p:spPr>
        <p:txBody>
          <a:bodyPr wrap="none" rtlCol="0">
            <a:spAutoFit/>
          </a:bodyPr>
          <a:lstStyle/>
          <a:p>
            <a:r>
              <a:rPr lang="es-419" sz="1400" dirty="0" smtClean="0"/>
              <a:t>Tabla de rutas con </a:t>
            </a:r>
            <a:r>
              <a:rPr lang="es-419" sz="1400" i="1" dirty="0" smtClean="0"/>
              <a:t>k=2 </a:t>
            </a:r>
            <a:r>
              <a:rPr lang="es-419" sz="1400" dirty="0" smtClean="0"/>
              <a:t>para la topología 5 nodos</a:t>
            </a:r>
            <a:endParaRPr lang="en-US" sz="1400" dirty="0"/>
          </a:p>
        </p:txBody>
      </p:sp>
    </p:spTree>
    <p:extLst>
      <p:ext uri="{BB962C8B-B14F-4D97-AF65-F5344CB8AC3E}">
        <p14:creationId xmlns:p14="http://schemas.microsoft.com/office/powerpoint/2010/main" val="70472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859" y="3419083"/>
            <a:ext cx="3564101" cy="58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Población Inicial</a:t>
            </a:r>
            <a:endParaRPr lang="en-US" dirty="0">
              <a:latin typeface="Vijaya" pitchFamily="34" charset="0"/>
              <a:cs typeface="Vijaya" pitchFamily="34" charset="0"/>
            </a:endParaRPr>
          </a:p>
        </p:txBody>
      </p:sp>
      <p:sp>
        <p:nvSpPr>
          <p:cNvPr id="3" name="2 Marcador de contenido"/>
          <p:cNvSpPr>
            <a:spLocks noGrp="1"/>
          </p:cNvSpPr>
          <p:nvPr>
            <p:ph idx="1"/>
          </p:nvPr>
        </p:nvSpPr>
        <p:spPr>
          <a:xfrm>
            <a:off x="457200" y="1916832"/>
            <a:ext cx="8229600" cy="4657704"/>
          </a:xfrm>
        </p:spPr>
        <p:txBody>
          <a:bodyPr/>
          <a:lstStyle/>
          <a:p>
            <a:r>
              <a:rPr lang="es-419" dirty="0" smtClean="0">
                <a:latin typeface="Vijaya" pitchFamily="34" charset="0"/>
                <a:cs typeface="Vijaya" pitchFamily="34" charset="0"/>
              </a:rPr>
              <a:t>Generación de secuencia de atención</a:t>
            </a:r>
          </a:p>
          <a:p>
            <a:r>
              <a:rPr lang="es-419" dirty="0" smtClean="0">
                <a:latin typeface="Vijaya" pitchFamily="34" charset="0"/>
                <a:cs typeface="Vijaya" pitchFamily="34" charset="0"/>
              </a:rPr>
              <a:t>Ruteo</a:t>
            </a:r>
            <a:r>
              <a:rPr lang="es-419" dirty="0">
                <a:latin typeface="Vijaya" pitchFamily="34" charset="0"/>
                <a:cs typeface="Vijaya" pitchFamily="34" charset="0"/>
              </a:rPr>
              <a:t>: Aleatorio</a:t>
            </a:r>
            <a:endParaRPr lang="en-US" dirty="0">
              <a:latin typeface="Vijaya" pitchFamily="34" charset="0"/>
              <a:cs typeface="Vijaya" pitchFamily="34" charset="0"/>
            </a:endParaRPr>
          </a:p>
        </p:txBody>
      </p:sp>
      <p:sp>
        <p:nvSpPr>
          <p:cNvPr id="5" name="4 CuadroTexto"/>
          <p:cNvSpPr txBox="1"/>
          <p:nvPr/>
        </p:nvSpPr>
        <p:spPr>
          <a:xfrm>
            <a:off x="652232" y="3068960"/>
            <a:ext cx="1255472" cy="369332"/>
          </a:xfrm>
          <a:prstGeom prst="rect">
            <a:avLst/>
          </a:prstGeom>
          <a:noFill/>
        </p:spPr>
        <p:txBody>
          <a:bodyPr wrap="none" rtlCol="0">
            <a:spAutoFit/>
          </a:bodyPr>
          <a:lstStyle/>
          <a:p>
            <a:r>
              <a:rPr lang="es-419" dirty="0" smtClean="0">
                <a:latin typeface="Times New Roman" pitchFamily="18" charset="0"/>
                <a:cs typeface="Times New Roman" pitchFamily="18" charset="0"/>
              </a:rPr>
              <a:t>Individuo 1</a:t>
            </a:r>
            <a:endParaRPr lang="en-US" dirty="0">
              <a:latin typeface="Times New Roman" pitchFamily="18" charset="0"/>
              <a:cs typeface="Times New Roman" pitchFamily="18" charset="0"/>
            </a:endParaRPr>
          </a:p>
        </p:txBody>
      </p:sp>
      <p:cxnSp>
        <p:nvCxnSpPr>
          <p:cNvPr id="7" name="6 Conector recto de flecha"/>
          <p:cNvCxnSpPr/>
          <p:nvPr/>
        </p:nvCxnSpPr>
        <p:spPr>
          <a:xfrm>
            <a:off x="971600" y="4725144"/>
            <a:ext cx="3960440" cy="0"/>
          </a:xfrm>
          <a:prstGeom prst="straightConnector1">
            <a:avLst/>
          </a:prstGeom>
          <a:ln w="25400">
            <a:solidFill>
              <a:schemeClr val="accent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8 Conector recto"/>
          <p:cNvCxnSpPr/>
          <p:nvPr/>
        </p:nvCxnSpPr>
        <p:spPr>
          <a:xfrm flipV="1">
            <a:off x="971600" y="4005064"/>
            <a:ext cx="0" cy="720080"/>
          </a:xfrm>
          <a:prstGeom prst="line">
            <a:avLst/>
          </a:prstGeom>
          <a:ln w="254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3 Marcador de número de diapositiva"/>
          <p:cNvSpPr>
            <a:spLocks noGrp="1"/>
          </p:cNvSpPr>
          <p:nvPr>
            <p:ph type="sldNum" sz="quarter" idx="12"/>
          </p:nvPr>
        </p:nvSpPr>
        <p:spPr/>
        <p:txBody>
          <a:bodyPr/>
          <a:lstStyle/>
          <a:p>
            <a:fld id="{3E465342-07BB-4AE0-945D-5C6FCBAACC10}" type="slidenum">
              <a:rPr lang="en-US" smtClean="0"/>
              <a:t>58</a:t>
            </a:fld>
            <a:endParaRPr lang="en-US"/>
          </a:p>
        </p:txBody>
      </p:sp>
      <p:graphicFrame>
        <p:nvGraphicFramePr>
          <p:cNvPr id="18" name="17 Tabla"/>
          <p:cNvGraphicFramePr>
            <a:graphicFrameLocks noGrp="1"/>
          </p:cNvGraphicFramePr>
          <p:nvPr>
            <p:extLst>
              <p:ext uri="{D42A27DB-BD31-4B8C-83A1-F6EECF244321}">
                <p14:modId xmlns:p14="http://schemas.microsoft.com/office/powerpoint/2010/main" val="2763557694"/>
              </p:ext>
            </p:extLst>
          </p:nvPr>
        </p:nvGraphicFramePr>
        <p:xfrm>
          <a:off x="5004048" y="4137640"/>
          <a:ext cx="3528392" cy="1163568"/>
        </p:xfrm>
        <a:graphic>
          <a:graphicData uri="http://schemas.openxmlformats.org/drawingml/2006/table">
            <a:tbl>
              <a:tblPr firstRow="1" bandRow="1">
                <a:tableStyleId>{5C22544A-7EE6-4342-B048-85BDC9FD1C3A}</a:tableStyleId>
              </a:tblPr>
              <a:tblGrid>
                <a:gridCol w="389034"/>
                <a:gridCol w="1387158"/>
                <a:gridCol w="1752200"/>
              </a:tblGrid>
              <a:tr h="432048">
                <a:tc>
                  <a:txBody>
                    <a:bodyPr/>
                    <a:lstStyle/>
                    <a:p>
                      <a:endParaRPr lang="en-US" dirty="0"/>
                    </a:p>
                  </a:txBody>
                  <a:tcPr>
                    <a:solidFill>
                      <a:schemeClr val="accent2">
                        <a:lumMod val="75000"/>
                      </a:schemeClr>
                    </a:solidFill>
                  </a:tcPr>
                </a:tc>
                <a:tc>
                  <a:txBody>
                    <a:bodyPr/>
                    <a:lstStyle/>
                    <a:p>
                      <a:r>
                        <a:rPr lang="es-419" dirty="0" smtClean="0"/>
                        <a:t>Demanda</a:t>
                      </a:r>
                      <a:endParaRPr lang="en-US" dirty="0"/>
                    </a:p>
                  </a:txBody>
                  <a:tcPr>
                    <a:solidFill>
                      <a:schemeClr val="accent2">
                        <a:lumMod val="75000"/>
                      </a:schemeClr>
                    </a:solidFill>
                  </a:tcPr>
                </a:tc>
                <a:tc>
                  <a:txBody>
                    <a:bodyPr/>
                    <a:lstStyle/>
                    <a:p>
                      <a:r>
                        <a:rPr lang="es-419" dirty="0" smtClean="0"/>
                        <a:t>Ruta</a:t>
                      </a:r>
                      <a:endParaRPr lang="en-US" dirty="0"/>
                    </a:p>
                  </a:txBody>
                  <a:tcPr>
                    <a:solidFill>
                      <a:schemeClr val="accent2">
                        <a:lumMod val="75000"/>
                      </a:schemeClr>
                    </a:solidFill>
                  </a:tcPr>
                </a:tc>
              </a:tr>
              <a:tr h="353071">
                <a:tc>
                  <a:txBody>
                    <a:bodyPr/>
                    <a:lstStyle/>
                    <a:p>
                      <a:r>
                        <a:rPr lang="es-419" dirty="0" smtClean="0"/>
                        <a:t>0</a:t>
                      </a:r>
                      <a:endParaRPr lang="en-US" dirty="0"/>
                    </a:p>
                  </a:txBody>
                  <a:tcPr>
                    <a:solidFill>
                      <a:schemeClr val="accent2">
                        <a:lumMod val="20000"/>
                        <a:lumOff val="80000"/>
                      </a:schemeClr>
                    </a:solidFill>
                  </a:tcPr>
                </a:tc>
                <a:tc>
                  <a:txBody>
                    <a:bodyPr/>
                    <a:lstStyle/>
                    <a:p>
                      <a:r>
                        <a:rPr lang="es-419" dirty="0" smtClean="0"/>
                        <a:t>0</a:t>
                      </a:r>
                      <a:r>
                        <a:rPr lang="es-419" baseline="0" dirty="0" smtClean="0"/>
                        <a:t> – 1 </a:t>
                      </a:r>
                      <a:endParaRPr lang="en-US" dirty="0"/>
                    </a:p>
                  </a:txBody>
                  <a:tcPr>
                    <a:solidFill>
                      <a:schemeClr val="accent2">
                        <a:lumMod val="20000"/>
                        <a:lumOff val="80000"/>
                      </a:schemeClr>
                    </a:solidFill>
                  </a:tcPr>
                </a:tc>
                <a:tc>
                  <a:txBody>
                    <a:bodyPr/>
                    <a:lstStyle/>
                    <a:p>
                      <a:r>
                        <a:rPr lang="es-419" dirty="0" smtClean="0"/>
                        <a:t>0 – 1</a:t>
                      </a:r>
                      <a:endParaRPr lang="en-US" dirty="0"/>
                    </a:p>
                  </a:txBody>
                  <a:tcPr>
                    <a:solidFill>
                      <a:schemeClr val="accent2">
                        <a:lumMod val="20000"/>
                        <a:lumOff val="80000"/>
                      </a:schemeClr>
                    </a:solidFill>
                  </a:tcPr>
                </a:tc>
              </a:tr>
              <a:tr h="353071">
                <a:tc>
                  <a:txBody>
                    <a:bodyPr/>
                    <a:lstStyle/>
                    <a:p>
                      <a:r>
                        <a:rPr lang="es-419" dirty="0" smtClean="0"/>
                        <a:t>1</a:t>
                      </a:r>
                      <a:endParaRPr lang="en-US" dirty="0"/>
                    </a:p>
                  </a:txBody>
                  <a:tcPr>
                    <a:solidFill>
                      <a:schemeClr val="accent2">
                        <a:lumMod val="20000"/>
                        <a:lumOff val="80000"/>
                      </a:schemeClr>
                    </a:solidFill>
                  </a:tcPr>
                </a:tc>
                <a:tc>
                  <a:txBody>
                    <a:bodyPr/>
                    <a:lstStyle/>
                    <a:p>
                      <a:r>
                        <a:rPr lang="es-419" dirty="0" smtClean="0"/>
                        <a:t>0</a:t>
                      </a:r>
                      <a:r>
                        <a:rPr lang="es-419" baseline="0" dirty="0" smtClean="0"/>
                        <a:t> – 1 </a:t>
                      </a:r>
                      <a:endParaRPr lang="en-US" dirty="0"/>
                    </a:p>
                  </a:txBody>
                  <a:tcPr>
                    <a:solidFill>
                      <a:schemeClr val="accent2">
                        <a:lumMod val="20000"/>
                        <a:lumOff val="80000"/>
                      </a:schemeClr>
                    </a:solidFill>
                  </a:tcPr>
                </a:tc>
                <a:tc>
                  <a:txBody>
                    <a:bodyPr/>
                    <a:lstStyle/>
                    <a:p>
                      <a:r>
                        <a:rPr lang="es-419" dirty="0" smtClean="0"/>
                        <a:t>0 – 4 –</a:t>
                      </a:r>
                      <a:r>
                        <a:rPr lang="es-419" baseline="0" dirty="0" smtClean="0"/>
                        <a:t> 3 – 1 </a:t>
                      </a:r>
                      <a:endParaRPr lang="en-US" dirty="0"/>
                    </a:p>
                  </a:txBody>
                  <a:tcPr>
                    <a:solidFill>
                      <a:schemeClr val="accent2">
                        <a:lumMod val="20000"/>
                        <a:lumOff val="80000"/>
                      </a:schemeClr>
                    </a:solidFill>
                  </a:tcPr>
                </a:tc>
              </a:tr>
            </a:tbl>
          </a:graphicData>
        </a:graphic>
      </p:graphicFrame>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232" y="3419082"/>
            <a:ext cx="3564101" cy="58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10 CuadroTexto"/>
          <p:cNvSpPr txBox="1"/>
          <p:nvPr/>
        </p:nvSpPr>
        <p:spPr>
          <a:xfrm>
            <a:off x="4950173" y="5373216"/>
            <a:ext cx="3780202" cy="307777"/>
          </a:xfrm>
          <a:prstGeom prst="rect">
            <a:avLst/>
          </a:prstGeom>
          <a:solidFill>
            <a:schemeClr val="bg1"/>
          </a:solidFill>
        </p:spPr>
        <p:txBody>
          <a:bodyPr wrap="none" rtlCol="0">
            <a:spAutoFit/>
          </a:bodyPr>
          <a:lstStyle/>
          <a:p>
            <a:r>
              <a:rPr lang="es-419" sz="1400" dirty="0" smtClean="0"/>
              <a:t>Tabla de rutas con </a:t>
            </a:r>
            <a:r>
              <a:rPr lang="es-419" sz="1400" i="1" dirty="0" smtClean="0"/>
              <a:t>k=2 </a:t>
            </a:r>
            <a:r>
              <a:rPr lang="es-419" sz="1400" dirty="0" smtClean="0"/>
              <a:t>para la demanda  </a:t>
            </a:r>
            <a:r>
              <a:rPr lang="es-419" sz="1400" i="1" dirty="0" smtClean="0"/>
              <a:t>0 - 1</a:t>
            </a:r>
            <a:endParaRPr lang="en-US" sz="1400" i="1" dirty="0"/>
          </a:p>
        </p:txBody>
      </p:sp>
    </p:spTree>
    <p:extLst>
      <p:ext uri="{BB962C8B-B14F-4D97-AF65-F5344CB8AC3E}">
        <p14:creationId xmlns:p14="http://schemas.microsoft.com/office/powerpoint/2010/main" val="314641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15362"/>
                                        </p:tgtEl>
                                        <p:attrNameLst>
                                          <p:attrName>style.visibility</p:attrName>
                                        </p:attrNameLst>
                                      </p:cBhvr>
                                      <p:to>
                                        <p:strVal val="visible"/>
                                      </p:to>
                                    </p:set>
                                    <p:animEffect transition="in" filter="fade">
                                      <p:cBhvr>
                                        <p:cTn id="39"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11 Tabla"/>
          <p:cNvGraphicFramePr>
            <a:graphicFrameLocks noGrp="1"/>
          </p:cNvGraphicFramePr>
          <p:nvPr>
            <p:extLst>
              <p:ext uri="{D42A27DB-BD31-4B8C-83A1-F6EECF244321}">
                <p14:modId xmlns:p14="http://schemas.microsoft.com/office/powerpoint/2010/main" val="2159428719"/>
              </p:ext>
            </p:extLst>
          </p:nvPr>
        </p:nvGraphicFramePr>
        <p:xfrm>
          <a:off x="5006658" y="4138447"/>
          <a:ext cx="3528392" cy="1163568"/>
        </p:xfrm>
        <a:graphic>
          <a:graphicData uri="http://schemas.openxmlformats.org/drawingml/2006/table">
            <a:tbl>
              <a:tblPr firstRow="1" bandRow="1">
                <a:tableStyleId>{5C22544A-7EE6-4342-B048-85BDC9FD1C3A}</a:tableStyleId>
              </a:tblPr>
              <a:tblGrid>
                <a:gridCol w="389034"/>
                <a:gridCol w="1387158"/>
                <a:gridCol w="1752200"/>
              </a:tblGrid>
              <a:tr h="432048">
                <a:tc>
                  <a:txBody>
                    <a:bodyPr/>
                    <a:lstStyle/>
                    <a:p>
                      <a:endParaRPr lang="en-US" dirty="0"/>
                    </a:p>
                  </a:txBody>
                  <a:tcPr>
                    <a:solidFill>
                      <a:schemeClr val="accent2">
                        <a:lumMod val="75000"/>
                      </a:schemeClr>
                    </a:solidFill>
                  </a:tcPr>
                </a:tc>
                <a:tc>
                  <a:txBody>
                    <a:bodyPr/>
                    <a:lstStyle/>
                    <a:p>
                      <a:r>
                        <a:rPr lang="es-419" dirty="0" smtClean="0"/>
                        <a:t>Demanda</a:t>
                      </a:r>
                      <a:endParaRPr lang="en-US" dirty="0"/>
                    </a:p>
                  </a:txBody>
                  <a:tcPr>
                    <a:solidFill>
                      <a:schemeClr val="accent2">
                        <a:lumMod val="75000"/>
                      </a:schemeClr>
                    </a:solidFill>
                  </a:tcPr>
                </a:tc>
                <a:tc>
                  <a:txBody>
                    <a:bodyPr/>
                    <a:lstStyle/>
                    <a:p>
                      <a:r>
                        <a:rPr lang="es-419" dirty="0" smtClean="0"/>
                        <a:t>Ruta</a:t>
                      </a:r>
                      <a:endParaRPr lang="en-US" dirty="0"/>
                    </a:p>
                  </a:txBody>
                  <a:tcPr>
                    <a:solidFill>
                      <a:schemeClr val="accent2">
                        <a:lumMod val="75000"/>
                      </a:schemeClr>
                    </a:solidFill>
                  </a:tcPr>
                </a:tc>
              </a:tr>
              <a:tr h="353071">
                <a:tc>
                  <a:txBody>
                    <a:bodyPr/>
                    <a:lstStyle/>
                    <a:p>
                      <a:r>
                        <a:rPr lang="es-419" dirty="0" smtClean="0"/>
                        <a:t>2</a:t>
                      </a:r>
                      <a:endParaRPr lang="en-US" dirty="0"/>
                    </a:p>
                  </a:txBody>
                  <a:tcPr>
                    <a:solidFill>
                      <a:schemeClr val="accent2">
                        <a:lumMod val="20000"/>
                        <a:lumOff val="80000"/>
                      </a:schemeClr>
                    </a:solidFill>
                  </a:tcPr>
                </a:tc>
                <a:tc>
                  <a:txBody>
                    <a:bodyPr/>
                    <a:lstStyle/>
                    <a:p>
                      <a:r>
                        <a:rPr lang="es-419" dirty="0" smtClean="0"/>
                        <a:t>0</a:t>
                      </a:r>
                      <a:r>
                        <a:rPr lang="es-419" baseline="0" dirty="0" smtClean="0"/>
                        <a:t> – 2 </a:t>
                      </a:r>
                      <a:endParaRPr lang="en-US" dirty="0"/>
                    </a:p>
                  </a:txBody>
                  <a:tcPr>
                    <a:solidFill>
                      <a:schemeClr val="accent2">
                        <a:lumMod val="20000"/>
                        <a:lumOff val="80000"/>
                      </a:schemeClr>
                    </a:solidFill>
                  </a:tcPr>
                </a:tc>
                <a:tc>
                  <a:txBody>
                    <a:bodyPr/>
                    <a:lstStyle/>
                    <a:p>
                      <a:r>
                        <a:rPr lang="es-419" dirty="0" smtClean="0"/>
                        <a:t>0</a:t>
                      </a:r>
                      <a:r>
                        <a:rPr lang="es-419" baseline="0" dirty="0" smtClean="0"/>
                        <a:t> – 1 – 2 </a:t>
                      </a:r>
                      <a:endParaRPr lang="en-US" dirty="0"/>
                    </a:p>
                  </a:txBody>
                  <a:tcPr>
                    <a:solidFill>
                      <a:schemeClr val="accent2">
                        <a:lumMod val="20000"/>
                        <a:lumOff val="80000"/>
                      </a:schemeClr>
                    </a:solidFill>
                  </a:tcPr>
                </a:tc>
              </a:tr>
              <a:tr h="353071">
                <a:tc>
                  <a:txBody>
                    <a:bodyPr/>
                    <a:lstStyle/>
                    <a:p>
                      <a:r>
                        <a:rPr lang="es-419" dirty="0" smtClean="0"/>
                        <a:t>3</a:t>
                      </a:r>
                      <a:endParaRPr lang="en-US" dirty="0"/>
                    </a:p>
                  </a:txBody>
                  <a:tcPr>
                    <a:solidFill>
                      <a:schemeClr val="accent2">
                        <a:lumMod val="20000"/>
                        <a:lumOff val="80000"/>
                      </a:schemeClr>
                    </a:solidFill>
                  </a:tcPr>
                </a:tc>
                <a:tc>
                  <a:txBody>
                    <a:bodyPr/>
                    <a:lstStyle/>
                    <a:p>
                      <a:r>
                        <a:rPr lang="es-419" dirty="0" smtClean="0"/>
                        <a:t>0</a:t>
                      </a:r>
                      <a:r>
                        <a:rPr lang="es-419" baseline="0" dirty="0" smtClean="0"/>
                        <a:t> – 2 </a:t>
                      </a:r>
                      <a:endParaRPr lang="en-US" dirty="0"/>
                    </a:p>
                  </a:txBody>
                  <a:tcPr>
                    <a:solidFill>
                      <a:schemeClr val="accent2">
                        <a:lumMod val="20000"/>
                        <a:lumOff val="80000"/>
                      </a:schemeClr>
                    </a:solidFill>
                  </a:tcPr>
                </a:tc>
                <a:tc>
                  <a:txBody>
                    <a:bodyPr/>
                    <a:lstStyle/>
                    <a:p>
                      <a:r>
                        <a:rPr lang="es-419" dirty="0" smtClean="0"/>
                        <a:t>0 –</a:t>
                      </a:r>
                      <a:r>
                        <a:rPr lang="es-419" baseline="0" dirty="0" smtClean="0"/>
                        <a:t> 1 – 3 – 2 </a:t>
                      </a:r>
                      <a:endParaRPr lang="en-US" dirty="0"/>
                    </a:p>
                  </a:txBody>
                  <a:tcPr>
                    <a:solidFill>
                      <a:schemeClr val="accent2">
                        <a:lumMod val="20000"/>
                        <a:lumOff val="80000"/>
                      </a:schemeClr>
                    </a:solidFill>
                  </a:tcPr>
                </a:tc>
              </a:tr>
            </a:tbl>
          </a:graphicData>
        </a:graphic>
      </p:graphicFrame>
      <p:sp>
        <p:nvSpPr>
          <p:cNvPr id="13" name="12 CuadroTexto"/>
          <p:cNvSpPr txBox="1"/>
          <p:nvPr/>
        </p:nvSpPr>
        <p:spPr>
          <a:xfrm>
            <a:off x="4952783" y="5374023"/>
            <a:ext cx="3780202" cy="307777"/>
          </a:xfrm>
          <a:prstGeom prst="rect">
            <a:avLst/>
          </a:prstGeom>
          <a:solidFill>
            <a:schemeClr val="bg1"/>
          </a:solidFill>
        </p:spPr>
        <p:txBody>
          <a:bodyPr wrap="none" rtlCol="0">
            <a:spAutoFit/>
          </a:bodyPr>
          <a:lstStyle/>
          <a:p>
            <a:r>
              <a:rPr lang="es-419" sz="1400" dirty="0" smtClean="0"/>
              <a:t>Tabla de rutas con </a:t>
            </a:r>
            <a:r>
              <a:rPr lang="es-419" sz="1400" i="1" dirty="0" smtClean="0"/>
              <a:t>k=2 </a:t>
            </a:r>
            <a:r>
              <a:rPr lang="es-419" sz="1400" dirty="0" smtClean="0"/>
              <a:t>para la demanda  </a:t>
            </a:r>
            <a:r>
              <a:rPr lang="es-419" sz="1400" i="1" dirty="0" smtClean="0"/>
              <a:t>0 - 2</a:t>
            </a:r>
            <a:endParaRPr lang="en-US" sz="1400" i="1" dirty="0"/>
          </a:p>
        </p:txBody>
      </p:sp>
      <p:pic>
        <p:nvPicPr>
          <p:cNvPr id="1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859" y="3419083"/>
            <a:ext cx="3564101" cy="58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Población Inicial</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dirty="0">
                <a:latin typeface="Vijaya" pitchFamily="34" charset="0"/>
                <a:cs typeface="Vijaya" pitchFamily="34" charset="0"/>
              </a:rPr>
              <a:t>Ruteo: Aleatorio</a:t>
            </a:r>
            <a:endParaRPr lang="en-US" dirty="0">
              <a:latin typeface="Vijaya" pitchFamily="34" charset="0"/>
              <a:cs typeface="Vijaya" pitchFamily="34" charset="0"/>
            </a:endParaRPr>
          </a:p>
        </p:txBody>
      </p:sp>
      <p:sp>
        <p:nvSpPr>
          <p:cNvPr id="5" name="4 CuadroTexto"/>
          <p:cNvSpPr txBox="1"/>
          <p:nvPr/>
        </p:nvSpPr>
        <p:spPr>
          <a:xfrm>
            <a:off x="652232" y="3068960"/>
            <a:ext cx="1255472" cy="369332"/>
          </a:xfrm>
          <a:prstGeom prst="rect">
            <a:avLst/>
          </a:prstGeom>
          <a:noFill/>
        </p:spPr>
        <p:txBody>
          <a:bodyPr wrap="none" rtlCol="0">
            <a:spAutoFit/>
          </a:bodyPr>
          <a:lstStyle/>
          <a:p>
            <a:r>
              <a:rPr lang="es-419" dirty="0" smtClean="0">
                <a:latin typeface="Times New Roman" pitchFamily="18" charset="0"/>
                <a:cs typeface="Times New Roman" pitchFamily="18" charset="0"/>
              </a:rPr>
              <a:t>Individuo 1</a:t>
            </a:r>
            <a:endParaRPr lang="en-US" dirty="0">
              <a:latin typeface="Times New Roman" pitchFamily="18" charset="0"/>
              <a:cs typeface="Times New Roman" pitchFamily="18"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59</a:t>
            </a:fld>
            <a:endParaRPr lang="en-US"/>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232" y="3419082"/>
            <a:ext cx="3564101" cy="58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13 Conector recto de flecha"/>
          <p:cNvCxnSpPr/>
          <p:nvPr/>
        </p:nvCxnSpPr>
        <p:spPr>
          <a:xfrm>
            <a:off x="2195736" y="4725144"/>
            <a:ext cx="2736304" cy="0"/>
          </a:xfrm>
          <a:prstGeom prst="straightConnector1">
            <a:avLst/>
          </a:prstGeom>
          <a:ln w="25400">
            <a:solidFill>
              <a:schemeClr val="accent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flipV="1">
            <a:off x="2195736" y="4005064"/>
            <a:ext cx="0" cy="720080"/>
          </a:xfrm>
          <a:prstGeom prst="line">
            <a:avLst/>
          </a:prstGeom>
          <a:ln w="254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231" y="3419083"/>
            <a:ext cx="3564101" cy="58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19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7523" y="2204864"/>
            <a:ext cx="5367164" cy="2160240"/>
          </a:xfrm>
          <a:effectLst>
            <a:softEdge rad="317500"/>
          </a:effec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4552103"/>
            <a:ext cx="60388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Motivación</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6</a:t>
            </a:fld>
            <a:endParaRPr lang="en-US"/>
          </a:p>
        </p:txBody>
      </p:sp>
    </p:spTree>
    <p:extLst>
      <p:ext uri="{BB962C8B-B14F-4D97-AF65-F5344CB8AC3E}">
        <p14:creationId xmlns:p14="http://schemas.microsoft.com/office/powerpoint/2010/main" val="425430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11 Tabla"/>
          <p:cNvGraphicFramePr>
            <a:graphicFrameLocks noGrp="1"/>
          </p:cNvGraphicFramePr>
          <p:nvPr>
            <p:extLst>
              <p:ext uri="{D42A27DB-BD31-4B8C-83A1-F6EECF244321}">
                <p14:modId xmlns:p14="http://schemas.microsoft.com/office/powerpoint/2010/main" val="1924376030"/>
              </p:ext>
            </p:extLst>
          </p:nvPr>
        </p:nvGraphicFramePr>
        <p:xfrm>
          <a:off x="5007586" y="4138447"/>
          <a:ext cx="3528392" cy="1163568"/>
        </p:xfrm>
        <a:graphic>
          <a:graphicData uri="http://schemas.openxmlformats.org/drawingml/2006/table">
            <a:tbl>
              <a:tblPr firstRow="1" bandRow="1">
                <a:tableStyleId>{5C22544A-7EE6-4342-B048-85BDC9FD1C3A}</a:tableStyleId>
              </a:tblPr>
              <a:tblGrid>
                <a:gridCol w="389034"/>
                <a:gridCol w="1387158"/>
                <a:gridCol w="1752200"/>
              </a:tblGrid>
              <a:tr h="432048">
                <a:tc>
                  <a:txBody>
                    <a:bodyPr/>
                    <a:lstStyle/>
                    <a:p>
                      <a:endParaRPr lang="en-US" dirty="0"/>
                    </a:p>
                  </a:txBody>
                  <a:tcPr>
                    <a:solidFill>
                      <a:schemeClr val="accent2">
                        <a:lumMod val="75000"/>
                      </a:schemeClr>
                    </a:solidFill>
                  </a:tcPr>
                </a:tc>
                <a:tc>
                  <a:txBody>
                    <a:bodyPr/>
                    <a:lstStyle/>
                    <a:p>
                      <a:r>
                        <a:rPr lang="es-419" dirty="0" smtClean="0"/>
                        <a:t>Demanda</a:t>
                      </a:r>
                      <a:endParaRPr lang="en-US" dirty="0"/>
                    </a:p>
                  </a:txBody>
                  <a:tcPr>
                    <a:solidFill>
                      <a:schemeClr val="accent2">
                        <a:lumMod val="75000"/>
                      </a:schemeClr>
                    </a:solidFill>
                  </a:tcPr>
                </a:tc>
                <a:tc>
                  <a:txBody>
                    <a:bodyPr/>
                    <a:lstStyle/>
                    <a:p>
                      <a:r>
                        <a:rPr lang="es-419" dirty="0" smtClean="0"/>
                        <a:t>Ruta</a:t>
                      </a:r>
                      <a:endParaRPr lang="en-US" dirty="0"/>
                    </a:p>
                  </a:txBody>
                  <a:tcPr>
                    <a:solidFill>
                      <a:schemeClr val="accent2">
                        <a:lumMod val="75000"/>
                      </a:schemeClr>
                    </a:solidFill>
                  </a:tcPr>
                </a:tc>
              </a:tr>
              <a:tr h="353071">
                <a:tc>
                  <a:txBody>
                    <a:bodyPr/>
                    <a:lstStyle/>
                    <a:p>
                      <a:r>
                        <a:rPr lang="es-419" dirty="0" smtClean="0"/>
                        <a:t>4</a:t>
                      </a:r>
                      <a:endParaRPr lang="en-US" dirty="0"/>
                    </a:p>
                  </a:txBody>
                  <a:tcPr>
                    <a:solidFill>
                      <a:schemeClr val="accent2">
                        <a:lumMod val="20000"/>
                        <a:lumOff val="80000"/>
                      </a:schemeClr>
                    </a:solidFill>
                  </a:tcPr>
                </a:tc>
                <a:tc>
                  <a:txBody>
                    <a:bodyPr/>
                    <a:lstStyle/>
                    <a:p>
                      <a:r>
                        <a:rPr lang="es-419" dirty="0" smtClean="0"/>
                        <a:t>4</a:t>
                      </a:r>
                      <a:r>
                        <a:rPr lang="es-419" baseline="0" dirty="0" smtClean="0"/>
                        <a:t> – 1 </a:t>
                      </a:r>
                      <a:endParaRPr lang="en-US" dirty="0"/>
                    </a:p>
                  </a:txBody>
                  <a:tcPr>
                    <a:solidFill>
                      <a:schemeClr val="accent2">
                        <a:lumMod val="20000"/>
                        <a:lumOff val="80000"/>
                      </a:schemeClr>
                    </a:solidFill>
                  </a:tcPr>
                </a:tc>
                <a:tc>
                  <a:txBody>
                    <a:bodyPr/>
                    <a:lstStyle/>
                    <a:p>
                      <a:r>
                        <a:rPr lang="es-419" dirty="0" smtClean="0"/>
                        <a:t>4 – 0 – 1 </a:t>
                      </a:r>
                      <a:endParaRPr lang="en-US" dirty="0"/>
                    </a:p>
                  </a:txBody>
                  <a:tcPr>
                    <a:solidFill>
                      <a:schemeClr val="accent2">
                        <a:lumMod val="20000"/>
                        <a:lumOff val="80000"/>
                      </a:schemeClr>
                    </a:solidFill>
                  </a:tcPr>
                </a:tc>
              </a:tr>
              <a:tr h="353071">
                <a:tc>
                  <a:txBody>
                    <a:bodyPr/>
                    <a:lstStyle/>
                    <a:p>
                      <a:r>
                        <a:rPr lang="es-419" dirty="0" smtClean="0"/>
                        <a:t>5</a:t>
                      </a:r>
                      <a:endParaRPr lang="en-US" dirty="0"/>
                    </a:p>
                  </a:txBody>
                  <a:tcPr>
                    <a:solidFill>
                      <a:schemeClr val="accent2">
                        <a:lumMod val="20000"/>
                        <a:lumOff val="80000"/>
                      </a:schemeClr>
                    </a:solidFill>
                  </a:tcPr>
                </a:tc>
                <a:tc>
                  <a:txBody>
                    <a:bodyPr/>
                    <a:lstStyle/>
                    <a:p>
                      <a:r>
                        <a:rPr lang="es-419" dirty="0" smtClean="0"/>
                        <a:t>4</a:t>
                      </a:r>
                      <a:r>
                        <a:rPr lang="es-419" baseline="0" dirty="0" smtClean="0"/>
                        <a:t> – 1 </a:t>
                      </a:r>
                      <a:endParaRPr lang="en-US" dirty="0"/>
                    </a:p>
                  </a:txBody>
                  <a:tcPr>
                    <a:solidFill>
                      <a:schemeClr val="accent2">
                        <a:lumMod val="20000"/>
                        <a:lumOff val="80000"/>
                      </a:schemeClr>
                    </a:solidFill>
                  </a:tcPr>
                </a:tc>
                <a:tc>
                  <a:txBody>
                    <a:bodyPr/>
                    <a:lstStyle/>
                    <a:p>
                      <a:r>
                        <a:rPr lang="es-419" dirty="0" smtClean="0"/>
                        <a:t>4 – 3 –</a:t>
                      </a:r>
                      <a:r>
                        <a:rPr lang="es-419" baseline="0" dirty="0" smtClean="0"/>
                        <a:t> 1 </a:t>
                      </a:r>
                      <a:endParaRPr lang="en-US" dirty="0"/>
                    </a:p>
                  </a:txBody>
                  <a:tcPr>
                    <a:solidFill>
                      <a:schemeClr val="accent2">
                        <a:lumMod val="20000"/>
                        <a:lumOff val="80000"/>
                      </a:schemeClr>
                    </a:solidFill>
                  </a:tcPr>
                </a:tc>
              </a:tr>
            </a:tbl>
          </a:graphicData>
        </a:graphic>
      </p:graphicFrame>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Población Inicial</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dirty="0">
                <a:latin typeface="Vijaya" pitchFamily="34" charset="0"/>
                <a:cs typeface="Vijaya" pitchFamily="34" charset="0"/>
              </a:rPr>
              <a:t>Ruteo: Aleatorio</a:t>
            </a:r>
            <a:endParaRPr lang="en-US" dirty="0">
              <a:latin typeface="Vijaya" pitchFamily="34" charset="0"/>
              <a:cs typeface="Vijaya" pitchFamily="34" charset="0"/>
            </a:endParaRPr>
          </a:p>
        </p:txBody>
      </p:sp>
      <p:sp>
        <p:nvSpPr>
          <p:cNvPr id="5" name="4 CuadroTexto"/>
          <p:cNvSpPr txBox="1"/>
          <p:nvPr/>
        </p:nvSpPr>
        <p:spPr>
          <a:xfrm>
            <a:off x="652232" y="3068960"/>
            <a:ext cx="1255472" cy="369332"/>
          </a:xfrm>
          <a:prstGeom prst="rect">
            <a:avLst/>
          </a:prstGeom>
          <a:noFill/>
        </p:spPr>
        <p:txBody>
          <a:bodyPr wrap="none" rtlCol="0">
            <a:spAutoFit/>
          </a:bodyPr>
          <a:lstStyle/>
          <a:p>
            <a:r>
              <a:rPr lang="es-419" dirty="0" smtClean="0">
                <a:latin typeface="Times New Roman" pitchFamily="18" charset="0"/>
                <a:cs typeface="Times New Roman" pitchFamily="18" charset="0"/>
              </a:rPr>
              <a:t>Individuo 1</a:t>
            </a:r>
            <a:endParaRPr lang="en-US" dirty="0">
              <a:latin typeface="Times New Roman" pitchFamily="18" charset="0"/>
              <a:cs typeface="Times New Roman" pitchFamily="18"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60</a:t>
            </a:fld>
            <a:endParaRPr lang="en-US"/>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231" y="3419083"/>
            <a:ext cx="3564101" cy="58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4950173" y="5373216"/>
            <a:ext cx="3780202" cy="307777"/>
          </a:xfrm>
          <a:prstGeom prst="rect">
            <a:avLst/>
          </a:prstGeom>
          <a:solidFill>
            <a:schemeClr val="bg1"/>
          </a:solidFill>
        </p:spPr>
        <p:txBody>
          <a:bodyPr wrap="none" rtlCol="0">
            <a:spAutoFit/>
          </a:bodyPr>
          <a:lstStyle/>
          <a:p>
            <a:r>
              <a:rPr lang="es-419" sz="1400" dirty="0" smtClean="0"/>
              <a:t>Tabla de rutas con </a:t>
            </a:r>
            <a:r>
              <a:rPr lang="es-419" sz="1400" i="1" dirty="0" smtClean="0"/>
              <a:t>k=2 </a:t>
            </a:r>
            <a:r>
              <a:rPr lang="es-419" sz="1400" dirty="0" smtClean="0"/>
              <a:t>para la demanda  </a:t>
            </a:r>
            <a:r>
              <a:rPr lang="es-419" sz="1400" i="1" dirty="0"/>
              <a:t>4</a:t>
            </a:r>
            <a:r>
              <a:rPr lang="es-419" sz="1400" i="1" dirty="0" smtClean="0"/>
              <a:t> - 1</a:t>
            </a:r>
            <a:endParaRPr lang="en-US" sz="1400" i="1" dirty="0"/>
          </a:p>
        </p:txBody>
      </p:sp>
      <p:cxnSp>
        <p:nvCxnSpPr>
          <p:cNvPr id="13" name="12 Conector recto de flecha"/>
          <p:cNvCxnSpPr/>
          <p:nvPr/>
        </p:nvCxnSpPr>
        <p:spPr>
          <a:xfrm>
            <a:off x="3419872" y="5157192"/>
            <a:ext cx="1512168" cy="0"/>
          </a:xfrm>
          <a:prstGeom prst="straightConnector1">
            <a:avLst/>
          </a:prstGeom>
          <a:ln w="25400">
            <a:solidFill>
              <a:schemeClr val="accent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flipV="1">
            <a:off x="3419872" y="4005064"/>
            <a:ext cx="0" cy="1152128"/>
          </a:xfrm>
          <a:prstGeom prst="line">
            <a:avLst/>
          </a:prstGeom>
          <a:ln w="254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232" y="3419083"/>
            <a:ext cx="3564100" cy="58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65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Población Inicial</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dirty="0" smtClean="0">
                <a:latin typeface="Vijaya" pitchFamily="34" charset="0"/>
                <a:cs typeface="Vijaya" pitchFamily="34" charset="0"/>
              </a:rPr>
              <a:t>Asignación de espectro: FF</a:t>
            </a:r>
            <a:endParaRPr lang="en-US" dirty="0">
              <a:latin typeface="Vijaya" pitchFamily="34" charset="0"/>
              <a:cs typeface="Vijaya" pitchFamily="34" charset="0"/>
            </a:endParaRPr>
          </a:p>
        </p:txBody>
      </p:sp>
      <p:sp>
        <p:nvSpPr>
          <p:cNvPr id="5" name="4 CuadroTexto"/>
          <p:cNvSpPr txBox="1"/>
          <p:nvPr/>
        </p:nvSpPr>
        <p:spPr>
          <a:xfrm>
            <a:off x="652232" y="3068960"/>
            <a:ext cx="1255472" cy="369332"/>
          </a:xfrm>
          <a:prstGeom prst="rect">
            <a:avLst/>
          </a:prstGeom>
          <a:noFill/>
        </p:spPr>
        <p:txBody>
          <a:bodyPr wrap="none" rtlCol="0">
            <a:spAutoFit/>
          </a:bodyPr>
          <a:lstStyle/>
          <a:p>
            <a:r>
              <a:rPr lang="es-419" dirty="0" smtClean="0">
                <a:latin typeface="Times New Roman" pitchFamily="18" charset="0"/>
                <a:cs typeface="Times New Roman" pitchFamily="18" charset="0"/>
              </a:rPr>
              <a:t>Individuo 1</a:t>
            </a:r>
            <a:endParaRPr lang="en-US" dirty="0">
              <a:latin typeface="Times New Roman" pitchFamily="18" charset="0"/>
              <a:cs typeface="Times New Roman" pitchFamily="18"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61</a:t>
            </a:fld>
            <a:endParaRPr lang="en-US"/>
          </a:p>
        </p:txBody>
      </p:sp>
      <p:graphicFrame>
        <p:nvGraphicFramePr>
          <p:cNvPr id="26" name="25 Tabla"/>
          <p:cNvGraphicFramePr>
            <a:graphicFrameLocks noGrp="1"/>
          </p:cNvGraphicFramePr>
          <p:nvPr>
            <p:extLst>
              <p:ext uri="{D42A27DB-BD31-4B8C-83A1-F6EECF244321}">
                <p14:modId xmlns:p14="http://schemas.microsoft.com/office/powerpoint/2010/main" val="948701928"/>
              </p:ext>
            </p:extLst>
          </p:nvPr>
        </p:nvGraphicFramePr>
        <p:xfrm>
          <a:off x="4355976" y="5013176"/>
          <a:ext cx="3487719" cy="1434832"/>
        </p:xfrm>
        <a:graphic>
          <a:graphicData uri="http://schemas.openxmlformats.org/drawingml/2006/table">
            <a:tbl>
              <a:tblPr firstRow="1" bandRow="1">
                <a:tableStyleId>{5940675A-B579-460E-94D1-54222C63F5DA}</a:tableStyleId>
              </a:tblPr>
              <a:tblGrid>
                <a:gridCol w="967439"/>
                <a:gridCol w="504056"/>
                <a:gridCol w="504056"/>
                <a:gridCol w="504056"/>
                <a:gridCol w="504056"/>
                <a:gridCol w="504056"/>
              </a:tblGrid>
              <a:tr h="288032">
                <a:tc>
                  <a:txBody>
                    <a:bodyPr/>
                    <a:lstStyle/>
                    <a:p>
                      <a:pPr algn="ctr"/>
                      <a:r>
                        <a:rPr lang="es-419" sz="1100" dirty="0" smtClean="0"/>
                        <a:t>Enlaces / FS</a:t>
                      </a:r>
                      <a:endParaRPr lang="en-US" sz="1100" dirty="0"/>
                    </a:p>
                  </a:txBody>
                  <a:tcPr/>
                </a:tc>
                <a:tc>
                  <a:txBody>
                    <a:bodyPr/>
                    <a:lstStyle/>
                    <a:p>
                      <a:pPr algn="ctr"/>
                      <a:r>
                        <a:rPr lang="es-419" sz="1100" dirty="0" smtClean="0"/>
                        <a:t>0</a:t>
                      </a:r>
                      <a:endParaRPr lang="en-US" sz="1100" dirty="0"/>
                    </a:p>
                  </a:txBody>
                  <a:tcPr/>
                </a:tc>
                <a:tc>
                  <a:txBody>
                    <a:bodyPr/>
                    <a:lstStyle/>
                    <a:p>
                      <a:pPr algn="ctr"/>
                      <a:r>
                        <a:rPr lang="es-419" sz="1100" dirty="0" smtClean="0"/>
                        <a:t>1</a:t>
                      </a:r>
                      <a:endParaRPr lang="en-US" sz="1100" dirty="0"/>
                    </a:p>
                  </a:txBody>
                  <a:tcPr/>
                </a:tc>
                <a:tc>
                  <a:txBody>
                    <a:bodyPr/>
                    <a:lstStyle/>
                    <a:p>
                      <a:pPr algn="ctr"/>
                      <a:r>
                        <a:rPr lang="es-419" sz="1100" dirty="0" smtClean="0"/>
                        <a:t>2</a:t>
                      </a:r>
                      <a:endParaRPr lang="en-US" sz="1100" dirty="0"/>
                    </a:p>
                  </a:txBody>
                  <a:tcPr/>
                </a:tc>
                <a:tc>
                  <a:txBody>
                    <a:bodyPr/>
                    <a:lstStyle/>
                    <a:p>
                      <a:pPr algn="ctr"/>
                      <a:r>
                        <a:rPr lang="es-419" sz="1100" dirty="0" smtClean="0"/>
                        <a:t>3</a:t>
                      </a:r>
                      <a:endParaRPr lang="en-US" sz="1100" dirty="0"/>
                    </a:p>
                  </a:txBody>
                  <a:tcPr/>
                </a:tc>
                <a:tc>
                  <a:txBody>
                    <a:bodyPr/>
                    <a:lstStyle/>
                    <a:p>
                      <a:pPr algn="ctr"/>
                      <a:r>
                        <a:rPr lang="es-419" sz="1100" dirty="0" smtClean="0"/>
                        <a:t>4</a:t>
                      </a:r>
                      <a:endParaRPr lang="en-US" sz="1100" dirty="0"/>
                    </a:p>
                  </a:txBody>
                  <a:tcPr/>
                </a:tc>
              </a:tr>
              <a:tr h="288032">
                <a:tc>
                  <a:txBody>
                    <a:bodyPr/>
                    <a:lstStyle/>
                    <a:p>
                      <a:pPr algn="ctr"/>
                      <a:r>
                        <a:rPr lang="es-419" sz="1100" dirty="0" smtClean="0"/>
                        <a:t>0 – 1</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a:txBody>
                  <a:tcPr/>
                </a:tc>
                <a:tc>
                  <a:txBody>
                    <a:bodyPr/>
                    <a:lstStyle/>
                    <a:p>
                      <a:endParaRPr lang="en-US" sz="1100" dirty="0"/>
                    </a:p>
                  </a:txBody>
                  <a:tcPr>
                    <a:noFill/>
                  </a:tcPr>
                </a:tc>
                <a:tc>
                  <a:txBody>
                    <a:bodyPr/>
                    <a:lstStyle/>
                    <a:p>
                      <a:endParaRPr lang="en-US" sz="1100" dirty="0"/>
                    </a:p>
                  </a:txBody>
                  <a:tcPr>
                    <a:noFill/>
                  </a:tcPr>
                </a:tc>
              </a:tr>
              <a:tr h="293360">
                <a:tc>
                  <a:txBody>
                    <a:bodyPr/>
                    <a:lstStyle/>
                    <a:p>
                      <a:pPr algn="ctr"/>
                      <a:r>
                        <a:rPr lang="es-419" sz="1100" dirty="0" smtClean="0"/>
                        <a:t>1 – 2</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r>
              <a:tr h="282704">
                <a:tc>
                  <a:txBody>
                    <a:bodyPr/>
                    <a:lstStyle/>
                    <a:p>
                      <a:pPr algn="ctr"/>
                      <a:r>
                        <a:rPr lang="es-419" sz="1100" baseline="0" dirty="0" smtClean="0"/>
                        <a:t>4 – 3 </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noFill/>
                  </a:tcPr>
                </a:tc>
                <a:tc>
                  <a:txBody>
                    <a:bodyPr/>
                    <a:lstStyle/>
                    <a:p>
                      <a:endParaRPr lang="en-US" sz="1100" dirty="0"/>
                    </a:p>
                  </a:txBody>
                  <a:tcPr>
                    <a:noFill/>
                  </a:tcPr>
                </a:tc>
              </a:tr>
              <a:tr h="282704">
                <a:tc>
                  <a:txBody>
                    <a:bodyPr/>
                    <a:lstStyle/>
                    <a:p>
                      <a:pPr algn="ctr"/>
                      <a:r>
                        <a:rPr lang="es-419" sz="1100" dirty="0" smtClean="0"/>
                        <a:t>3 – 1</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noFill/>
                  </a:tcPr>
                </a:tc>
                <a:tc>
                  <a:txBody>
                    <a:bodyPr/>
                    <a:lstStyle/>
                    <a:p>
                      <a:endParaRPr lang="en-US" sz="1100" dirty="0"/>
                    </a:p>
                  </a:txBody>
                  <a:tcPr>
                    <a:noFill/>
                  </a:tcPr>
                </a:tc>
              </a:tr>
            </a:tbl>
          </a:graphicData>
        </a:graphic>
      </p:graphicFrame>
      <p:grpSp>
        <p:nvGrpSpPr>
          <p:cNvPr id="6" name="5 Grupo"/>
          <p:cNvGrpSpPr/>
          <p:nvPr/>
        </p:nvGrpSpPr>
        <p:grpSpPr>
          <a:xfrm>
            <a:off x="1403648" y="4005064"/>
            <a:ext cx="4680520" cy="1008112"/>
            <a:chOff x="1403648" y="4005064"/>
            <a:chExt cx="4680520" cy="1008112"/>
          </a:xfrm>
        </p:grpSpPr>
        <p:cxnSp>
          <p:nvCxnSpPr>
            <p:cNvPr id="16" name="15 Conector recto de flecha"/>
            <p:cNvCxnSpPr/>
            <p:nvPr/>
          </p:nvCxnSpPr>
          <p:spPr>
            <a:xfrm flipV="1">
              <a:off x="1403648" y="4005064"/>
              <a:ext cx="0" cy="720080"/>
            </a:xfrm>
            <a:prstGeom prst="straightConnector1">
              <a:avLst/>
            </a:prstGeom>
            <a:ln w="254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26 Conector recto"/>
            <p:cNvCxnSpPr/>
            <p:nvPr/>
          </p:nvCxnSpPr>
          <p:spPr>
            <a:xfrm flipV="1">
              <a:off x="5580112" y="4869160"/>
              <a:ext cx="0" cy="144016"/>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27 Conector recto"/>
            <p:cNvCxnSpPr/>
            <p:nvPr/>
          </p:nvCxnSpPr>
          <p:spPr>
            <a:xfrm flipH="1">
              <a:off x="1403648" y="4725144"/>
              <a:ext cx="4428492"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p:nvPr/>
          </p:nvCxnSpPr>
          <p:spPr>
            <a:xfrm flipV="1">
              <a:off x="6084168" y="4869160"/>
              <a:ext cx="0" cy="144016"/>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H="1">
              <a:off x="5580112" y="4869160"/>
              <a:ext cx="504056"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30 Conector recto"/>
            <p:cNvCxnSpPr/>
            <p:nvPr/>
          </p:nvCxnSpPr>
          <p:spPr>
            <a:xfrm flipV="1">
              <a:off x="5832140" y="4725144"/>
              <a:ext cx="0" cy="144016"/>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232" y="3419083"/>
            <a:ext cx="3564100" cy="58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17 CuadroTexto"/>
          <p:cNvSpPr txBox="1"/>
          <p:nvPr/>
        </p:nvSpPr>
        <p:spPr>
          <a:xfrm>
            <a:off x="4355976" y="6505599"/>
            <a:ext cx="2515432" cy="307777"/>
          </a:xfrm>
          <a:prstGeom prst="rect">
            <a:avLst/>
          </a:prstGeom>
          <a:solidFill>
            <a:schemeClr val="bg1"/>
          </a:solidFill>
        </p:spPr>
        <p:txBody>
          <a:bodyPr wrap="none" rtlCol="0">
            <a:spAutoFit/>
          </a:bodyPr>
          <a:lstStyle/>
          <a:p>
            <a:r>
              <a:rPr lang="es-419" sz="1400" dirty="0" smtClean="0"/>
              <a:t>FS disponibles en los enlaces.</a:t>
            </a:r>
            <a:endParaRPr lang="en-US" sz="1400" i="1" dirty="0"/>
          </a:p>
        </p:txBody>
      </p:sp>
      <p:graphicFrame>
        <p:nvGraphicFramePr>
          <p:cNvPr id="19" name="18 Tabla"/>
          <p:cNvGraphicFramePr>
            <a:graphicFrameLocks noGrp="1"/>
          </p:cNvGraphicFramePr>
          <p:nvPr>
            <p:extLst>
              <p:ext uri="{D42A27DB-BD31-4B8C-83A1-F6EECF244321}">
                <p14:modId xmlns:p14="http://schemas.microsoft.com/office/powerpoint/2010/main" val="438160172"/>
              </p:ext>
            </p:extLst>
          </p:nvPr>
        </p:nvGraphicFramePr>
        <p:xfrm>
          <a:off x="4355976" y="5013176"/>
          <a:ext cx="3487719" cy="1434832"/>
        </p:xfrm>
        <a:graphic>
          <a:graphicData uri="http://schemas.openxmlformats.org/drawingml/2006/table">
            <a:tbl>
              <a:tblPr firstRow="1" bandRow="1">
                <a:tableStyleId>{5940675A-B579-460E-94D1-54222C63F5DA}</a:tableStyleId>
              </a:tblPr>
              <a:tblGrid>
                <a:gridCol w="967439"/>
                <a:gridCol w="504056"/>
                <a:gridCol w="504056"/>
                <a:gridCol w="504056"/>
                <a:gridCol w="504056"/>
                <a:gridCol w="504056"/>
              </a:tblGrid>
              <a:tr h="288032">
                <a:tc>
                  <a:txBody>
                    <a:bodyPr/>
                    <a:lstStyle/>
                    <a:p>
                      <a:pPr algn="ctr"/>
                      <a:r>
                        <a:rPr lang="es-419" sz="1100" dirty="0" smtClean="0"/>
                        <a:t>Enlaces / FS</a:t>
                      </a:r>
                      <a:endParaRPr lang="en-US" sz="1100" dirty="0"/>
                    </a:p>
                  </a:txBody>
                  <a:tcPr/>
                </a:tc>
                <a:tc>
                  <a:txBody>
                    <a:bodyPr/>
                    <a:lstStyle/>
                    <a:p>
                      <a:pPr algn="ctr"/>
                      <a:r>
                        <a:rPr lang="es-419" sz="1100" dirty="0" smtClean="0"/>
                        <a:t>0</a:t>
                      </a:r>
                      <a:endParaRPr lang="en-US" sz="1100" dirty="0"/>
                    </a:p>
                  </a:txBody>
                  <a:tcPr/>
                </a:tc>
                <a:tc>
                  <a:txBody>
                    <a:bodyPr/>
                    <a:lstStyle/>
                    <a:p>
                      <a:pPr algn="ctr"/>
                      <a:r>
                        <a:rPr lang="es-419" sz="1100" dirty="0" smtClean="0"/>
                        <a:t>1</a:t>
                      </a:r>
                      <a:endParaRPr lang="en-US" sz="1100" dirty="0"/>
                    </a:p>
                  </a:txBody>
                  <a:tcPr/>
                </a:tc>
                <a:tc>
                  <a:txBody>
                    <a:bodyPr/>
                    <a:lstStyle/>
                    <a:p>
                      <a:pPr algn="ctr"/>
                      <a:r>
                        <a:rPr lang="es-419" sz="1100" dirty="0" smtClean="0"/>
                        <a:t>2</a:t>
                      </a:r>
                      <a:endParaRPr lang="en-US" sz="1100" dirty="0"/>
                    </a:p>
                  </a:txBody>
                  <a:tcPr/>
                </a:tc>
                <a:tc>
                  <a:txBody>
                    <a:bodyPr/>
                    <a:lstStyle/>
                    <a:p>
                      <a:pPr algn="ctr"/>
                      <a:r>
                        <a:rPr lang="es-419" sz="1100" dirty="0" smtClean="0"/>
                        <a:t>3</a:t>
                      </a:r>
                      <a:endParaRPr lang="en-US" sz="1100" dirty="0"/>
                    </a:p>
                  </a:txBody>
                  <a:tcPr/>
                </a:tc>
                <a:tc>
                  <a:txBody>
                    <a:bodyPr/>
                    <a:lstStyle/>
                    <a:p>
                      <a:pPr algn="ctr"/>
                      <a:r>
                        <a:rPr lang="es-419" sz="1100" dirty="0" smtClean="0"/>
                        <a:t>4</a:t>
                      </a:r>
                      <a:endParaRPr lang="en-US" sz="1100" dirty="0"/>
                    </a:p>
                  </a:txBody>
                  <a:tcPr/>
                </a:tc>
              </a:tr>
              <a:tr h="288032">
                <a:tc>
                  <a:txBody>
                    <a:bodyPr/>
                    <a:lstStyle/>
                    <a:p>
                      <a:pPr algn="ctr"/>
                      <a:r>
                        <a:rPr lang="es-419" sz="1100" dirty="0" smtClean="0"/>
                        <a:t>0 – 1</a:t>
                      </a:r>
                      <a:endParaRPr lang="en-US" sz="1100" dirty="0"/>
                    </a:p>
                  </a:txBody>
                  <a:tcPr/>
                </a:tc>
                <a:tc>
                  <a:txBody>
                    <a:bodyPr/>
                    <a:lstStyle/>
                    <a:p>
                      <a:r>
                        <a:rPr lang="es-419" sz="1100" dirty="0" smtClean="0"/>
                        <a:t>0</a:t>
                      </a:r>
                      <a:r>
                        <a:rPr lang="es-419" sz="1100" baseline="0" dirty="0" smtClean="0"/>
                        <a:t> – 1</a:t>
                      </a:r>
                      <a:endParaRPr lang="en-US" sz="1100" dirty="0"/>
                    </a:p>
                  </a:txBody>
                  <a:tcPr>
                    <a:solidFill>
                      <a:schemeClr val="accent4">
                        <a:lumMod val="60000"/>
                        <a:lumOff val="40000"/>
                      </a:schemeClr>
                    </a:solidFill>
                  </a:tcPr>
                </a:tc>
                <a:tc>
                  <a:txBody>
                    <a:bodyPr/>
                    <a:lstStyle/>
                    <a:p>
                      <a:r>
                        <a:rPr lang="es-419" sz="1100" dirty="0" smtClean="0"/>
                        <a:t>0 – 1</a:t>
                      </a:r>
                      <a:endParaRPr lang="en-US" sz="1100" dirty="0"/>
                    </a:p>
                  </a:txBody>
                  <a:tcPr>
                    <a:solidFill>
                      <a:schemeClr val="accent4">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a:txBody>
                  <a:tcPr/>
                </a:tc>
                <a:tc>
                  <a:txBody>
                    <a:bodyPr/>
                    <a:lstStyle/>
                    <a:p>
                      <a:endParaRPr lang="en-US" sz="1100" dirty="0"/>
                    </a:p>
                  </a:txBody>
                  <a:tcPr>
                    <a:noFill/>
                  </a:tcPr>
                </a:tc>
                <a:tc>
                  <a:txBody>
                    <a:bodyPr/>
                    <a:lstStyle/>
                    <a:p>
                      <a:endParaRPr lang="en-US" sz="1100" dirty="0"/>
                    </a:p>
                  </a:txBody>
                  <a:tcPr>
                    <a:noFill/>
                  </a:tcPr>
                </a:tc>
              </a:tr>
              <a:tr h="293360">
                <a:tc>
                  <a:txBody>
                    <a:bodyPr/>
                    <a:lstStyle/>
                    <a:p>
                      <a:pPr algn="ctr"/>
                      <a:r>
                        <a:rPr lang="es-419" sz="1100" dirty="0" smtClean="0"/>
                        <a:t>1 – 2</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r>
              <a:tr h="282704">
                <a:tc>
                  <a:txBody>
                    <a:bodyPr/>
                    <a:lstStyle/>
                    <a:p>
                      <a:pPr algn="ctr"/>
                      <a:r>
                        <a:rPr lang="es-419" sz="1100" baseline="0" dirty="0" smtClean="0"/>
                        <a:t>4 – 3 </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noFill/>
                  </a:tcPr>
                </a:tc>
                <a:tc>
                  <a:txBody>
                    <a:bodyPr/>
                    <a:lstStyle/>
                    <a:p>
                      <a:endParaRPr lang="en-US" sz="1100" dirty="0"/>
                    </a:p>
                  </a:txBody>
                  <a:tcPr>
                    <a:noFill/>
                  </a:tcPr>
                </a:tc>
              </a:tr>
              <a:tr h="282704">
                <a:tc>
                  <a:txBody>
                    <a:bodyPr/>
                    <a:lstStyle/>
                    <a:p>
                      <a:pPr algn="ctr"/>
                      <a:r>
                        <a:rPr lang="es-419" sz="1100" dirty="0" smtClean="0"/>
                        <a:t>3 – 1</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noFill/>
                  </a:tcPr>
                </a:tc>
                <a:tc>
                  <a:txBody>
                    <a:bodyPr/>
                    <a:lstStyle/>
                    <a:p>
                      <a:endParaRPr lang="en-US" sz="1100" dirty="0"/>
                    </a:p>
                  </a:txBody>
                  <a:tcPr>
                    <a:noFill/>
                  </a:tcPr>
                </a:tc>
              </a:tr>
            </a:tbl>
          </a:graphicData>
        </a:graphic>
      </p:graphicFrame>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233" y="3419083"/>
            <a:ext cx="3564100" cy="58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35 Grupo"/>
          <p:cNvGrpSpPr/>
          <p:nvPr/>
        </p:nvGrpSpPr>
        <p:grpSpPr>
          <a:xfrm>
            <a:off x="652232" y="3429000"/>
            <a:ext cx="6944104" cy="1584176"/>
            <a:chOff x="652232" y="3429000"/>
            <a:chExt cx="6944104" cy="1584176"/>
          </a:xfrm>
        </p:grpSpPr>
        <p:pic>
          <p:nvPicPr>
            <p:cNvPr id="37"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232" y="3429000"/>
              <a:ext cx="3564101" cy="58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8" name="37 Conector recto"/>
            <p:cNvCxnSpPr/>
            <p:nvPr/>
          </p:nvCxnSpPr>
          <p:spPr>
            <a:xfrm flipV="1">
              <a:off x="7092280" y="4869160"/>
              <a:ext cx="0" cy="144016"/>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flipH="1">
              <a:off x="2627784" y="4581128"/>
              <a:ext cx="4716524" cy="0"/>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p:nvPr/>
          </p:nvCxnSpPr>
          <p:spPr>
            <a:xfrm flipV="1">
              <a:off x="2627784" y="4005064"/>
              <a:ext cx="0" cy="576064"/>
            </a:xfrm>
            <a:prstGeom prst="straightConnector1">
              <a:avLst/>
            </a:prstGeom>
            <a:ln w="25400">
              <a:solidFill>
                <a:srgbClr val="FFCC00"/>
              </a:solidFill>
              <a:tailEnd type="arrow"/>
            </a:ln>
          </p:spPr>
          <p:style>
            <a:lnRef idx="1">
              <a:schemeClr val="accent1"/>
            </a:lnRef>
            <a:fillRef idx="0">
              <a:schemeClr val="accent1"/>
            </a:fillRef>
            <a:effectRef idx="0">
              <a:schemeClr val="accent1"/>
            </a:effectRef>
            <a:fontRef idx="minor">
              <a:schemeClr val="tx1"/>
            </a:fontRef>
          </p:style>
        </p:cxnSp>
        <p:cxnSp>
          <p:nvCxnSpPr>
            <p:cNvPr id="41" name="40 Conector recto"/>
            <p:cNvCxnSpPr/>
            <p:nvPr/>
          </p:nvCxnSpPr>
          <p:spPr>
            <a:xfrm flipV="1">
              <a:off x="7596336" y="4869160"/>
              <a:ext cx="0" cy="144016"/>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42" name="41 Conector recto"/>
            <p:cNvCxnSpPr/>
            <p:nvPr/>
          </p:nvCxnSpPr>
          <p:spPr>
            <a:xfrm flipH="1">
              <a:off x="7092280" y="4869160"/>
              <a:ext cx="504056" cy="0"/>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43" name="42 Conector recto"/>
            <p:cNvCxnSpPr/>
            <p:nvPr/>
          </p:nvCxnSpPr>
          <p:spPr>
            <a:xfrm flipV="1">
              <a:off x="7344308" y="4581128"/>
              <a:ext cx="0" cy="288032"/>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grpSp>
      <p:graphicFrame>
        <p:nvGraphicFramePr>
          <p:cNvPr id="44" name="43 Tabla"/>
          <p:cNvGraphicFramePr>
            <a:graphicFrameLocks noGrp="1"/>
          </p:cNvGraphicFramePr>
          <p:nvPr>
            <p:extLst>
              <p:ext uri="{D42A27DB-BD31-4B8C-83A1-F6EECF244321}">
                <p14:modId xmlns:p14="http://schemas.microsoft.com/office/powerpoint/2010/main" val="2823841848"/>
              </p:ext>
            </p:extLst>
          </p:nvPr>
        </p:nvGraphicFramePr>
        <p:xfrm>
          <a:off x="4355976" y="5013176"/>
          <a:ext cx="3487719" cy="1434832"/>
        </p:xfrm>
        <a:graphic>
          <a:graphicData uri="http://schemas.openxmlformats.org/drawingml/2006/table">
            <a:tbl>
              <a:tblPr firstRow="1" bandRow="1">
                <a:tableStyleId>{5940675A-B579-460E-94D1-54222C63F5DA}</a:tableStyleId>
              </a:tblPr>
              <a:tblGrid>
                <a:gridCol w="967439"/>
                <a:gridCol w="504056"/>
                <a:gridCol w="504056"/>
                <a:gridCol w="504056"/>
                <a:gridCol w="504056"/>
                <a:gridCol w="504056"/>
              </a:tblGrid>
              <a:tr h="288032">
                <a:tc>
                  <a:txBody>
                    <a:bodyPr/>
                    <a:lstStyle/>
                    <a:p>
                      <a:pPr algn="ctr"/>
                      <a:r>
                        <a:rPr lang="es-419" sz="1100" dirty="0" smtClean="0"/>
                        <a:t>Enlaces / FS</a:t>
                      </a:r>
                      <a:endParaRPr lang="en-US" sz="1100" dirty="0"/>
                    </a:p>
                  </a:txBody>
                  <a:tcPr/>
                </a:tc>
                <a:tc>
                  <a:txBody>
                    <a:bodyPr/>
                    <a:lstStyle/>
                    <a:p>
                      <a:pPr algn="ctr"/>
                      <a:r>
                        <a:rPr lang="es-419" sz="1100" dirty="0" smtClean="0"/>
                        <a:t>0</a:t>
                      </a:r>
                      <a:endParaRPr lang="en-US" sz="1100" dirty="0"/>
                    </a:p>
                  </a:txBody>
                  <a:tcPr/>
                </a:tc>
                <a:tc>
                  <a:txBody>
                    <a:bodyPr/>
                    <a:lstStyle/>
                    <a:p>
                      <a:pPr algn="ctr"/>
                      <a:r>
                        <a:rPr lang="es-419" sz="1100" dirty="0" smtClean="0"/>
                        <a:t>1</a:t>
                      </a:r>
                      <a:endParaRPr lang="en-US" sz="1100" dirty="0"/>
                    </a:p>
                  </a:txBody>
                  <a:tcPr/>
                </a:tc>
                <a:tc>
                  <a:txBody>
                    <a:bodyPr/>
                    <a:lstStyle/>
                    <a:p>
                      <a:pPr algn="ctr"/>
                      <a:r>
                        <a:rPr lang="es-419" sz="1100" dirty="0" smtClean="0"/>
                        <a:t>2</a:t>
                      </a:r>
                      <a:endParaRPr lang="en-US" sz="1100" dirty="0"/>
                    </a:p>
                  </a:txBody>
                  <a:tcPr/>
                </a:tc>
                <a:tc>
                  <a:txBody>
                    <a:bodyPr/>
                    <a:lstStyle/>
                    <a:p>
                      <a:pPr algn="ctr"/>
                      <a:r>
                        <a:rPr lang="es-419" sz="1100" dirty="0" smtClean="0"/>
                        <a:t>3</a:t>
                      </a:r>
                      <a:endParaRPr lang="en-US" sz="1100" dirty="0"/>
                    </a:p>
                  </a:txBody>
                  <a:tcPr/>
                </a:tc>
                <a:tc>
                  <a:txBody>
                    <a:bodyPr/>
                    <a:lstStyle/>
                    <a:p>
                      <a:pPr algn="ctr"/>
                      <a:r>
                        <a:rPr lang="es-419" sz="1100" dirty="0" smtClean="0"/>
                        <a:t>4</a:t>
                      </a:r>
                      <a:endParaRPr lang="en-US" sz="1100" dirty="0"/>
                    </a:p>
                  </a:txBody>
                  <a:tcPr/>
                </a:tc>
              </a:tr>
              <a:tr h="288032">
                <a:tc>
                  <a:txBody>
                    <a:bodyPr/>
                    <a:lstStyle/>
                    <a:p>
                      <a:pPr algn="ctr"/>
                      <a:r>
                        <a:rPr lang="es-419" sz="1100" dirty="0" smtClean="0"/>
                        <a:t>0 – 1</a:t>
                      </a:r>
                      <a:endParaRPr lang="en-US" sz="1100" dirty="0"/>
                    </a:p>
                  </a:txBody>
                  <a:tcPr/>
                </a:tc>
                <a:tc>
                  <a:txBody>
                    <a:bodyPr/>
                    <a:lstStyle/>
                    <a:p>
                      <a:r>
                        <a:rPr lang="es-419" sz="1100" dirty="0" smtClean="0"/>
                        <a:t>0</a:t>
                      </a:r>
                      <a:r>
                        <a:rPr lang="es-419" sz="1100" baseline="0" dirty="0" smtClean="0"/>
                        <a:t> – 1</a:t>
                      </a:r>
                      <a:endParaRPr lang="en-US" sz="1100" dirty="0"/>
                    </a:p>
                  </a:txBody>
                  <a:tcPr>
                    <a:solidFill>
                      <a:schemeClr val="accent4">
                        <a:lumMod val="60000"/>
                        <a:lumOff val="40000"/>
                      </a:schemeClr>
                    </a:solidFill>
                  </a:tcPr>
                </a:tc>
                <a:tc>
                  <a:txBody>
                    <a:bodyPr/>
                    <a:lstStyle/>
                    <a:p>
                      <a:r>
                        <a:rPr lang="es-419" sz="1100" dirty="0" smtClean="0"/>
                        <a:t>0 – 1</a:t>
                      </a:r>
                      <a:endParaRPr lang="en-US" sz="1100" dirty="0"/>
                    </a:p>
                  </a:txBody>
                  <a:tcPr>
                    <a:solidFill>
                      <a:schemeClr val="accent4">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a:txBody>
                  <a:tcPr/>
                </a:tc>
                <a:tc>
                  <a:txBody>
                    <a:bodyPr/>
                    <a:lstStyle/>
                    <a:p>
                      <a:r>
                        <a:rPr lang="es-419" sz="1100" dirty="0" smtClean="0"/>
                        <a:t>0 – 2</a:t>
                      </a:r>
                      <a:endParaRPr lang="en-US" sz="1100" dirty="0"/>
                    </a:p>
                  </a:txBody>
                  <a:tcPr>
                    <a:solidFill>
                      <a:srgbClr val="FFFF66"/>
                    </a:solidFill>
                  </a:tcPr>
                </a:tc>
                <a:tc>
                  <a:txBody>
                    <a:bodyPr/>
                    <a:lstStyle/>
                    <a:p>
                      <a:r>
                        <a:rPr lang="es-419" sz="1100" dirty="0" smtClean="0"/>
                        <a:t>0 – 2</a:t>
                      </a:r>
                      <a:endParaRPr lang="en-US" sz="1100" dirty="0"/>
                    </a:p>
                  </a:txBody>
                  <a:tcPr>
                    <a:solidFill>
                      <a:srgbClr val="FFFF66"/>
                    </a:solidFill>
                  </a:tcPr>
                </a:tc>
              </a:tr>
              <a:tr h="293360">
                <a:tc>
                  <a:txBody>
                    <a:bodyPr/>
                    <a:lstStyle/>
                    <a:p>
                      <a:pPr algn="ctr"/>
                      <a:r>
                        <a:rPr lang="es-419" sz="1100" dirty="0" smtClean="0"/>
                        <a:t>1 – 2</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r>
              <a:tr h="282704">
                <a:tc>
                  <a:txBody>
                    <a:bodyPr/>
                    <a:lstStyle/>
                    <a:p>
                      <a:pPr algn="ctr"/>
                      <a:r>
                        <a:rPr lang="es-419" sz="1100" baseline="0" dirty="0" smtClean="0"/>
                        <a:t>4 – 3 </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noFill/>
                  </a:tcPr>
                </a:tc>
                <a:tc>
                  <a:txBody>
                    <a:bodyPr/>
                    <a:lstStyle/>
                    <a:p>
                      <a:endParaRPr lang="en-US" sz="1100" dirty="0"/>
                    </a:p>
                  </a:txBody>
                  <a:tcPr>
                    <a:noFill/>
                  </a:tcPr>
                </a:tc>
              </a:tr>
              <a:tr h="282704">
                <a:tc>
                  <a:txBody>
                    <a:bodyPr/>
                    <a:lstStyle/>
                    <a:p>
                      <a:pPr algn="ctr"/>
                      <a:r>
                        <a:rPr lang="es-419" sz="1100" dirty="0" smtClean="0"/>
                        <a:t>3 – 1</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noFill/>
                  </a:tcPr>
                </a:tc>
                <a:tc>
                  <a:txBody>
                    <a:bodyPr/>
                    <a:lstStyle/>
                    <a:p>
                      <a:endParaRPr lang="en-US" sz="1100" dirty="0"/>
                    </a:p>
                  </a:txBody>
                  <a:tcPr>
                    <a:noFill/>
                  </a:tcPr>
                </a:tc>
              </a:tr>
            </a:tbl>
          </a:graphicData>
        </a:graphic>
      </p:graphicFrame>
      <p:grpSp>
        <p:nvGrpSpPr>
          <p:cNvPr id="45" name="44 Grupo"/>
          <p:cNvGrpSpPr/>
          <p:nvPr/>
        </p:nvGrpSpPr>
        <p:grpSpPr>
          <a:xfrm>
            <a:off x="652232" y="3419083"/>
            <a:ext cx="5431936" cy="1090037"/>
            <a:chOff x="652232" y="3419083"/>
            <a:chExt cx="5431936" cy="1090037"/>
          </a:xfrm>
        </p:grpSpPr>
        <p:cxnSp>
          <p:nvCxnSpPr>
            <p:cNvPr id="46" name="45 Conector recto"/>
            <p:cNvCxnSpPr/>
            <p:nvPr/>
          </p:nvCxnSpPr>
          <p:spPr>
            <a:xfrm flipV="1">
              <a:off x="5580112" y="4365104"/>
              <a:ext cx="0" cy="144016"/>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46 Conector recto"/>
            <p:cNvCxnSpPr/>
            <p:nvPr/>
          </p:nvCxnSpPr>
          <p:spPr>
            <a:xfrm flipV="1">
              <a:off x="6084168" y="4365104"/>
              <a:ext cx="0" cy="144016"/>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47 Conector recto"/>
            <p:cNvCxnSpPr/>
            <p:nvPr/>
          </p:nvCxnSpPr>
          <p:spPr>
            <a:xfrm flipH="1">
              <a:off x="5580112" y="4365104"/>
              <a:ext cx="504056" cy="0"/>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48 Conector recto"/>
            <p:cNvCxnSpPr/>
            <p:nvPr/>
          </p:nvCxnSpPr>
          <p:spPr>
            <a:xfrm flipV="1">
              <a:off x="5832140" y="4221088"/>
              <a:ext cx="0" cy="144016"/>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49 Conector recto"/>
            <p:cNvCxnSpPr/>
            <p:nvPr/>
          </p:nvCxnSpPr>
          <p:spPr>
            <a:xfrm flipH="1">
              <a:off x="3851920" y="4221088"/>
              <a:ext cx="1980220" cy="0"/>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50 Conector recto de flecha"/>
            <p:cNvCxnSpPr/>
            <p:nvPr/>
          </p:nvCxnSpPr>
          <p:spPr>
            <a:xfrm flipV="1">
              <a:off x="3851920" y="4013448"/>
              <a:ext cx="0" cy="207640"/>
            </a:xfrm>
            <a:prstGeom prst="straightConnector1">
              <a:avLst/>
            </a:prstGeom>
            <a:ln w="2540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2232" y="3419083"/>
              <a:ext cx="3564101" cy="58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53" name="52 Tabla"/>
          <p:cNvGraphicFramePr>
            <a:graphicFrameLocks noGrp="1"/>
          </p:cNvGraphicFramePr>
          <p:nvPr>
            <p:extLst>
              <p:ext uri="{D42A27DB-BD31-4B8C-83A1-F6EECF244321}">
                <p14:modId xmlns:p14="http://schemas.microsoft.com/office/powerpoint/2010/main" val="34069609"/>
              </p:ext>
            </p:extLst>
          </p:nvPr>
        </p:nvGraphicFramePr>
        <p:xfrm>
          <a:off x="4355976" y="5013176"/>
          <a:ext cx="3487719" cy="1434832"/>
        </p:xfrm>
        <a:graphic>
          <a:graphicData uri="http://schemas.openxmlformats.org/drawingml/2006/table">
            <a:tbl>
              <a:tblPr firstRow="1" bandRow="1">
                <a:tableStyleId>{5940675A-B579-460E-94D1-54222C63F5DA}</a:tableStyleId>
              </a:tblPr>
              <a:tblGrid>
                <a:gridCol w="967439"/>
                <a:gridCol w="504056"/>
                <a:gridCol w="504056"/>
                <a:gridCol w="504056"/>
                <a:gridCol w="504056"/>
                <a:gridCol w="504056"/>
              </a:tblGrid>
              <a:tr h="288032">
                <a:tc>
                  <a:txBody>
                    <a:bodyPr/>
                    <a:lstStyle/>
                    <a:p>
                      <a:pPr algn="ctr"/>
                      <a:r>
                        <a:rPr lang="es-419" sz="1100" dirty="0" smtClean="0"/>
                        <a:t>Enlaces / FS</a:t>
                      </a:r>
                      <a:endParaRPr lang="en-US" sz="1100" dirty="0"/>
                    </a:p>
                  </a:txBody>
                  <a:tcPr/>
                </a:tc>
                <a:tc>
                  <a:txBody>
                    <a:bodyPr/>
                    <a:lstStyle/>
                    <a:p>
                      <a:pPr algn="ctr"/>
                      <a:r>
                        <a:rPr lang="es-419" sz="1100" dirty="0" smtClean="0"/>
                        <a:t>0</a:t>
                      </a:r>
                      <a:endParaRPr lang="en-US" sz="1100" dirty="0"/>
                    </a:p>
                  </a:txBody>
                  <a:tcPr/>
                </a:tc>
                <a:tc>
                  <a:txBody>
                    <a:bodyPr/>
                    <a:lstStyle/>
                    <a:p>
                      <a:pPr algn="ctr"/>
                      <a:r>
                        <a:rPr lang="es-419" sz="1100" dirty="0" smtClean="0"/>
                        <a:t>1</a:t>
                      </a:r>
                      <a:endParaRPr lang="en-US" sz="1100" dirty="0"/>
                    </a:p>
                  </a:txBody>
                  <a:tcPr/>
                </a:tc>
                <a:tc>
                  <a:txBody>
                    <a:bodyPr/>
                    <a:lstStyle/>
                    <a:p>
                      <a:pPr algn="ctr"/>
                      <a:r>
                        <a:rPr lang="es-419" sz="1100" dirty="0" smtClean="0"/>
                        <a:t>2</a:t>
                      </a:r>
                      <a:endParaRPr lang="en-US" sz="1100" dirty="0"/>
                    </a:p>
                  </a:txBody>
                  <a:tcPr/>
                </a:tc>
                <a:tc>
                  <a:txBody>
                    <a:bodyPr/>
                    <a:lstStyle/>
                    <a:p>
                      <a:pPr algn="ctr"/>
                      <a:r>
                        <a:rPr lang="es-419" sz="1100" dirty="0" smtClean="0"/>
                        <a:t>3</a:t>
                      </a:r>
                      <a:endParaRPr lang="en-US" sz="1100" dirty="0"/>
                    </a:p>
                  </a:txBody>
                  <a:tcPr/>
                </a:tc>
                <a:tc>
                  <a:txBody>
                    <a:bodyPr/>
                    <a:lstStyle/>
                    <a:p>
                      <a:pPr algn="ctr"/>
                      <a:r>
                        <a:rPr lang="es-419" sz="1100" dirty="0" smtClean="0"/>
                        <a:t>4</a:t>
                      </a:r>
                      <a:endParaRPr lang="en-US" sz="1100" dirty="0"/>
                    </a:p>
                  </a:txBody>
                  <a:tcPr/>
                </a:tc>
              </a:tr>
              <a:tr h="288032">
                <a:tc>
                  <a:txBody>
                    <a:bodyPr/>
                    <a:lstStyle/>
                    <a:p>
                      <a:pPr algn="ctr"/>
                      <a:r>
                        <a:rPr lang="es-419" sz="1100" dirty="0" smtClean="0"/>
                        <a:t>0 – 1</a:t>
                      </a:r>
                      <a:endParaRPr lang="en-US" sz="1100" dirty="0"/>
                    </a:p>
                  </a:txBody>
                  <a:tcPr/>
                </a:tc>
                <a:tc>
                  <a:txBody>
                    <a:bodyPr/>
                    <a:lstStyle/>
                    <a:p>
                      <a:r>
                        <a:rPr lang="es-419" sz="1100" dirty="0" smtClean="0"/>
                        <a:t>0</a:t>
                      </a:r>
                      <a:r>
                        <a:rPr lang="es-419" sz="1100" baseline="0" dirty="0" smtClean="0"/>
                        <a:t> – 1</a:t>
                      </a:r>
                      <a:endParaRPr lang="en-US" sz="1100" dirty="0"/>
                    </a:p>
                  </a:txBody>
                  <a:tcPr>
                    <a:solidFill>
                      <a:schemeClr val="accent4">
                        <a:lumMod val="60000"/>
                        <a:lumOff val="40000"/>
                      </a:schemeClr>
                    </a:solidFill>
                  </a:tcPr>
                </a:tc>
                <a:tc>
                  <a:txBody>
                    <a:bodyPr/>
                    <a:lstStyle/>
                    <a:p>
                      <a:r>
                        <a:rPr lang="es-419" sz="1100" dirty="0" smtClean="0"/>
                        <a:t>0 – 1</a:t>
                      </a:r>
                      <a:endParaRPr lang="en-US" sz="1100" dirty="0"/>
                    </a:p>
                  </a:txBody>
                  <a:tcPr>
                    <a:solidFill>
                      <a:schemeClr val="accent4">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a:txBody>
                  <a:tcPr/>
                </a:tc>
                <a:tc>
                  <a:txBody>
                    <a:bodyPr/>
                    <a:lstStyle/>
                    <a:p>
                      <a:r>
                        <a:rPr lang="es-419" sz="1100" dirty="0" smtClean="0"/>
                        <a:t>0 – 2</a:t>
                      </a:r>
                      <a:endParaRPr lang="en-US" sz="1100" dirty="0"/>
                    </a:p>
                  </a:txBody>
                  <a:tcPr>
                    <a:solidFill>
                      <a:srgbClr val="FFFF66"/>
                    </a:solidFill>
                  </a:tcPr>
                </a:tc>
                <a:tc>
                  <a:txBody>
                    <a:bodyPr/>
                    <a:lstStyle/>
                    <a:p>
                      <a:r>
                        <a:rPr lang="es-419" sz="1100" dirty="0" smtClean="0"/>
                        <a:t>0 – 2</a:t>
                      </a:r>
                      <a:endParaRPr lang="en-US" sz="1100" dirty="0"/>
                    </a:p>
                  </a:txBody>
                  <a:tcPr>
                    <a:solidFill>
                      <a:srgbClr val="FFFF66"/>
                    </a:solidFill>
                  </a:tcPr>
                </a:tc>
              </a:tr>
              <a:tr h="293360">
                <a:tc>
                  <a:txBody>
                    <a:bodyPr/>
                    <a:lstStyle/>
                    <a:p>
                      <a:pPr algn="ctr"/>
                      <a:r>
                        <a:rPr lang="es-419" sz="1100" dirty="0" smtClean="0"/>
                        <a:t>1 – 2</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r>
              <a:tr h="282704">
                <a:tc>
                  <a:txBody>
                    <a:bodyPr/>
                    <a:lstStyle/>
                    <a:p>
                      <a:pPr algn="ctr"/>
                      <a:r>
                        <a:rPr lang="es-419" sz="1100" baseline="0" dirty="0" smtClean="0"/>
                        <a:t>4 – 3 </a:t>
                      </a:r>
                      <a:endParaRPr lang="en-US" sz="1100" dirty="0"/>
                    </a:p>
                  </a:txBody>
                  <a:tcPr/>
                </a:tc>
                <a:tc>
                  <a:txBody>
                    <a:bodyPr/>
                    <a:lstStyle/>
                    <a:p>
                      <a:r>
                        <a:rPr lang="es-419" sz="1100" dirty="0" smtClean="0"/>
                        <a:t>4 – 1</a:t>
                      </a:r>
                      <a:endParaRPr lang="en-US" sz="1100" dirty="0"/>
                    </a:p>
                  </a:txBody>
                  <a:tcPr>
                    <a:solidFill>
                      <a:schemeClr val="accent6">
                        <a:lumMod val="40000"/>
                        <a:lumOff val="60000"/>
                      </a:schemeClr>
                    </a:solidFill>
                  </a:tcPr>
                </a:tc>
                <a:tc>
                  <a:txBody>
                    <a:bodyPr/>
                    <a:lstStyle/>
                    <a:p>
                      <a:r>
                        <a:rPr lang="es-419" sz="1100" dirty="0" smtClean="0"/>
                        <a:t>4 – 1</a:t>
                      </a:r>
                      <a:endParaRPr lang="en-US" sz="1100" dirty="0"/>
                    </a:p>
                  </a:txBody>
                  <a:tcPr>
                    <a:solidFill>
                      <a:schemeClr val="accent6">
                        <a:lumMod val="40000"/>
                        <a:lumOff val="60000"/>
                      </a:schemeClr>
                    </a:solidFill>
                  </a:tcPr>
                </a:tc>
                <a:tc>
                  <a:txBody>
                    <a:bodyPr/>
                    <a:lstStyle/>
                    <a:p>
                      <a:endParaRPr lang="en-US" sz="1100" dirty="0"/>
                    </a:p>
                  </a:txBody>
                  <a:tcPr/>
                </a:tc>
                <a:tc>
                  <a:txBody>
                    <a:bodyPr/>
                    <a:lstStyle/>
                    <a:p>
                      <a:endParaRPr lang="en-US" sz="1100" dirty="0"/>
                    </a:p>
                  </a:txBody>
                  <a:tcPr>
                    <a:noFill/>
                  </a:tcPr>
                </a:tc>
                <a:tc>
                  <a:txBody>
                    <a:bodyPr/>
                    <a:lstStyle/>
                    <a:p>
                      <a:endParaRPr lang="en-US" sz="1100" dirty="0"/>
                    </a:p>
                  </a:txBody>
                  <a:tcPr>
                    <a:noFill/>
                  </a:tcPr>
                </a:tc>
              </a:tr>
              <a:tr h="282704">
                <a:tc>
                  <a:txBody>
                    <a:bodyPr/>
                    <a:lstStyle/>
                    <a:p>
                      <a:pPr algn="ctr"/>
                      <a:r>
                        <a:rPr lang="es-419" sz="1100" dirty="0" smtClean="0"/>
                        <a:t>3 – 1</a:t>
                      </a:r>
                      <a:endParaRPr lang="en-US" sz="1100" dirty="0"/>
                    </a:p>
                  </a:txBody>
                  <a:tcPr/>
                </a:tc>
                <a:tc>
                  <a:txBody>
                    <a:bodyPr/>
                    <a:lstStyle/>
                    <a:p>
                      <a:r>
                        <a:rPr lang="es-419" sz="1100" dirty="0" smtClean="0"/>
                        <a:t>4 – 1</a:t>
                      </a:r>
                      <a:endParaRPr lang="en-US" sz="1100" dirty="0"/>
                    </a:p>
                  </a:txBody>
                  <a:tcPr>
                    <a:solidFill>
                      <a:schemeClr val="accent6">
                        <a:lumMod val="40000"/>
                        <a:lumOff val="60000"/>
                      </a:schemeClr>
                    </a:solidFill>
                  </a:tcPr>
                </a:tc>
                <a:tc>
                  <a:txBody>
                    <a:bodyPr/>
                    <a:lstStyle/>
                    <a:p>
                      <a:r>
                        <a:rPr lang="es-419" sz="1100" dirty="0" smtClean="0"/>
                        <a:t>4 – 1</a:t>
                      </a:r>
                      <a:endParaRPr lang="en-US" sz="1100" dirty="0"/>
                    </a:p>
                  </a:txBody>
                  <a:tcPr>
                    <a:solidFill>
                      <a:schemeClr val="accent6">
                        <a:lumMod val="40000"/>
                        <a:lumOff val="60000"/>
                      </a:schemeClr>
                    </a:solidFill>
                  </a:tcPr>
                </a:tc>
                <a:tc>
                  <a:txBody>
                    <a:bodyPr/>
                    <a:lstStyle/>
                    <a:p>
                      <a:endParaRPr lang="en-US" sz="1100" dirty="0"/>
                    </a:p>
                  </a:txBody>
                  <a:tcPr/>
                </a:tc>
                <a:tc>
                  <a:txBody>
                    <a:bodyPr/>
                    <a:lstStyle/>
                    <a:p>
                      <a:endParaRPr lang="en-US" sz="1100" dirty="0"/>
                    </a:p>
                  </a:txBody>
                  <a:tcPr>
                    <a:noFill/>
                  </a:tcPr>
                </a:tc>
                <a:tc>
                  <a:txBody>
                    <a:bodyPr/>
                    <a:lstStyle/>
                    <a:p>
                      <a:endParaRPr lang="en-US" sz="1100" dirty="0"/>
                    </a:p>
                  </a:txBody>
                  <a:tcPr>
                    <a:noFill/>
                  </a:tcPr>
                </a:tc>
              </a:tr>
            </a:tbl>
          </a:graphicData>
        </a:graphic>
      </p:graphicFrame>
    </p:spTree>
    <p:extLst>
      <p:ext uri="{BB962C8B-B14F-4D97-AF65-F5344CB8AC3E}">
        <p14:creationId xmlns:p14="http://schemas.microsoft.com/office/powerpoint/2010/main" val="234301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Selección</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dirty="0" smtClean="0">
                <a:latin typeface="Vijaya" pitchFamily="34" charset="0"/>
                <a:cs typeface="Vijaya" pitchFamily="34" charset="0"/>
              </a:rPr>
              <a:t>Torneo binario</a:t>
            </a:r>
            <a:endParaRPr lang="en-US"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62</a:t>
            </a:fld>
            <a:endParaRPr lang="en-US"/>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3731" y="2826493"/>
            <a:ext cx="3240360" cy="1903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CuadroTexto"/>
          <p:cNvSpPr txBox="1"/>
          <p:nvPr/>
        </p:nvSpPr>
        <p:spPr>
          <a:xfrm>
            <a:off x="3826488" y="2515910"/>
            <a:ext cx="1537600" cy="307777"/>
          </a:xfrm>
          <a:prstGeom prst="rect">
            <a:avLst/>
          </a:prstGeom>
          <a:solidFill>
            <a:schemeClr val="bg1"/>
          </a:solidFill>
        </p:spPr>
        <p:txBody>
          <a:bodyPr wrap="none" rtlCol="0">
            <a:spAutoFit/>
          </a:bodyPr>
          <a:lstStyle/>
          <a:p>
            <a:r>
              <a:rPr lang="es-419" sz="1400" dirty="0" smtClean="0"/>
              <a:t>Población actual.</a:t>
            </a:r>
            <a:endParaRPr lang="en-US" sz="1400" i="1" dirty="0"/>
          </a:p>
        </p:txBody>
      </p:sp>
      <p:pic>
        <p:nvPicPr>
          <p:cNvPr id="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1720" y="5247780"/>
            <a:ext cx="1636216" cy="26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CuadroTexto"/>
          <p:cNvSpPr txBox="1"/>
          <p:nvPr/>
        </p:nvSpPr>
        <p:spPr>
          <a:xfrm>
            <a:off x="2024225" y="4912738"/>
            <a:ext cx="891591" cy="261610"/>
          </a:xfrm>
          <a:prstGeom prst="rect">
            <a:avLst/>
          </a:prstGeom>
          <a:noFill/>
        </p:spPr>
        <p:txBody>
          <a:bodyPr wrap="none" rtlCol="0">
            <a:spAutoFit/>
          </a:bodyPr>
          <a:lstStyle/>
          <a:p>
            <a:r>
              <a:rPr lang="es-419" sz="1050" dirty="0" smtClean="0"/>
              <a:t>Individuo 1</a:t>
            </a:r>
            <a:endParaRPr lang="en-US" sz="1050" dirty="0"/>
          </a:p>
        </p:txBody>
      </p:sp>
      <p:pic>
        <p:nvPicPr>
          <p:cNvPr id="1433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3731" y="2826494"/>
            <a:ext cx="3240360" cy="1903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4106" y="2823687"/>
            <a:ext cx="3260426" cy="1915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9569" y="5249204"/>
            <a:ext cx="1636216" cy="26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13 CuadroTexto"/>
          <p:cNvSpPr txBox="1"/>
          <p:nvPr/>
        </p:nvSpPr>
        <p:spPr>
          <a:xfrm>
            <a:off x="5508104" y="4923280"/>
            <a:ext cx="875561" cy="253916"/>
          </a:xfrm>
          <a:prstGeom prst="rect">
            <a:avLst/>
          </a:prstGeom>
          <a:noFill/>
        </p:spPr>
        <p:txBody>
          <a:bodyPr wrap="none" rtlCol="0">
            <a:spAutoFit/>
          </a:bodyPr>
          <a:lstStyle/>
          <a:p>
            <a:r>
              <a:rPr lang="es-419" sz="1050" dirty="0" smtClean="0"/>
              <a:t>Individuo 2</a:t>
            </a:r>
            <a:endParaRPr lang="en-US" sz="1050" dirty="0"/>
          </a:p>
        </p:txBody>
      </p:sp>
      <p:cxnSp>
        <p:nvCxnSpPr>
          <p:cNvPr id="15" name="14 Conector recto de flecha"/>
          <p:cNvCxnSpPr/>
          <p:nvPr/>
        </p:nvCxnSpPr>
        <p:spPr>
          <a:xfrm>
            <a:off x="5823109" y="4485584"/>
            <a:ext cx="576361" cy="427154"/>
          </a:xfrm>
          <a:prstGeom prst="straightConnector1">
            <a:avLst/>
          </a:prstGeom>
          <a:ln w="127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flipH="1">
            <a:off x="2843511" y="4514014"/>
            <a:ext cx="576361" cy="427154"/>
          </a:xfrm>
          <a:prstGeom prst="straightConnector1">
            <a:avLst/>
          </a:prstGeom>
          <a:ln w="127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16 CuadroTexto"/>
          <p:cNvSpPr txBox="1"/>
          <p:nvPr/>
        </p:nvSpPr>
        <p:spPr>
          <a:xfrm>
            <a:off x="4165167" y="5661248"/>
            <a:ext cx="1144865" cy="253916"/>
          </a:xfrm>
          <a:prstGeom prst="rect">
            <a:avLst/>
          </a:prstGeom>
          <a:noFill/>
        </p:spPr>
        <p:txBody>
          <a:bodyPr wrap="none" rtlCol="0">
            <a:spAutoFit/>
          </a:bodyPr>
          <a:lstStyle/>
          <a:p>
            <a:r>
              <a:rPr lang="es-419" sz="1050" dirty="0" smtClean="0"/>
              <a:t>Mejor individuo</a:t>
            </a:r>
            <a:endParaRPr lang="en-US" sz="1050" dirty="0"/>
          </a:p>
        </p:txBody>
      </p:sp>
      <p:pic>
        <p:nvPicPr>
          <p:cNvPr id="1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9919" y="6401332"/>
            <a:ext cx="1636216" cy="26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18 CuadroTexto"/>
          <p:cNvSpPr txBox="1"/>
          <p:nvPr/>
        </p:nvSpPr>
        <p:spPr>
          <a:xfrm>
            <a:off x="5633989" y="6439000"/>
            <a:ext cx="1026243" cy="253916"/>
          </a:xfrm>
          <a:prstGeom prst="rect">
            <a:avLst/>
          </a:prstGeom>
          <a:noFill/>
        </p:spPr>
        <p:txBody>
          <a:bodyPr wrap="none" rtlCol="0">
            <a:spAutoFit/>
          </a:bodyPr>
          <a:lstStyle/>
          <a:p>
            <a:r>
              <a:rPr lang="es-419" sz="1050" dirty="0" smtClean="0"/>
              <a:t>Reproductor 1</a:t>
            </a:r>
            <a:endParaRPr lang="en-US" sz="1050" dirty="0"/>
          </a:p>
        </p:txBody>
      </p:sp>
      <p:sp>
        <p:nvSpPr>
          <p:cNvPr id="5" name="4 Flecha abajo"/>
          <p:cNvSpPr/>
          <p:nvPr/>
        </p:nvSpPr>
        <p:spPr>
          <a:xfrm>
            <a:off x="4610964" y="5915164"/>
            <a:ext cx="177060" cy="322148"/>
          </a:xfrm>
          <a:prstGeom prst="down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48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339"/>
                                        </p:tgtEl>
                                        <p:attrNameLst>
                                          <p:attrName>style.visibility</p:attrName>
                                        </p:attrNameLst>
                                      </p:cBhvr>
                                      <p:to>
                                        <p:strVal val="visible"/>
                                      </p:to>
                                    </p:set>
                                    <p:animEffect transition="in" filter="fade">
                                      <p:cBhvr>
                                        <p:cTn id="15" dur="500"/>
                                        <p:tgtEl>
                                          <p:spTgt spid="14339"/>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340"/>
                                        </p:tgtEl>
                                        <p:attrNameLst>
                                          <p:attrName>style.visibility</p:attrName>
                                        </p:attrNameLst>
                                      </p:cBhvr>
                                      <p:to>
                                        <p:strVal val="visible"/>
                                      </p:to>
                                    </p:set>
                                    <p:animEffect transition="in" filter="fade">
                                      <p:cBhvr>
                                        <p:cTn id="29" dur="500"/>
                                        <p:tgtEl>
                                          <p:spTgt spid="14340"/>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4" grpId="0"/>
      <p:bldP spid="17" grpId="0"/>
      <p:bldP spid="19" grpId="0"/>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Cruce</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dirty="0" smtClean="0">
                <a:latin typeface="Vijaya" pitchFamily="34" charset="0"/>
                <a:cs typeface="Vijaya" pitchFamily="34" charset="0"/>
              </a:rPr>
              <a:t>Dos puntos</a:t>
            </a:r>
            <a:endParaRPr lang="en-US"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63</a:t>
            </a:fld>
            <a:endParaRPr lang="en-US"/>
          </a:p>
        </p:txBody>
      </p:sp>
      <p:sp>
        <p:nvSpPr>
          <p:cNvPr id="5" name="4 CuadroTexto"/>
          <p:cNvSpPr txBox="1"/>
          <p:nvPr/>
        </p:nvSpPr>
        <p:spPr>
          <a:xfrm>
            <a:off x="827584" y="2928151"/>
            <a:ext cx="891591" cy="261610"/>
          </a:xfrm>
          <a:prstGeom prst="rect">
            <a:avLst/>
          </a:prstGeom>
          <a:noFill/>
        </p:spPr>
        <p:txBody>
          <a:bodyPr wrap="none" rtlCol="0">
            <a:spAutoFit/>
          </a:bodyPr>
          <a:lstStyle/>
          <a:p>
            <a:r>
              <a:rPr lang="es-419" sz="1050" dirty="0" smtClean="0"/>
              <a:t>Individuo 1</a:t>
            </a:r>
            <a:endParaRPr lang="en-US" sz="1050" dirty="0"/>
          </a:p>
        </p:txBody>
      </p:sp>
      <p:sp>
        <p:nvSpPr>
          <p:cNvPr id="14" name="13 CuadroTexto"/>
          <p:cNvSpPr txBox="1"/>
          <p:nvPr/>
        </p:nvSpPr>
        <p:spPr>
          <a:xfrm>
            <a:off x="5220072" y="2907056"/>
            <a:ext cx="875561" cy="253916"/>
          </a:xfrm>
          <a:prstGeom prst="rect">
            <a:avLst/>
          </a:prstGeom>
          <a:noFill/>
        </p:spPr>
        <p:txBody>
          <a:bodyPr wrap="none" rtlCol="0">
            <a:spAutoFit/>
          </a:bodyPr>
          <a:lstStyle/>
          <a:p>
            <a:r>
              <a:rPr lang="es-419" sz="1050" dirty="0" smtClean="0"/>
              <a:t>Individuo 2</a:t>
            </a:r>
            <a:endParaRPr lang="en-US" sz="1050" dirty="0"/>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356993"/>
            <a:ext cx="3096344" cy="507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353837"/>
            <a:ext cx="3096344" cy="50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5" y="5157192"/>
            <a:ext cx="3096343" cy="507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15 CuadroTexto"/>
          <p:cNvSpPr txBox="1"/>
          <p:nvPr/>
        </p:nvSpPr>
        <p:spPr>
          <a:xfrm>
            <a:off x="827584" y="5759678"/>
            <a:ext cx="1080745" cy="253916"/>
          </a:xfrm>
          <a:prstGeom prst="rect">
            <a:avLst/>
          </a:prstGeom>
          <a:noFill/>
        </p:spPr>
        <p:txBody>
          <a:bodyPr wrap="none" rtlCol="0">
            <a:spAutoFit/>
          </a:bodyPr>
          <a:lstStyle/>
          <a:p>
            <a:r>
              <a:rPr lang="es-419" sz="1050" dirty="0" smtClean="0"/>
              <a:t>Descendiente 1</a:t>
            </a:r>
            <a:endParaRPr lang="en-US" sz="1050" dirty="0"/>
          </a:p>
        </p:txBody>
      </p:sp>
      <p:pic>
        <p:nvPicPr>
          <p:cNvPr id="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3" y="5164886"/>
            <a:ext cx="3096343" cy="507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17 CuadroTexto"/>
          <p:cNvSpPr txBox="1"/>
          <p:nvPr/>
        </p:nvSpPr>
        <p:spPr>
          <a:xfrm>
            <a:off x="5220072" y="5767372"/>
            <a:ext cx="1098378" cy="253916"/>
          </a:xfrm>
          <a:prstGeom prst="rect">
            <a:avLst/>
          </a:prstGeom>
          <a:noFill/>
        </p:spPr>
        <p:txBody>
          <a:bodyPr wrap="none" rtlCol="0">
            <a:spAutoFit/>
          </a:bodyPr>
          <a:lstStyle/>
          <a:p>
            <a:r>
              <a:rPr lang="es-419" sz="1050" dirty="0" smtClean="0"/>
              <a:t>Descendiente 2</a:t>
            </a:r>
            <a:endParaRPr lang="en-US" sz="1050" dirty="0"/>
          </a:p>
        </p:txBody>
      </p:sp>
      <p:cxnSp>
        <p:nvCxnSpPr>
          <p:cNvPr id="13" name="12 Conector recto"/>
          <p:cNvCxnSpPr/>
          <p:nvPr/>
        </p:nvCxnSpPr>
        <p:spPr>
          <a:xfrm>
            <a:off x="1835696" y="3170805"/>
            <a:ext cx="0" cy="1060116"/>
          </a:xfrm>
          <a:prstGeom prst="line">
            <a:avLst/>
          </a:prstGeom>
          <a:ln w="317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2860927" y="3170805"/>
            <a:ext cx="0" cy="1060116"/>
          </a:xfrm>
          <a:prstGeom prst="line">
            <a:avLst/>
          </a:prstGeom>
          <a:ln w="317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6228184" y="3189761"/>
            <a:ext cx="0" cy="1060116"/>
          </a:xfrm>
          <a:prstGeom prst="line">
            <a:avLst/>
          </a:prstGeom>
          <a:ln w="317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7253415" y="3189761"/>
            <a:ext cx="0" cy="1060116"/>
          </a:xfrm>
          <a:prstGeom prst="line">
            <a:avLst/>
          </a:prstGeom>
          <a:ln w="31750">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1812502" y="4221088"/>
            <a:ext cx="1175322" cy="261610"/>
          </a:xfrm>
          <a:prstGeom prst="rect">
            <a:avLst/>
          </a:prstGeom>
          <a:noFill/>
        </p:spPr>
        <p:txBody>
          <a:bodyPr wrap="none" rtlCol="0">
            <a:spAutoFit/>
          </a:bodyPr>
          <a:lstStyle/>
          <a:p>
            <a:r>
              <a:rPr lang="es-419" sz="1100" dirty="0" smtClean="0"/>
              <a:t>Puntos de cruce</a:t>
            </a:r>
            <a:endParaRPr lang="en-US" sz="1100" dirty="0"/>
          </a:p>
        </p:txBody>
      </p:sp>
      <p:cxnSp>
        <p:nvCxnSpPr>
          <p:cNvPr id="22" name="21 Conector recto de flecha"/>
          <p:cNvCxnSpPr/>
          <p:nvPr/>
        </p:nvCxnSpPr>
        <p:spPr>
          <a:xfrm>
            <a:off x="1273379" y="4005064"/>
            <a:ext cx="0" cy="936104"/>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22 Conector recto de flecha"/>
          <p:cNvCxnSpPr/>
          <p:nvPr/>
        </p:nvCxnSpPr>
        <p:spPr>
          <a:xfrm>
            <a:off x="5724128" y="4005064"/>
            <a:ext cx="0" cy="936104"/>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6321" y="5162272"/>
            <a:ext cx="3090095" cy="50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900" y="5157192"/>
            <a:ext cx="3098028" cy="507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01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fade">
                                      <p:cBhvr>
                                        <p:cTn id="7" dur="500"/>
                                        <p:tgtEl>
                                          <p:spTgt spid="225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2532"/>
                                        </p:tgtEl>
                                        <p:attrNameLst>
                                          <p:attrName>style.visibility</p:attrName>
                                        </p:attrNameLst>
                                      </p:cBhvr>
                                      <p:to>
                                        <p:strVal val="visible"/>
                                      </p:to>
                                    </p:set>
                                    <p:animEffect transition="in" filter="fade">
                                      <p:cBhvr>
                                        <p:cTn id="16" dur="500"/>
                                        <p:tgtEl>
                                          <p:spTgt spid="225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533"/>
                                        </p:tgtEl>
                                        <p:attrNameLst>
                                          <p:attrName>style.visibility</p:attrName>
                                        </p:attrNameLst>
                                      </p:cBhvr>
                                      <p:to>
                                        <p:strVal val="visible"/>
                                      </p:to>
                                    </p:set>
                                    <p:animEffect transition="in" filter="fade">
                                      <p:cBhvr>
                                        <p:cTn id="21" dur="500"/>
                                        <p:tgtEl>
                                          <p:spTgt spid="225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1000"/>
                                        <p:tgtEl>
                                          <p:spTgt spid="19"/>
                                        </p:tgtEl>
                                      </p:cBhvr>
                                    </p:animEffect>
                                    <p:anim calcmode="lin" valueType="num">
                                      <p:cBhvr>
                                        <p:cTn id="46" dur="1000" fill="hold"/>
                                        <p:tgtEl>
                                          <p:spTgt spid="19"/>
                                        </p:tgtEl>
                                        <p:attrNameLst>
                                          <p:attrName>ppt_x</p:attrName>
                                        </p:attrNameLst>
                                      </p:cBhvr>
                                      <p:tavLst>
                                        <p:tav tm="0">
                                          <p:val>
                                            <p:strVal val="#ppt_x"/>
                                          </p:val>
                                        </p:tav>
                                        <p:tav tm="100000">
                                          <p:val>
                                            <p:strVal val="#ppt_x"/>
                                          </p:val>
                                        </p:tav>
                                      </p:tavLst>
                                    </p:anim>
                                    <p:anim calcmode="lin" valueType="num">
                                      <p:cBhvr>
                                        <p:cTn id="47" dur="1000" fill="hold"/>
                                        <p:tgtEl>
                                          <p:spTgt spid="19"/>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p:cTn id="51" dur="1000" fill="hold"/>
                                        <p:tgtEl>
                                          <p:spTgt spid="20"/>
                                        </p:tgtEl>
                                        <p:attrNameLst>
                                          <p:attrName>ppt_x</p:attrName>
                                        </p:attrNameLst>
                                      </p:cBhvr>
                                      <p:tavLst>
                                        <p:tav tm="0">
                                          <p:val>
                                            <p:strVal val="#ppt_x"/>
                                          </p:val>
                                        </p:tav>
                                        <p:tav tm="100000">
                                          <p:val>
                                            <p:strVal val="#ppt_x"/>
                                          </p:val>
                                        </p:tav>
                                      </p:tavLst>
                                    </p:anim>
                                    <p:anim calcmode="lin" valueType="num">
                                      <p:cBhvr>
                                        <p:cTn id="52" dur="1000" fill="hold"/>
                                        <p:tgtEl>
                                          <p:spTgt spid="20"/>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6" grpId="0"/>
      <p:bldP spid="18" grpId="0"/>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Cruce</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dirty="0" smtClean="0">
                <a:latin typeface="Vijaya" pitchFamily="34" charset="0"/>
                <a:cs typeface="Vijaya" pitchFamily="34" charset="0"/>
              </a:rPr>
              <a:t>Dos puntos</a:t>
            </a:r>
            <a:endParaRPr lang="en-US"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64</a:t>
            </a:fld>
            <a:endParaRPr lang="en-US"/>
          </a:p>
        </p:txBody>
      </p:sp>
      <p:sp>
        <p:nvSpPr>
          <p:cNvPr id="5" name="4 CuadroTexto"/>
          <p:cNvSpPr txBox="1"/>
          <p:nvPr/>
        </p:nvSpPr>
        <p:spPr>
          <a:xfrm>
            <a:off x="827584" y="2928151"/>
            <a:ext cx="891591" cy="261610"/>
          </a:xfrm>
          <a:prstGeom prst="rect">
            <a:avLst/>
          </a:prstGeom>
          <a:noFill/>
        </p:spPr>
        <p:txBody>
          <a:bodyPr wrap="none" rtlCol="0">
            <a:spAutoFit/>
          </a:bodyPr>
          <a:lstStyle/>
          <a:p>
            <a:r>
              <a:rPr lang="es-419" sz="1050" dirty="0" smtClean="0"/>
              <a:t>Individuo 1</a:t>
            </a:r>
            <a:endParaRPr lang="en-US" sz="1050" dirty="0"/>
          </a:p>
        </p:txBody>
      </p:sp>
      <p:sp>
        <p:nvSpPr>
          <p:cNvPr id="14" name="13 CuadroTexto"/>
          <p:cNvSpPr txBox="1"/>
          <p:nvPr/>
        </p:nvSpPr>
        <p:spPr>
          <a:xfrm>
            <a:off x="5220072" y="2907056"/>
            <a:ext cx="875561" cy="253916"/>
          </a:xfrm>
          <a:prstGeom prst="rect">
            <a:avLst/>
          </a:prstGeom>
          <a:noFill/>
        </p:spPr>
        <p:txBody>
          <a:bodyPr wrap="none" rtlCol="0">
            <a:spAutoFit/>
          </a:bodyPr>
          <a:lstStyle/>
          <a:p>
            <a:r>
              <a:rPr lang="es-419" sz="1050" dirty="0" smtClean="0"/>
              <a:t>Individuo 2</a:t>
            </a:r>
            <a:endParaRPr lang="en-US" sz="1050" dirty="0"/>
          </a:p>
        </p:txBody>
      </p:sp>
      <p:sp>
        <p:nvSpPr>
          <p:cNvPr id="16" name="15 CuadroTexto"/>
          <p:cNvSpPr txBox="1"/>
          <p:nvPr/>
        </p:nvSpPr>
        <p:spPr>
          <a:xfrm>
            <a:off x="827584" y="5759678"/>
            <a:ext cx="1080745" cy="253916"/>
          </a:xfrm>
          <a:prstGeom prst="rect">
            <a:avLst/>
          </a:prstGeom>
          <a:noFill/>
        </p:spPr>
        <p:txBody>
          <a:bodyPr wrap="none" rtlCol="0">
            <a:spAutoFit/>
          </a:bodyPr>
          <a:lstStyle/>
          <a:p>
            <a:r>
              <a:rPr lang="es-419" sz="1050" dirty="0" smtClean="0"/>
              <a:t>Descendiente 1</a:t>
            </a:r>
            <a:endParaRPr lang="en-US" sz="1050" dirty="0"/>
          </a:p>
        </p:txBody>
      </p:sp>
      <p:sp>
        <p:nvSpPr>
          <p:cNvPr id="18" name="17 CuadroTexto"/>
          <p:cNvSpPr txBox="1"/>
          <p:nvPr/>
        </p:nvSpPr>
        <p:spPr>
          <a:xfrm>
            <a:off x="5220072" y="5767372"/>
            <a:ext cx="1098378" cy="253916"/>
          </a:xfrm>
          <a:prstGeom prst="rect">
            <a:avLst/>
          </a:prstGeom>
          <a:noFill/>
        </p:spPr>
        <p:txBody>
          <a:bodyPr wrap="none" rtlCol="0">
            <a:spAutoFit/>
          </a:bodyPr>
          <a:lstStyle/>
          <a:p>
            <a:r>
              <a:rPr lang="es-419" sz="1050" dirty="0" smtClean="0"/>
              <a:t>Descendiente 2</a:t>
            </a:r>
            <a:endParaRPr lang="en-US" sz="1050" dirty="0"/>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5" y="3353837"/>
            <a:ext cx="3096343" cy="50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569" y="3352608"/>
            <a:ext cx="3103848" cy="508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12 Conector recto de flecha"/>
          <p:cNvCxnSpPr/>
          <p:nvPr/>
        </p:nvCxnSpPr>
        <p:spPr>
          <a:xfrm>
            <a:off x="2375756" y="4005064"/>
            <a:ext cx="4388737" cy="1008112"/>
          </a:xfrm>
          <a:prstGeom prst="straightConnector1">
            <a:avLst/>
          </a:prstGeom>
          <a:ln w="28575">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19 Conector recto de flecha"/>
          <p:cNvCxnSpPr/>
          <p:nvPr/>
        </p:nvCxnSpPr>
        <p:spPr>
          <a:xfrm flipH="1">
            <a:off x="2339752" y="4005064"/>
            <a:ext cx="4388737" cy="1008112"/>
          </a:xfrm>
          <a:prstGeom prst="straightConnector1">
            <a:avLst/>
          </a:prstGeom>
          <a:ln w="28575">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6321" y="5162272"/>
            <a:ext cx="3090095" cy="50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900" y="5157192"/>
            <a:ext cx="3098028" cy="507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5" y="5157192"/>
            <a:ext cx="3096344" cy="50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6323" y="5162272"/>
            <a:ext cx="3090094" cy="50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07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5" y="5157192"/>
            <a:ext cx="3096344" cy="50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6323" y="5162272"/>
            <a:ext cx="3090094" cy="50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Cruce</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dirty="0" smtClean="0">
                <a:latin typeface="Vijaya" pitchFamily="34" charset="0"/>
                <a:cs typeface="Vijaya" pitchFamily="34" charset="0"/>
              </a:rPr>
              <a:t>Dos puntos</a:t>
            </a:r>
            <a:endParaRPr lang="en-US"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65</a:t>
            </a:fld>
            <a:endParaRPr lang="en-US"/>
          </a:p>
        </p:txBody>
      </p:sp>
      <p:sp>
        <p:nvSpPr>
          <p:cNvPr id="5" name="4 CuadroTexto"/>
          <p:cNvSpPr txBox="1"/>
          <p:nvPr/>
        </p:nvSpPr>
        <p:spPr>
          <a:xfrm>
            <a:off x="827584" y="2928151"/>
            <a:ext cx="891591" cy="261610"/>
          </a:xfrm>
          <a:prstGeom prst="rect">
            <a:avLst/>
          </a:prstGeom>
          <a:noFill/>
        </p:spPr>
        <p:txBody>
          <a:bodyPr wrap="none" rtlCol="0">
            <a:spAutoFit/>
          </a:bodyPr>
          <a:lstStyle/>
          <a:p>
            <a:r>
              <a:rPr lang="es-419" sz="1050" dirty="0" smtClean="0"/>
              <a:t>Individuo 1</a:t>
            </a:r>
            <a:endParaRPr lang="en-US" sz="1050" dirty="0"/>
          </a:p>
        </p:txBody>
      </p:sp>
      <p:sp>
        <p:nvSpPr>
          <p:cNvPr id="14" name="13 CuadroTexto"/>
          <p:cNvSpPr txBox="1"/>
          <p:nvPr/>
        </p:nvSpPr>
        <p:spPr>
          <a:xfrm>
            <a:off x="5220072" y="2907056"/>
            <a:ext cx="875561" cy="253916"/>
          </a:xfrm>
          <a:prstGeom prst="rect">
            <a:avLst/>
          </a:prstGeom>
          <a:noFill/>
        </p:spPr>
        <p:txBody>
          <a:bodyPr wrap="none" rtlCol="0">
            <a:spAutoFit/>
          </a:bodyPr>
          <a:lstStyle/>
          <a:p>
            <a:r>
              <a:rPr lang="es-419" sz="1050" dirty="0" smtClean="0"/>
              <a:t>Individuo 2</a:t>
            </a:r>
            <a:endParaRPr lang="en-US" sz="1050" dirty="0"/>
          </a:p>
        </p:txBody>
      </p:sp>
      <p:sp>
        <p:nvSpPr>
          <p:cNvPr id="16" name="15 CuadroTexto"/>
          <p:cNvSpPr txBox="1"/>
          <p:nvPr/>
        </p:nvSpPr>
        <p:spPr>
          <a:xfrm>
            <a:off x="827584" y="5759678"/>
            <a:ext cx="1080745" cy="253916"/>
          </a:xfrm>
          <a:prstGeom prst="rect">
            <a:avLst/>
          </a:prstGeom>
          <a:noFill/>
        </p:spPr>
        <p:txBody>
          <a:bodyPr wrap="none" rtlCol="0">
            <a:spAutoFit/>
          </a:bodyPr>
          <a:lstStyle/>
          <a:p>
            <a:r>
              <a:rPr lang="es-419" sz="1050" dirty="0" smtClean="0"/>
              <a:t>Descendiente 1</a:t>
            </a:r>
            <a:endParaRPr lang="en-US" sz="1050" dirty="0"/>
          </a:p>
        </p:txBody>
      </p:sp>
      <p:sp>
        <p:nvSpPr>
          <p:cNvPr id="18" name="17 CuadroTexto"/>
          <p:cNvSpPr txBox="1"/>
          <p:nvPr/>
        </p:nvSpPr>
        <p:spPr>
          <a:xfrm>
            <a:off x="5220072" y="5767372"/>
            <a:ext cx="1098378" cy="253916"/>
          </a:xfrm>
          <a:prstGeom prst="rect">
            <a:avLst/>
          </a:prstGeom>
          <a:noFill/>
        </p:spPr>
        <p:txBody>
          <a:bodyPr wrap="none" rtlCol="0">
            <a:spAutoFit/>
          </a:bodyPr>
          <a:lstStyle/>
          <a:p>
            <a:r>
              <a:rPr lang="es-419" sz="1050" dirty="0" smtClean="0"/>
              <a:t>Descendiente 2</a:t>
            </a:r>
            <a:endParaRPr lang="en-US" sz="1050" dirty="0"/>
          </a:p>
        </p:txBody>
      </p:sp>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5" y="5154038"/>
            <a:ext cx="3096343" cy="507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6321" y="5157192"/>
            <a:ext cx="3090095" cy="50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5" y="3353837"/>
            <a:ext cx="3096343" cy="50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2569" y="3352608"/>
            <a:ext cx="3103848" cy="508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6322" y="5155061"/>
            <a:ext cx="3090094" cy="50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5155061"/>
            <a:ext cx="3096344" cy="50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23 Conector recto de flecha"/>
          <p:cNvCxnSpPr/>
          <p:nvPr/>
        </p:nvCxnSpPr>
        <p:spPr>
          <a:xfrm>
            <a:off x="3347864" y="4005064"/>
            <a:ext cx="0" cy="936104"/>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p:nvPr/>
        </p:nvCxnSpPr>
        <p:spPr>
          <a:xfrm>
            <a:off x="7798613" y="4005064"/>
            <a:ext cx="0" cy="936104"/>
          </a:xfrm>
          <a:prstGeom prst="straightConnector1">
            <a:avLst/>
          </a:prstGeom>
          <a:ln w="254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585" y="5154038"/>
            <a:ext cx="3096343" cy="507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6885" y="5155153"/>
            <a:ext cx="3089532" cy="50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047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a:latin typeface="Vijaya" pitchFamily="34" charset="0"/>
                <a:cs typeface="Vijaya" pitchFamily="34" charset="0"/>
              </a:rPr>
              <a:t>MOGA – Mutación </a:t>
            </a:r>
            <a:endParaRPr lang="en-US"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66</a:t>
            </a:fld>
            <a:endParaRPr lang="en-US"/>
          </a:p>
        </p:txBody>
      </p:sp>
      <p:sp>
        <p:nvSpPr>
          <p:cNvPr id="5" name="4 Marcador de contenido"/>
          <p:cNvSpPr>
            <a:spLocks noGrp="1"/>
          </p:cNvSpPr>
          <p:nvPr>
            <p:ph idx="1"/>
          </p:nvPr>
        </p:nvSpPr>
        <p:spPr/>
        <p:txBody>
          <a:bodyPr>
            <a:normAutofit/>
          </a:bodyPr>
          <a:lstStyle/>
          <a:p>
            <a:r>
              <a:rPr lang="es-419" sz="2400" dirty="0" smtClean="0">
                <a:latin typeface="Vijaya" pitchFamily="34" charset="0"/>
                <a:cs typeface="Vijaya" pitchFamily="34" charset="0"/>
              </a:rPr>
              <a:t>Probabilidad de </a:t>
            </a:r>
            <a:r>
              <a:rPr lang="es-419" sz="2400" dirty="0">
                <a:latin typeface="Vijaya" pitchFamily="34" charset="0"/>
                <a:cs typeface="Vijaya" pitchFamily="34" charset="0"/>
              </a:rPr>
              <a:t>mutación por </a:t>
            </a:r>
            <a:r>
              <a:rPr lang="es-419" sz="2400" dirty="0" smtClean="0">
                <a:latin typeface="Vijaya" pitchFamily="34" charset="0"/>
                <a:cs typeface="Vijaya" pitchFamily="34" charset="0"/>
              </a:rPr>
              <a:t>gen: 3%</a:t>
            </a:r>
            <a:endParaRPr lang="en-US" sz="2400" dirty="0">
              <a:latin typeface="Vijaya" pitchFamily="34" charset="0"/>
              <a:cs typeface="Vijaya" pitchFamily="34" charset="0"/>
            </a:endParaRPr>
          </a:p>
        </p:txBody>
      </p:sp>
      <p:sp>
        <p:nvSpPr>
          <p:cNvPr id="6" name="5 CuadroTexto"/>
          <p:cNvSpPr txBox="1"/>
          <p:nvPr/>
        </p:nvSpPr>
        <p:spPr>
          <a:xfrm>
            <a:off x="827584" y="3679140"/>
            <a:ext cx="1080745" cy="253916"/>
          </a:xfrm>
          <a:prstGeom prst="rect">
            <a:avLst/>
          </a:prstGeom>
          <a:noFill/>
        </p:spPr>
        <p:txBody>
          <a:bodyPr wrap="none" rtlCol="0">
            <a:spAutoFit/>
          </a:bodyPr>
          <a:lstStyle/>
          <a:p>
            <a:r>
              <a:rPr lang="es-419" sz="1050" dirty="0" smtClean="0"/>
              <a:t>Descendiente 1</a:t>
            </a:r>
            <a:endParaRPr lang="en-US" sz="1050" dirty="0"/>
          </a:p>
        </p:txBody>
      </p:sp>
      <p:sp>
        <p:nvSpPr>
          <p:cNvPr id="7" name="6 CuadroTexto"/>
          <p:cNvSpPr txBox="1"/>
          <p:nvPr/>
        </p:nvSpPr>
        <p:spPr>
          <a:xfrm>
            <a:off x="827583" y="5191308"/>
            <a:ext cx="1098378" cy="253916"/>
          </a:xfrm>
          <a:prstGeom prst="rect">
            <a:avLst/>
          </a:prstGeom>
          <a:noFill/>
        </p:spPr>
        <p:txBody>
          <a:bodyPr wrap="none" rtlCol="0">
            <a:spAutoFit/>
          </a:bodyPr>
          <a:lstStyle/>
          <a:p>
            <a:r>
              <a:rPr lang="es-419" sz="1050" dirty="0" smtClean="0"/>
              <a:t>Descendiente 2</a:t>
            </a:r>
            <a:endParaRPr lang="en-US" sz="1050"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5" y="3073500"/>
            <a:ext cx="3096343" cy="507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396" y="4579089"/>
            <a:ext cx="3089532" cy="50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redondeado"/>
          <p:cNvSpPr/>
          <p:nvPr/>
        </p:nvSpPr>
        <p:spPr>
          <a:xfrm>
            <a:off x="1835696" y="2924944"/>
            <a:ext cx="1080120" cy="881154"/>
          </a:xfrm>
          <a:prstGeom prst="roundRect">
            <a:avLst/>
          </a:prstGeom>
          <a:noFill/>
          <a:ln w="317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Rectángulo redondeado"/>
          <p:cNvSpPr/>
          <p:nvPr/>
        </p:nvSpPr>
        <p:spPr>
          <a:xfrm>
            <a:off x="2843808" y="4469929"/>
            <a:ext cx="1080120" cy="881154"/>
          </a:xfrm>
          <a:prstGeom prst="roundRect">
            <a:avLst/>
          </a:prstGeom>
          <a:noFill/>
          <a:ln w="317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11 Tabla"/>
          <p:cNvGraphicFramePr>
            <a:graphicFrameLocks noGrp="1"/>
          </p:cNvGraphicFramePr>
          <p:nvPr>
            <p:extLst>
              <p:ext uri="{D42A27DB-BD31-4B8C-83A1-F6EECF244321}">
                <p14:modId xmlns:p14="http://schemas.microsoft.com/office/powerpoint/2010/main" val="1166321248"/>
              </p:ext>
            </p:extLst>
          </p:nvPr>
        </p:nvGraphicFramePr>
        <p:xfrm>
          <a:off x="4932040" y="3382320"/>
          <a:ext cx="3528392" cy="1163568"/>
        </p:xfrm>
        <a:graphic>
          <a:graphicData uri="http://schemas.openxmlformats.org/drawingml/2006/table">
            <a:tbl>
              <a:tblPr firstRow="1" bandRow="1">
                <a:tableStyleId>{5C22544A-7EE6-4342-B048-85BDC9FD1C3A}</a:tableStyleId>
              </a:tblPr>
              <a:tblGrid>
                <a:gridCol w="389034"/>
                <a:gridCol w="1387158"/>
                <a:gridCol w="1752200"/>
              </a:tblGrid>
              <a:tr h="432048">
                <a:tc>
                  <a:txBody>
                    <a:bodyPr/>
                    <a:lstStyle/>
                    <a:p>
                      <a:endParaRPr lang="en-US" dirty="0"/>
                    </a:p>
                  </a:txBody>
                  <a:tcPr>
                    <a:solidFill>
                      <a:schemeClr val="accent2">
                        <a:lumMod val="75000"/>
                      </a:schemeClr>
                    </a:solidFill>
                  </a:tcPr>
                </a:tc>
                <a:tc>
                  <a:txBody>
                    <a:bodyPr/>
                    <a:lstStyle/>
                    <a:p>
                      <a:r>
                        <a:rPr lang="es-419" dirty="0" smtClean="0"/>
                        <a:t>Demanda</a:t>
                      </a:r>
                      <a:endParaRPr lang="en-US" dirty="0"/>
                    </a:p>
                  </a:txBody>
                  <a:tcPr>
                    <a:solidFill>
                      <a:schemeClr val="accent2">
                        <a:lumMod val="75000"/>
                      </a:schemeClr>
                    </a:solidFill>
                  </a:tcPr>
                </a:tc>
                <a:tc>
                  <a:txBody>
                    <a:bodyPr/>
                    <a:lstStyle/>
                    <a:p>
                      <a:r>
                        <a:rPr lang="es-419" dirty="0" smtClean="0"/>
                        <a:t>Ruta</a:t>
                      </a:r>
                      <a:endParaRPr lang="en-US" dirty="0"/>
                    </a:p>
                  </a:txBody>
                  <a:tcPr>
                    <a:solidFill>
                      <a:schemeClr val="accent2">
                        <a:lumMod val="75000"/>
                      </a:schemeClr>
                    </a:solidFill>
                  </a:tcPr>
                </a:tc>
              </a:tr>
              <a:tr h="353071">
                <a:tc>
                  <a:txBody>
                    <a:bodyPr/>
                    <a:lstStyle/>
                    <a:p>
                      <a:r>
                        <a:rPr lang="es-419" dirty="0" smtClean="0"/>
                        <a:t>2</a:t>
                      </a:r>
                      <a:endParaRPr lang="en-US" dirty="0"/>
                    </a:p>
                  </a:txBody>
                  <a:tcPr>
                    <a:solidFill>
                      <a:schemeClr val="accent2">
                        <a:lumMod val="20000"/>
                        <a:lumOff val="80000"/>
                      </a:schemeClr>
                    </a:solidFill>
                  </a:tcPr>
                </a:tc>
                <a:tc>
                  <a:txBody>
                    <a:bodyPr/>
                    <a:lstStyle/>
                    <a:p>
                      <a:r>
                        <a:rPr lang="es-419" dirty="0" smtClean="0"/>
                        <a:t>0</a:t>
                      </a:r>
                      <a:r>
                        <a:rPr lang="es-419" baseline="0" dirty="0" smtClean="0"/>
                        <a:t> – 2 </a:t>
                      </a:r>
                      <a:endParaRPr lang="en-US" dirty="0"/>
                    </a:p>
                  </a:txBody>
                  <a:tcPr>
                    <a:solidFill>
                      <a:schemeClr val="accent2">
                        <a:lumMod val="20000"/>
                        <a:lumOff val="80000"/>
                      </a:schemeClr>
                    </a:solidFill>
                  </a:tcPr>
                </a:tc>
                <a:tc>
                  <a:txBody>
                    <a:bodyPr/>
                    <a:lstStyle/>
                    <a:p>
                      <a:r>
                        <a:rPr lang="es-419" dirty="0" smtClean="0"/>
                        <a:t>0</a:t>
                      </a:r>
                      <a:r>
                        <a:rPr lang="es-419" baseline="0" dirty="0" smtClean="0"/>
                        <a:t> – 1 – 2 </a:t>
                      </a:r>
                      <a:endParaRPr lang="en-US" dirty="0"/>
                    </a:p>
                  </a:txBody>
                  <a:tcPr>
                    <a:solidFill>
                      <a:schemeClr val="accent2">
                        <a:lumMod val="20000"/>
                        <a:lumOff val="80000"/>
                      </a:schemeClr>
                    </a:solidFill>
                  </a:tcPr>
                </a:tc>
              </a:tr>
              <a:tr h="353071">
                <a:tc>
                  <a:txBody>
                    <a:bodyPr/>
                    <a:lstStyle/>
                    <a:p>
                      <a:r>
                        <a:rPr lang="es-419" dirty="0" smtClean="0"/>
                        <a:t>3</a:t>
                      </a:r>
                      <a:endParaRPr lang="en-US" dirty="0"/>
                    </a:p>
                  </a:txBody>
                  <a:tcPr>
                    <a:solidFill>
                      <a:schemeClr val="accent2">
                        <a:lumMod val="20000"/>
                        <a:lumOff val="80000"/>
                      </a:schemeClr>
                    </a:solidFill>
                  </a:tcPr>
                </a:tc>
                <a:tc>
                  <a:txBody>
                    <a:bodyPr/>
                    <a:lstStyle/>
                    <a:p>
                      <a:r>
                        <a:rPr lang="es-419" dirty="0" smtClean="0"/>
                        <a:t>0</a:t>
                      </a:r>
                      <a:r>
                        <a:rPr lang="es-419" baseline="0" dirty="0" smtClean="0"/>
                        <a:t> – 2 </a:t>
                      </a:r>
                      <a:endParaRPr lang="en-US" dirty="0"/>
                    </a:p>
                  </a:txBody>
                  <a:tcPr>
                    <a:solidFill>
                      <a:schemeClr val="accent2">
                        <a:lumMod val="20000"/>
                        <a:lumOff val="80000"/>
                      </a:schemeClr>
                    </a:solidFill>
                  </a:tcPr>
                </a:tc>
                <a:tc>
                  <a:txBody>
                    <a:bodyPr/>
                    <a:lstStyle/>
                    <a:p>
                      <a:r>
                        <a:rPr lang="es-419" dirty="0" smtClean="0"/>
                        <a:t>0 –</a:t>
                      </a:r>
                      <a:r>
                        <a:rPr lang="es-419" baseline="0" dirty="0" smtClean="0"/>
                        <a:t> 1 – 3 – 2 </a:t>
                      </a:r>
                      <a:endParaRPr lang="en-US" dirty="0"/>
                    </a:p>
                  </a:txBody>
                  <a:tcPr>
                    <a:solidFill>
                      <a:schemeClr val="accent2">
                        <a:lumMod val="20000"/>
                        <a:lumOff val="80000"/>
                      </a:schemeClr>
                    </a:solidFill>
                  </a:tcPr>
                </a:tc>
              </a:tr>
            </a:tbl>
          </a:graphicData>
        </a:graphic>
      </p:graphicFrame>
      <p:graphicFrame>
        <p:nvGraphicFramePr>
          <p:cNvPr id="13" name="12 Tabla"/>
          <p:cNvGraphicFramePr>
            <a:graphicFrameLocks noGrp="1"/>
          </p:cNvGraphicFramePr>
          <p:nvPr>
            <p:extLst>
              <p:ext uri="{D42A27DB-BD31-4B8C-83A1-F6EECF244321}">
                <p14:modId xmlns:p14="http://schemas.microsoft.com/office/powerpoint/2010/main" val="2026107840"/>
              </p:ext>
            </p:extLst>
          </p:nvPr>
        </p:nvGraphicFramePr>
        <p:xfrm>
          <a:off x="4932040" y="5157192"/>
          <a:ext cx="3528392" cy="1163568"/>
        </p:xfrm>
        <a:graphic>
          <a:graphicData uri="http://schemas.openxmlformats.org/drawingml/2006/table">
            <a:tbl>
              <a:tblPr firstRow="1" bandRow="1">
                <a:tableStyleId>{5C22544A-7EE6-4342-B048-85BDC9FD1C3A}</a:tableStyleId>
              </a:tblPr>
              <a:tblGrid>
                <a:gridCol w="389034"/>
                <a:gridCol w="1387158"/>
                <a:gridCol w="1752200"/>
              </a:tblGrid>
              <a:tr h="432048">
                <a:tc>
                  <a:txBody>
                    <a:bodyPr/>
                    <a:lstStyle/>
                    <a:p>
                      <a:endParaRPr lang="en-US" dirty="0"/>
                    </a:p>
                  </a:txBody>
                  <a:tcPr>
                    <a:solidFill>
                      <a:schemeClr val="accent2">
                        <a:lumMod val="75000"/>
                      </a:schemeClr>
                    </a:solidFill>
                  </a:tcPr>
                </a:tc>
                <a:tc>
                  <a:txBody>
                    <a:bodyPr/>
                    <a:lstStyle/>
                    <a:p>
                      <a:r>
                        <a:rPr lang="es-419" dirty="0" smtClean="0"/>
                        <a:t>Demanda</a:t>
                      </a:r>
                      <a:endParaRPr lang="en-US" dirty="0"/>
                    </a:p>
                  </a:txBody>
                  <a:tcPr>
                    <a:solidFill>
                      <a:schemeClr val="accent2">
                        <a:lumMod val="75000"/>
                      </a:schemeClr>
                    </a:solidFill>
                  </a:tcPr>
                </a:tc>
                <a:tc>
                  <a:txBody>
                    <a:bodyPr/>
                    <a:lstStyle/>
                    <a:p>
                      <a:r>
                        <a:rPr lang="es-419" dirty="0" smtClean="0"/>
                        <a:t>Ruta</a:t>
                      </a:r>
                      <a:endParaRPr lang="en-US" dirty="0"/>
                    </a:p>
                  </a:txBody>
                  <a:tcPr>
                    <a:solidFill>
                      <a:schemeClr val="accent2">
                        <a:lumMod val="75000"/>
                      </a:schemeClr>
                    </a:solidFill>
                  </a:tcPr>
                </a:tc>
              </a:tr>
              <a:tr h="353071">
                <a:tc>
                  <a:txBody>
                    <a:bodyPr/>
                    <a:lstStyle/>
                    <a:p>
                      <a:r>
                        <a:rPr lang="es-419" dirty="0" smtClean="0"/>
                        <a:t>4</a:t>
                      </a:r>
                      <a:endParaRPr lang="en-US" dirty="0"/>
                    </a:p>
                  </a:txBody>
                  <a:tcPr>
                    <a:solidFill>
                      <a:schemeClr val="accent2">
                        <a:lumMod val="20000"/>
                        <a:lumOff val="80000"/>
                      </a:schemeClr>
                    </a:solidFill>
                  </a:tcPr>
                </a:tc>
                <a:tc>
                  <a:txBody>
                    <a:bodyPr/>
                    <a:lstStyle/>
                    <a:p>
                      <a:r>
                        <a:rPr lang="es-419" dirty="0" smtClean="0"/>
                        <a:t>4</a:t>
                      </a:r>
                      <a:r>
                        <a:rPr lang="es-419" baseline="0" dirty="0" smtClean="0"/>
                        <a:t> – 1 </a:t>
                      </a:r>
                      <a:endParaRPr lang="en-US" dirty="0"/>
                    </a:p>
                  </a:txBody>
                  <a:tcPr>
                    <a:solidFill>
                      <a:schemeClr val="accent2">
                        <a:lumMod val="20000"/>
                        <a:lumOff val="80000"/>
                      </a:schemeClr>
                    </a:solidFill>
                  </a:tcPr>
                </a:tc>
                <a:tc>
                  <a:txBody>
                    <a:bodyPr/>
                    <a:lstStyle/>
                    <a:p>
                      <a:r>
                        <a:rPr lang="es-419" dirty="0" smtClean="0"/>
                        <a:t>4 – 0 – 1 </a:t>
                      </a:r>
                      <a:endParaRPr lang="en-US" dirty="0"/>
                    </a:p>
                  </a:txBody>
                  <a:tcPr>
                    <a:solidFill>
                      <a:schemeClr val="accent2">
                        <a:lumMod val="20000"/>
                        <a:lumOff val="80000"/>
                      </a:schemeClr>
                    </a:solidFill>
                  </a:tcPr>
                </a:tc>
              </a:tr>
              <a:tr h="353071">
                <a:tc>
                  <a:txBody>
                    <a:bodyPr/>
                    <a:lstStyle/>
                    <a:p>
                      <a:r>
                        <a:rPr lang="es-419" dirty="0" smtClean="0"/>
                        <a:t>5</a:t>
                      </a:r>
                      <a:endParaRPr lang="en-US" dirty="0"/>
                    </a:p>
                  </a:txBody>
                  <a:tcPr>
                    <a:solidFill>
                      <a:schemeClr val="accent2">
                        <a:lumMod val="20000"/>
                        <a:lumOff val="80000"/>
                      </a:schemeClr>
                    </a:solidFill>
                  </a:tcPr>
                </a:tc>
                <a:tc>
                  <a:txBody>
                    <a:bodyPr/>
                    <a:lstStyle/>
                    <a:p>
                      <a:r>
                        <a:rPr lang="es-419" dirty="0" smtClean="0"/>
                        <a:t>4</a:t>
                      </a:r>
                      <a:r>
                        <a:rPr lang="es-419" baseline="0" dirty="0" smtClean="0"/>
                        <a:t> – 1 </a:t>
                      </a:r>
                      <a:endParaRPr lang="en-US" dirty="0"/>
                    </a:p>
                  </a:txBody>
                  <a:tcPr>
                    <a:solidFill>
                      <a:schemeClr val="accent2">
                        <a:lumMod val="20000"/>
                        <a:lumOff val="80000"/>
                      </a:schemeClr>
                    </a:solidFill>
                  </a:tcPr>
                </a:tc>
                <a:tc>
                  <a:txBody>
                    <a:bodyPr/>
                    <a:lstStyle/>
                    <a:p>
                      <a:r>
                        <a:rPr lang="es-419" dirty="0" smtClean="0"/>
                        <a:t>4 – 3 –</a:t>
                      </a:r>
                      <a:r>
                        <a:rPr lang="es-419" baseline="0" dirty="0" smtClean="0"/>
                        <a:t> 1 </a:t>
                      </a:r>
                      <a:endParaRPr lang="en-US" dirty="0"/>
                    </a:p>
                  </a:txBody>
                  <a:tcPr>
                    <a:solidFill>
                      <a:schemeClr val="accent2">
                        <a:lumMod val="20000"/>
                        <a:lumOff val="80000"/>
                      </a:schemeClr>
                    </a:solidFill>
                  </a:tcPr>
                </a:tc>
              </a:tr>
            </a:tbl>
          </a:graphicData>
        </a:graphic>
      </p:graphicFrame>
      <p:cxnSp>
        <p:nvCxnSpPr>
          <p:cNvPr id="15" name="14 Conector recto"/>
          <p:cNvCxnSpPr>
            <a:stCxn id="4" idx="2"/>
          </p:cNvCxnSpPr>
          <p:nvPr/>
        </p:nvCxnSpPr>
        <p:spPr>
          <a:xfrm>
            <a:off x="2375756" y="3806098"/>
            <a:ext cx="0" cy="342982"/>
          </a:xfrm>
          <a:prstGeom prst="line">
            <a:avLst/>
          </a:prstGeom>
          <a:ln w="25400">
            <a:solidFill>
              <a:schemeClr val="accent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3383868" y="5390274"/>
            <a:ext cx="0" cy="556663"/>
          </a:xfrm>
          <a:prstGeom prst="line">
            <a:avLst/>
          </a:prstGeom>
          <a:ln w="25400">
            <a:solidFill>
              <a:schemeClr val="accent2">
                <a:lumMod val="60000"/>
                <a:lumOff val="4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17 Conector recto de flecha"/>
          <p:cNvCxnSpPr/>
          <p:nvPr/>
        </p:nvCxnSpPr>
        <p:spPr>
          <a:xfrm>
            <a:off x="2379162" y="4149080"/>
            <a:ext cx="2264846" cy="0"/>
          </a:xfrm>
          <a:prstGeom prst="straightConnector1">
            <a:avLst/>
          </a:prstGeom>
          <a:ln w="25400">
            <a:solidFill>
              <a:schemeClr val="accent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p:nvPr/>
        </p:nvCxnSpPr>
        <p:spPr>
          <a:xfrm flipV="1">
            <a:off x="3383868" y="5946937"/>
            <a:ext cx="1260140" cy="2343"/>
          </a:xfrm>
          <a:prstGeom prst="straightConnector1">
            <a:avLst/>
          </a:prstGeom>
          <a:ln w="25400">
            <a:solidFill>
              <a:schemeClr val="accent2">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 name="16 CuadroTexto"/>
          <p:cNvSpPr txBox="1"/>
          <p:nvPr/>
        </p:nvSpPr>
        <p:spPr>
          <a:xfrm>
            <a:off x="4860032" y="4561383"/>
            <a:ext cx="3780202" cy="307777"/>
          </a:xfrm>
          <a:prstGeom prst="rect">
            <a:avLst/>
          </a:prstGeom>
          <a:solidFill>
            <a:schemeClr val="bg1"/>
          </a:solidFill>
        </p:spPr>
        <p:txBody>
          <a:bodyPr wrap="none" rtlCol="0">
            <a:spAutoFit/>
          </a:bodyPr>
          <a:lstStyle/>
          <a:p>
            <a:r>
              <a:rPr lang="es-419" sz="1400" dirty="0" smtClean="0"/>
              <a:t>Tabla de rutas con </a:t>
            </a:r>
            <a:r>
              <a:rPr lang="es-419" sz="1400" i="1" dirty="0" smtClean="0"/>
              <a:t>k=2 </a:t>
            </a:r>
            <a:r>
              <a:rPr lang="es-419" sz="1400" dirty="0" smtClean="0"/>
              <a:t>para la demanda  </a:t>
            </a:r>
            <a:r>
              <a:rPr lang="es-419" sz="1400" i="1" dirty="0" smtClean="0"/>
              <a:t>0 - 2</a:t>
            </a:r>
            <a:endParaRPr lang="en-US" sz="1400" i="1" dirty="0"/>
          </a:p>
        </p:txBody>
      </p:sp>
      <p:sp>
        <p:nvSpPr>
          <p:cNvPr id="20" name="19 CuadroTexto"/>
          <p:cNvSpPr txBox="1"/>
          <p:nvPr/>
        </p:nvSpPr>
        <p:spPr>
          <a:xfrm>
            <a:off x="4896254" y="6381328"/>
            <a:ext cx="3780202" cy="307777"/>
          </a:xfrm>
          <a:prstGeom prst="rect">
            <a:avLst/>
          </a:prstGeom>
          <a:solidFill>
            <a:schemeClr val="bg1"/>
          </a:solidFill>
        </p:spPr>
        <p:txBody>
          <a:bodyPr wrap="none" rtlCol="0">
            <a:spAutoFit/>
          </a:bodyPr>
          <a:lstStyle/>
          <a:p>
            <a:r>
              <a:rPr lang="es-419" sz="1400" dirty="0" smtClean="0"/>
              <a:t>Tabla de rutas con </a:t>
            </a:r>
            <a:r>
              <a:rPr lang="es-419" sz="1400" i="1" dirty="0" smtClean="0"/>
              <a:t>k=2 </a:t>
            </a:r>
            <a:r>
              <a:rPr lang="es-419" sz="1400" dirty="0" smtClean="0"/>
              <a:t>para la demanda  </a:t>
            </a:r>
            <a:r>
              <a:rPr lang="es-419" sz="1400" i="1" dirty="0"/>
              <a:t>4</a:t>
            </a:r>
            <a:r>
              <a:rPr lang="es-419" sz="1400" i="1" dirty="0" smtClean="0"/>
              <a:t> - 1</a:t>
            </a:r>
            <a:endParaRPr lang="en-US" sz="1400" i="1" dirty="0"/>
          </a:p>
        </p:txBody>
      </p:sp>
      <p:pic>
        <p:nvPicPr>
          <p:cNvPr id="22" name="Picture 6" descr="Resultado de imagen para dados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3167161"/>
            <a:ext cx="2126881" cy="174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42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 grpId="0" animBg="1"/>
      <p:bldP spid="11" grpId="0" animBg="1"/>
      <p:bldP spid="17" grpId="0" animBg="1"/>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Reasignación de espectro</a:t>
            </a:r>
            <a:endParaRPr lang="en-US"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67</a:t>
            </a:fld>
            <a:endParaRPr lang="en-US"/>
          </a:p>
        </p:txBody>
      </p:sp>
      <p:sp>
        <p:nvSpPr>
          <p:cNvPr id="15" name="4 Marcador de contenido"/>
          <p:cNvSpPr>
            <a:spLocks noGrp="1"/>
          </p:cNvSpPr>
          <p:nvPr>
            <p:ph idx="1"/>
          </p:nvPr>
        </p:nvSpPr>
        <p:spPr>
          <a:xfrm>
            <a:off x="457200" y="2249424"/>
            <a:ext cx="8229600" cy="4325112"/>
          </a:xfrm>
        </p:spPr>
        <p:txBody>
          <a:bodyPr>
            <a:normAutofit/>
          </a:bodyPr>
          <a:lstStyle/>
          <a:p>
            <a:r>
              <a:rPr lang="es-419" sz="2400" dirty="0" smtClean="0">
                <a:latin typeface="Vijaya" pitchFamily="34" charset="0"/>
                <a:cs typeface="Vijaya" pitchFamily="34" charset="0"/>
              </a:rPr>
              <a:t>Asignación de espectro: FF</a:t>
            </a:r>
            <a:endParaRPr lang="en-US" sz="2400" dirty="0">
              <a:latin typeface="Vijaya" pitchFamily="34" charset="0"/>
              <a:cs typeface="Vijaya" pitchFamily="34" charset="0"/>
            </a:endParaRPr>
          </a:p>
        </p:txBody>
      </p:sp>
      <p:graphicFrame>
        <p:nvGraphicFramePr>
          <p:cNvPr id="22" name="21 Tabla"/>
          <p:cNvGraphicFramePr>
            <a:graphicFrameLocks noGrp="1"/>
          </p:cNvGraphicFramePr>
          <p:nvPr>
            <p:extLst>
              <p:ext uri="{D42A27DB-BD31-4B8C-83A1-F6EECF244321}">
                <p14:modId xmlns:p14="http://schemas.microsoft.com/office/powerpoint/2010/main" val="3798550862"/>
              </p:ext>
            </p:extLst>
          </p:nvPr>
        </p:nvGraphicFramePr>
        <p:xfrm>
          <a:off x="4355976" y="5013176"/>
          <a:ext cx="3487719" cy="1434832"/>
        </p:xfrm>
        <a:graphic>
          <a:graphicData uri="http://schemas.openxmlformats.org/drawingml/2006/table">
            <a:tbl>
              <a:tblPr firstRow="1" bandRow="1">
                <a:tableStyleId>{5940675A-B579-460E-94D1-54222C63F5DA}</a:tableStyleId>
              </a:tblPr>
              <a:tblGrid>
                <a:gridCol w="967439"/>
                <a:gridCol w="504056"/>
                <a:gridCol w="504056"/>
                <a:gridCol w="504056"/>
                <a:gridCol w="504056"/>
                <a:gridCol w="504056"/>
              </a:tblGrid>
              <a:tr h="288032">
                <a:tc>
                  <a:txBody>
                    <a:bodyPr/>
                    <a:lstStyle/>
                    <a:p>
                      <a:pPr algn="ctr"/>
                      <a:r>
                        <a:rPr lang="es-419" sz="1100" dirty="0" smtClean="0"/>
                        <a:t>Enlaces / FS</a:t>
                      </a:r>
                      <a:endParaRPr lang="en-US" sz="1100" dirty="0"/>
                    </a:p>
                  </a:txBody>
                  <a:tcPr/>
                </a:tc>
                <a:tc>
                  <a:txBody>
                    <a:bodyPr/>
                    <a:lstStyle/>
                    <a:p>
                      <a:pPr algn="ctr"/>
                      <a:r>
                        <a:rPr lang="es-419" sz="1100" dirty="0" smtClean="0"/>
                        <a:t>0</a:t>
                      </a:r>
                      <a:endParaRPr lang="en-US" sz="1100" dirty="0"/>
                    </a:p>
                  </a:txBody>
                  <a:tcPr/>
                </a:tc>
                <a:tc>
                  <a:txBody>
                    <a:bodyPr/>
                    <a:lstStyle/>
                    <a:p>
                      <a:pPr algn="ctr"/>
                      <a:r>
                        <a:rPr lang="es-419" sz="1100" dirty="0" smtClean="0"/>
                        <a:t>1</a:t>
                      </a:r>
                      <a:endParaRPr lang="en-US" sz="1100" dirty="0"/>
                    </a:p>
                  </a:txBody>
                  <a:tcPr/>
                </a:tc>
                <a:tc>
                  <a:txBody>
                    <a:bodyPr/>
                    <a:lstStyle/>
                    <a:p>
                      <a:pPr algn="ctr"/>
                      <a:r>
                        <a:rPr lang="es-419" sz="1100" dirty="0" smtClean="0"/>
                        <a:t>2</a:t>
                      </a:r>
                      <a:endParaRPr lang="en-US" sz="1100" dirty="0"/>
                    </a:p>
                  </a:txBody>
                  <a:tcPr/>
                </a:tc>
                <a:tc>
                  <a:txBody>
                    <a:bodyPr/>
                    <a:lstStyle/>
                    <a:p>
                      <a:pPr algn="ctr"/>
                      <a:r>
                        <a:rPr lang="es-419" sz="1100" dirty="0" smtClean="0"/>
                        <a:t>3</a:t>
                      </a:r>
                      <a:endParaRPr lang="en-US" sz="1100" dirty="0"/>
                    </a:p>
                  </a:txBody>
                  <a:tcPr/>
                </a:tc>
                <a:tc>
                  <a:txBody>
                    <a:bodyPr/>
                    <a:lstStyle/>
                    <a:p>
                      <a:pPr algn="ctr"/>
                      <a:r>
                        <a:rPr lang="es-419" sz="1100" dirty="0" smtClean="0"/>
                        <a:t>4</a:t>
                      </a:r>
                      <a:endParaRPr lang="en-US" sz="1100" dirty="0"/>
                    </a:p>
                  </a:txBody>
                  <a:tcPr/>
                </a:tc>
              </a:tr>
              <a:tr h="288032">
                <a:tc>
                  <a:txBody>
                    <a:bodyPr/>
                    <a:lstStyle/>
                    <a:p>
                      <a:pPr algn="ctr"/>
                      <a:r>
                        <a:rPr lang="es-419" sz="1100" dirty="0" smtClean="0"/>
                        <a:t>0 – 1</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a:txBody>
                  <a:tcPr/>
                </a:tc>
                <a:tc>
                  <a:txBody>
                    <a:bodyPr/>
                    <a:lstStyle/>
                    <a:p>
                      <a:endParaRPr lang="en-US" sz="1100" dirty="0"/>
                    </a:p>
                  </a:txBody>
                  <a:tcPr>
                    <a:noFill/>
                  </a:tcPr>
                </a:tc>
                <a:tc>
                  <a:txBody>
                    <a:bodyPr/>
                    <a:lstStyle/>
                    <a:p>
                      <a:endParaRPr lang="en-US" sz="1100" dirty="0"/>
                    </a:p>
                  </a:txBody>
                  <a:tcPr>
                    <a:noFill/>
                  </a:tcPr>
                </a:tc>
              </a:tr>
              <a:tr h="293360">
                <a:tc>
                  <a:txBody>
                    <a:bodyPr/>
                    <a:lstStyle/>
                    <a:p>
                      <a:pPr algn="ctr"/>
                      <a:r>
                        <a:rPr lang="es-419" sz="1100" dirty="0" smtClean="0"/>
                        <a:t>1 – 2</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r>
              <a:tr h="282704">
                <a:tc>
                  <a:txBody>
                    <a:bodyPr/>
                    <a:lstStyle/>
                    <a:p>
                      <a:pPr algn="ctr"/>
                      <a:r>
                        <a:rPr lang="es-419" sz="1100" baseline="0" dirty="0" smtClean="0"/>
                        <a:t>4 – 3 </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noFill/>
                  </a:tcPr>
                </a:tc>
                <a:tc>
                  <a:txBody>
                    <a:bodyPr/>
                    <a:lstStyle/>
                    <a:p>
                      <a:endParaRPr lang="en-US" sz="1100" dirty="0"/>
                    </a:p>
                  </a:txBody>
                  <a:tcPr>
                    <a:noFill/>
                  </a:tcPr>
                </a:tc>
              </a:tr>
              <a:tr h="282704">
                <a:tc>
                  <a:txBody>
                    <a:bodyPr/>
                    <a:lstStyle/>
                    <a:p>
                      <a:pPr algn="ctr"/>
                      <a:r>
                        <a:rPr lang="es-419" sz="1100" dirty="0" smtClean="0"/>
                        <a:t>3 – 1</a:t>
                      </a:r>
                      <a:endParaRPr lang="en-US" sz="1100" dirty="0"/>
                    </a:p>
                  </a:txBody>
                  <a:tcPr/>
                </a:tc>
                <a:tc>
                  <a:txBody>
                    <a:bodyPr/>
                    <a:lstStyle/>
                    <a:p>
                      <a:endParaRPr lang="en-US" sz="1100" dirty="0"/>
                    </a:p>
                  </a:txBody>
                  <a:tcPr>
                    <a:noFill/>
                  </a:tcPr>
                </a:tc>
                <a:tc>
                  <a:txBody>
                    <a:bodyPr/>
                    <a:lstStyle/>
                    <a:p>
                      <a:endParaRPr lang="en-US" sz="1100" dirty="0"/>
                    </a:p>
                  </a:txBody>
                  <a:tcPr>
                    <a:noFill/>
                  </a:tcPr>
                </a:tc>
                <a:tc>
                  <a:txBody>
                    <a:bodyPr/>
                    <a:lstStyle/>
                    <a:p>
                      <a:endParaRPr lang="en-US" sz="1100" dirty="0"/>
                    </a:p>
                  </a:txBody>
                  <a:tcPr/>
                </a:tc>
                <a:tc>
                  <a:txBody>
                    <a:bodyPr/>
                    <a:lstStyle/>
                    <a:p>
                      <a:endParaRPr lang="en-US" sz="1100" dirty="0"/>
                    </a:p>
                  </a:txBody>
                  <a:tcPr>
                    <a:noFill/>
                  </a:tcPr>
                </a:tc>
                <a:tc>
                  <a:txBody>
                    <a:bodyPr/>
                    <a:lstStyle/>
                    <a:p>
                      <a:endParaRPr lang="en-US" sz="1100" dirty="0"/>
                    </a:p>
                  </a:txBody>
                  <a:tcPr>
                    <a:noFill/>
                  </a:tcPr>
                </a:tc>
              </a:tr>
            </a:tbl>
          </a:graphicData>
        </a:graphic>
      </p:graphicFrame>
      <p:cxnSp>
        <p:nvCxnSpPr>
          <p:cNvPr id="29" name="28 Conector recto"/>
          <p:cNvCxnSpPr/>
          <p:nvPr/>
        </p:nvCxnSpPr>
        <p:spPr>
          <a:xfrm flipV="1">
            <a:off x="7092280" y="4869160"/>
            <a:ext cx="0" cy="144016"/>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30" name="29 Conector recto"/>
          <p:cNvCxnSpPr/>
          <p:nvPr/>
        </p:nvCxnSpPr>
        <p:spPr>
          <a:xfrm flipH="1">
            <a:off x="2627784" y="4581128"/>
            <a:ext cx="4716524" cy="0"/>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p:nvPr/>
        </p:nvCxnSpPr>
        <p:spPr>
          <a:xfrm flipV="1">
            <a:off x="2627784" y="4005064"/>
            <a:ext cx="0" cy="576064"/>
          </a:xfrm>
          <a:prstGeom prst="straightConnector1">
            <a:avLst/>
          </a:prstGeom>
          <a:ln w="25400">
            <a:solidFill>
              <a:srgbClr val="FFCC00"/>
            </a:solidFill>
            <a:tailEnd type="arrow"/>
          </a:ln>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flipV="1">
            <a:off x="7596336" y="4869160"/>
            <a:ext cx="0" cy="144016"/>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33" name="32 Conector recto"/>
          <p:cNvCxnSpPr/>
          <p:nvPr/>
        </p:nvCxnSpPr>
        <p:spPr>
          <a:xfrm flipH="1">
            <a:off x="7092280" y="4869160"/>
            <a:ext cx="504056" cy="0"/>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34" name="33 Conector recto"/>
          <p:cNvCxnSpPr/>
          <p:nvPr/>
        </p:nvCxnSpPr>
        <p:spPr>
          <a:xfrm flipV="1">
            <a:off x="7344308" y="4581128"/>
            <a:ext cx="0" cy="288032"/>
          </a:xfrm>
          <a:prstGeom prst="line">
            <a:avLst/>
          </a:prstGeom>
          <a:ln w="2540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flipV="1">
            <a:off x="5580112" y="4365104"/>
            <a:ext cx="0" cy="144016"/>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35 Conector recto"/>
          <p:cNvCxnSpPr/>
          <p:nvPr/>
        </p:nvCxnSpPr>
        <p:spPr>
          <a:xfrm flipV="1">
            <a:off x="6084168" y="4365104"/>
            <a:ext cx="0" cy="144016"/>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36 Conector recto"/>
          <p:cNvCxnSpPr/>
          <p:nvPr/>
        </p:nvCxnSpPr>
        <p:spPr>
          <a:xfrm flipH="1">
            <a:off x="5580112" y="4365104"/>
            <a:ext cx="504056" cy="0"/>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37 Conector recto"/>
          <p:cNvCxnSpPr/>
          <p:nvPr/>
        </p:nvCxnSpPr>
        <p:spPr>
          <a:xfrm flipV="1">
            <a:off x="5832140" y="4221088"/>
            <a:ext cx="0" cy="144016"/>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38 Conector recto"/>
          <p:cNvCxnSpPr/>
          <p:nvPr/>
        </p:nvCxnSpPr>
        <p:spPr>
          <a:xfrm flipH="1">
            <a:off x="3851920" y="4221088"/>
            <a:ext cx="1980220" cy="0"/>
          </a:xfrm>
          <a:prstGeom prst="line">
            <a:avLst/>
          </a:prstGeom>
          <a:ln w="254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p:nvPr/>
        </p:nvCxnSpPr>
        <p:spPr>
          <a:xfrm flipV="1">
            <a:off x="3851920" y="4013448"/>
            <a:ext cx="0" cy="207640"/>
          </a:xfrm>
          <a:prstGeom prst="straightConnector1">
            <a:avLst/>
          </a:prstGeom>
          <a:ln w="2540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41 CuadroTexto"/>
          <p:cNvSpPr txBox="1"/>
          <p:nvPr/>
        </p:nvSpPr>
        <p:spPr>
          <a:xfrm>
            <a:off x="827584" y="3679140"/>
            <a:ext cx="1080745" cy="253916"/>
          </a:xfrm>
          <a:prstGeom prst="rect">
            <a:avLst/>
          </a:prstGeom>
          <a:noFill/>
        </p:spPr>
        <p:txBody>
          <a:bodyPr wrap="none" rtlCol="0">
            <a:spAutoFit/>
          </a:bodyPr>
          <a:lstStyle/>
          <a:p>
            <a:r>
              <a:rPr lang="es-419" sz="1050" dirty="0" smtClean="0"/>
              <a:t>Descendiente 1</a:t>
            </a:r>
          </a:p>
        </p:txBody>
      </p:sp>
      <p:pic>
        <p:nvPicPr>
          <p:cNvPr id="4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065805"/>
            <a:ext cx="3096344" cy="50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888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42"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000"/>
                                        <p:tgtEl>
                                          <p:spTgt spid="29"/>
                                        </p:tgtEl>
                                      </p:cBhvr>
                                    </p:animEffect>
                                    <p:anim calcmode="lin" valueType="num">
                                      <p:cBhvr>
                                        <p:cTn id="19" dur="1000" fill="hold"/>
                                        <p:tgtEl>
                                          <p:spTgt spid="29"/>
                                        </p:tgtEl>
                                        <p:attrNameLst>
                                          <p:attrName>ppt_x</p:attrName>
                                        </p:attrNameLst>
                                      </p:cBhvr>
                                      <p:tavLst>
                                        <p:tav tm="0">
                                          <p:val>
                                            <p:strVal val="#ppt_x"/>
                                          </p:val>
                                        </p:tav>
                                        <p:tav tm="100000">
                                          <p:val>
                                            <p:strVal val="#ppt_x"/>
                                          </p:val>
                                        </p:tav>
                                      </p:tavLst>
                                    </p:anim>
                                    <p:anim calcmode="lin" valueType="num">
                                      <p:cBhvr>
                                        <p:cTn id="20" dur="1000" fill="hold"/>
                                        <p:tgtEl>
                                          <p:spTgt spid="2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anim calcmode="lin" valueType="num">
                                      <p:cBhvr>
                                        <p:cTn id="39" dur="1000" fill="hold"/>
                                        <p:tgtEl>
                                          <p:spTgt spid="33"/>
                                        </p:tgtEl>
                                        <p:attrNameLst>
                                          <p:attrName>ppt_x</p:attrName>
                                        </p:attrNameLst>
                                      </p:cBhvr>
                                      <p:tavLst>
                                        <p:tav tm="0">
                                          <p:val>
                                            <p:strVal val="#ppt_x"/>
                                          </p:val>
                                        </p:tav>
                                        <p:tav tm="100000">
                                          <p:val>
                                            <p:strVal val="#ppt_x"/>
                                          </p:val>
                                        </p:tav>
                                      </p:tavLst>
                                    </p:anim>
                                    <p:anim calcmode="lin" valueType="num">
                                      <p:cBhvr>
                                        <p:cTn id="40" dur="1000" fill="hold"/>
                                        <p:tgtEl>
                                          <p:spTgt spid="3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anim calcmode="lin" valueType="num">
                                      <p:cBhvr>
                                        <p:cTn id="44" dur="1000" fill="hold"/>
                                        <p:tgtEl>
                                          <p:spTgt spid="34"/>
                                        </p:tgtEl>
                                        <p:attrNameLst>
                                          <p:attrName>ppt_x</p:attrName>
                                        </p:attrNameLst>
                                      </p:cBhvr>
                                      <p:tavLst>
                                        <p:tav tm="0">
                                          <p:val>
                                            <p:strVal val="#ppt_x"/>
                                          </p:val>
                                        </p:tav>
                                        <p:tav tm="100000">
                                          <p:val>
                                            <p:strVal val="#ppt_x"/>
                                          </p:val>
                                        </p:tav>
                                      </p:tavLst>
                                    </p:anim>
                                    <p:anim calcmode="lin" valueType="num">
                                      <p:cBhvr>
                                        <p:cTn id="45" dur="1000" fill="hold"/>
                                        <p:tgtEl>
                                          <p:spTgt spid="34"/>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1000"/>
                                        <p:tgtEl>
                                          <p:spTgt spid="35"/>
                                        </p:tgtEl>
                                      </p:cBhvr>
                                    </p:animEffect>
                                    <p:anim calcmode="lin" valueType="num">
                                      <p:cBhvr>
                                        <p:cTn id="49" dur="1000" fill="hold"/>
                                        <p:tgtEl>
                                          <p:spTgt spid="35"/>
                                        </p:tgtEl>
                                        <p:attrNameLst>
                                          <p:attrName>ppt_x</p:attrName>
                                        </p:attrNameLst>
                                      </p:cBhvr>
                                      <p:tavLst>
                                        <p:tav tm="0">
                                          <p:val>
                                            <p:strVal val="#ppt_x"/>
                                          </p:val>
                                        </p:tav>
                                        <p:tav tm="100000">
                                          <p:val>
                                            <p:strVal val="#ppt_x"/>
                                          </p:val>
                                        </p:tav>
                                      </p:tavLst>
                                    </p:anim>
                                    <p:anim calcmode="lin" valueType="num">
                                      <p:cBhvr>
                                        <p:cTn id="50" dur="1000" fill="hold"/>
                                        <p:tgtEl>
                                          <p:spTgt spid="35"/>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1000"/>
                                        <p:tgtEl>
                                          <p:spTgt spid="36"/>
                                        </p:tgtEl>
                                      </p:cBhvr>
                                    </p:animEffect>
                                    <p:anim calcmode="lin" valueType="num">
                                      <p:cBhvr>
                                        <p:cTn id="54" dur="1000" fill="hold"/>
                                        <p:tgtEl>
                                          <p:spTgt spid="36"/>
                                        </p:tgtEl>
                                        <p:attrNameLst>
                                          <p:attrName>ppt_x</p:attrName>
                                        </p:attrNameLst>
                                      </p:cBhvr>
                                      <p:tavLst>
                                        <p:tav tm="0">
                                          <p:val>
                                            <p:strVal val="#ppt_x"/>
                                          </p:val>
                                        </p:tav>
                                        <p:tav tm="100000">
                                          <p:val>
                                            <p:strVal val="#ppt_x"/>
                                          </p:val>
                                        </p:tav>
                                      </p:tavLst>
                                    </p:anim>
                                    <p:anim calcmode="lin" valueType="num">
                                      <p:cBhvr>
                                        <p:cTn id="55" dur="1000" fill="hold"/>
                                        <p:tgtEl>
                                          <p:spTgt spid="36"/>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1000"/>
                                        <p:tgtEl>
                                          <p:spTgt spid="38"/>
                                        </p:tgtEl>
                                      </p:cBhvr>
                                    </p:animEffect>
                                    <p:anim calcmode="lin" valueType="num">
                                      <p:cBhvr>
                                        <p:cTn id="64" dur="1000" fill="hold"/>
                                        <p:tgtEl>
                                          <p:spTgt spid="38"/>
                                        </p:tgtEl>
                                        <p:attrNameLst>
                                          <p:attrName>ppt_x</p:attrName>
                                        </p:attrNameLst>
                                      </p:cBhvr>
                                      <p:tavLst>
                                        <p:tav tm="0">
                                          <p:val>
                                            <p:strVal val="#ppt_x"/>
                                          </p:val>
                                        </p:tav>
                                        <p:tav tm="100000">
                                          <p:val>
                                            <p:strVal val="#ppt_x"/>
                                          </p:val>
                                        </p:tav>
                                      </p:tavLst>
                                    </p:anim>
                                    <p:anim calcmode="lin" valueType="num">
                                      <p:cBhvr>
                                        <p:cTn id="65" dur="1000" fill="hold"/>
                                        <p:tgtEl>
                                          <p:spTgt spid="38"/>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1000"/>
                                        <p:tgtEl>
                                          <p:spTgt spid="39"/>
                                        </p:tgtEl>
                                      </p:cBhvr>
                                    </p:animEffect>
                                    <p:anim calcmode="lin" valueType="num">
                                      <p:cBhvr>
                                        <p:cTn id="69" dur="1000" fill="hold"/>
                                        <p:tgtEl>
                                          <p:spTgt spid="39"/>
                                        </p:tgtEl>
                                        <p:attrNameLst>
                                          <p:attrName>ppt_x</p:attrName>
                                        </p:attrNameLst>
                                      </p:cBhvr>
                                      <p:tavLst>
                                        <p:tav tm="0">
                                          <p:val>
                                            <p:strVal val="#ppt_x"/>
                                          </p:val>
                                        </p:tav>
                                        <p:tav tm="100000">
                                          <p:val>
                                            <p:strVal val="#ppt_x"/>
                                          </p:val>
                                        </p:tav>
                                      </p:tavLst>
                                    </p:anim>
                                    <p:anim calcmode="lin" valueType="num">
                                      <p:cBhvr>
                                        <p:cTn id="70" dur="1000" fill="hold"/>
                                        <p:tgtEl>
                                          <p:spTgt spid="3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1000"/>
                                        <p:tgtEl>
                                          <p:spTgt spid="40"/>
                                        </p:tgtEl>
                                      </p:cBhvr>
                                    </p:animEffect>
                                    <p:anim calcmode="lin" valueType="num">
                                      <p:cBhvr>
                                        <p:cTn id="74" dur="1000" fill="hold"/>
                                        <p:tgtEl>
                                          <p:spTgt spid="40"/>
                                        </p:tgtEl>
                                        <p:attrNameLst>
                                          <p:attrName>ppt_x</p:attrName>
                                        </p:attrNameLst>
                                      </p:cBhvr>
                                      <p:tavLst>
                                        <p:tav tm="0">
                                          <p:val>
                                            <p:strVal val="#ppt_x"/>
                                          </p:val>
                                        </p:tav>
                                        <p:tav tm="100000">
                                          <p:val>
                                            <p:strVal val="#ppt_x"/>
                                          </p:val>
                                        </p:tav>
                                      </p:tavLst>
                                    </p:anim>
                                    <p:anim calcmode="lin" valueType="num">
                                      <p:cBhvr>
                                        <p:cTn id="7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Evaluación de la Población</a:t>
            </a:r>
            <a:endParaRPr lang="en-US"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68</a:t>
            </a:fld>
            <a:endParaRPr lang="en-US"/>
          </a:p>
        </p:txBody>
      </p:sp>
      <mc:AlternateContent xmlns:mc="http://schemas.openxmlformats.org/markup-compatibility/2006">
        <mc:Choice xmlns:a14="http://schemas.microsoft.com/office/drawing/2010/main" Requires="a14">
          <p:sp>
            <p:nvSpPr>
              <p:cNvPr id="15" name="4 Marcador de contenido"/>
              <p:cNvSpPr>
                <a:spLocks noGrp="1"/>
              </p:cNvSpPr>
              <p:nvPr>
                <p:ph idx="1"/>
              </p:nvPr>
            </p:nvSpPr>
            <p:spPr>
              <a:xfrm>
                <a:off x="457200" y="2249424"/>
                <a:ext cx="8229600" cy="4325112"/>
              </a:xfrm>
            </p:spPr>
            <p:txBody>
              <a:bodyPr>
                <a:normAutofit/>
              </a:bodyPr>
              <a:lstStyle/>
              <a:p>
                <a:r>
                  <a:rPr lang="es-419" sz="2400" dirty="0" smtClean="0">
                    <a:latin typeface="Vijaya" pitchFamily="34" charset="0"/>
                    <a:cs typeface="Vijaya" pitchFamily="34" charset="0"/>
                  </a:rPr>
                  <a:t>Calcular: </a:t>
                </a:r>
                <a14:m>
                  <m:oMath xmlns:m="http://schemas.openxmlformats.org/officeDocument/2006/math">
                    <m:r>
                      <a:rPr lang="es-419" sz="2000" b="0" i="1" smtClean="0">
                        <a:latin typeface="Cambria Math"/>
                        <a:cs typeface="Vijaya" pitchFamily="34" charset="0"/>
                      </a:rPr>
                      <m:t>𝑓</m:t>
                    </m:r>
                    <m:r>
                      <a:rPr lang="en-US" sz="2000" b="0" i="1" smtClean="0">
                        <a:latin typeface="Cambria Math"/>
                        <a:cs typeface="Vijaya" pitchFamily="34" charset="0"/>
                      </a:rPr>
                      <m:t>𝑖𝑡𝑛𝑒𝑠𝑠</m:t>
                    </m:r>
                    <m:d>
                      <m:dPr>
                        <m:ctrlPr>
                          <a:rPr lang="es-419" sz="2000" b="0" i="1" smtClean="0">
                            <a:latin typeface="Cambria Math"/>
                            <a:cs typeface="Vijaya" pitchFamily="34" charset="0"/>
                          </a:rPr>
                        </m:ctrlPr>
                      </m:dPr>
                      <m:e>
                        <m:r>
                          <a:rPr lang="es-419" sz="2000" b="0" i="1" smtClean="0">
                            <a:latin typeface="Cambria Math"/>
                            <a:cs typeface="Vijaya" pitchFamily="34" charset="0"/>
                          </a:rPr>
                          <m:t>𝑥</m:t>
                        </m:r>
                      </m:e>
                    </m:d>
                    <m:r>
                      <a:rPr lang="en-US" sz="2000" b="0" i="1" smtClean="0">
                        <a:latin typeface="Cambria Math"/>
                        <a:cs typeface="Vijaya" pitchFamily="34" charset="0"/>
                      </a:rPr>
                      <m:t>=</m:t>
                    </m:r>
                    <m:r>
                      <a:rPr lang="en-US" sz="2000" b="0" i="1" smtClean="0">
                        <a:latin typeface="Cambria Math"/>
                        <a:cs typeface="Vijaya" pitchFamily="34" charset="0"/>
                      </a:rPr>
                      <m:t>𝑓</m:t>
                    </m:r>
                    <m:r>
                      <a:rPr lang="en-US" sz="2000" b="0" i="1" smtClean="0">
                        <a:latin typeface="Cambria Math"/>
                        <a:cs typeface="Vijaya" pitchFamily="34" charset="0"/>
                      </a:rPr>
                      <m:t>(</m:t>
                    </m:r>
                    <m:r>
                      <a:rPr lang="en-US" sz="2000" b="0" i="1" smtClean="0">
                        <a:latin typeface="Cambria Math"/>
                        <a:cs typeface="Vijaya" pitchFamily="34" charset="0"/>
                      </a:rPr>
                      <m:t>𝑥</m:t>
                    </m:r>
                    <m:r>
                      <a:rPr lang="en-US" sz="2000" b="0" i="1" smtClean="0">
                        <a:latin typeface="Cambria Math"/>
                        <a:cs typeface="Vijaya" pitchFamily="34" charset="0"/>
                      </a:rPr>
                      <m:t>) </m:t>
                    </m:r>
                  </m:oMath>
                </a14:m>
                <a:endParaRPr lang="en-US" sz="2400" dirty="0">
                  <a:latin typeface="Vijaya" pitchFamily="34" charset="0"/>
                  <a:cs typeface="Vijaya" pitchFamily="34" charset="0"/>
                </a:endParaRPr>
              </a:p>
            </p:txBody>
          </p:sp>
        </mc:Choice>
        <mc:Fallback>
          <p:sp>
            <p:nvSpPr>
              <p:cNvPr id="15" name="4 Marcador de contenido"/>
              <p:cNvSpPr>
                <a:spLocks noGrp="1" noRot="1" noChangeAspect="1" noMove="1" noResize="1" noEditPoints="1" noAdjustHandles="1" noChangeArrowheads="1" noChangeShapeType="1" noTextEdit="1"/>
              </p:cNvSpPr>
              <p:nvPr>
                <p:ph idx="1"/>
              </p:nvPr>
            </p:nvSpPr>
            <p:spPr>
              <a:xfrm>
                <a:off x="457200" y="2249424"/>
                <a:ext cx="8229600" cy="4325112"/>
              </a:xfrm>
              <a:blipFill rotWithShape="1">
                <a:blip r:embed="rId2"/>
                <a:stretch>
                  <a:fillRect t="-1408"/>
                </a:stretch>
              </a:blipFill>
            </p:spPr>
            <p:txBody>
              <a:bodyPr/>
              <a:lstStyle/>
              <a:p>
                <a:r>
                  <a:rPr lang="en-US">
                    <a:noFill/>
                  </a:rPr>
                  <a:t> </a:t>
                </a:r>
              </a:p>
            </p:txBody>
          </p:sp>
        </mc:Fallback>
      </mc:AlternateContent>
      <p:sp>
        <p:nvSpPr>
          <p:cNvPr id="42" name="41 CuadroTexto"/>
          <p:cNvSpPr txBox="1"/>
          <p:nvPr/>
        </p:nvSpPr>
        <p:spPr>
          <a:xfrm>
            <a:off x="827584" y="3679140"/>
            <a:ext cx="1080745" cy="253916"/>
          </a:xfrm>
          <a:prstGeom prst="rect">
            <a:avLst/>
          </a:prstGeom>
          <a:noFill/>
        </p:spPr>
        <p:txBody>
          <a:bodyPr wrap="none" rtlCol="0">
            <a:spAutoFit/>
          </a:bodyPr>
          <a:lstStyle/>
          <a:p>
            <a:r>
              <a:rPr lang="es-419" sz="1050" dirty="0" smtClean="0"/>
              <a:t>Descendiente 1</a:t>
            </a:r>
            <a:endParaRPr lang="en-US" sz="1050" dirty="0"/>
          </a:p>
        </p:txBody>
      </p:sp>
      <p:sp>
        <p:nvSpPr>
          <p:cNvPr id="44" name="43 CuadroTexto"/>
          <p:cNvSpPr txBox="1"/>
          <p:nvPr/>
        </p:nvSpPr>
        <p:spPr>
          <a:xfrm>
            <a:off x="827583" y="4869160"/>
            <a:ext cx="1098378" cy="253916"/>
          </a:xfrm>
          <a:prstGeom prst="rect">
            <a:avLst/>
          </a:prstGeom>
          <a:noFill/>
        </p:spPr>
        <p:txBody>
          <a:bodyPr wrap="none" rtlCol="0">
            <a:spAutoFit/>
          </a:bodyPr>
          <a:lstStyle/>
          <a:p>
            <a:r>
              <a:rPr lang="es-419" sz="1050" dirty="0" smtClean="0"/>
              <a:t>Descendiente 2</a:t>
            </a:r>
            <a:endParaRPr lang="en-US" sz="1050" dirty="0"/>
          </a:p>
        </p:txBody>
      </p:sp>
      <p:pic>
        <p:nvPicPr>
          <p:cNvPr id="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566" y="4258980"/>
            <a:ext cx="3094363" cy="506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67" y="3068960"/>
            <a:ext cx="3094362" cy="506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8 Rectángulo"/>
              <p:cNvSpPr/>
              <p:nvPr/>
            </p:nvSpPr>
            <p:spPr>
              <a:xfrm>
                <a:off x="5316785" y="3197285"/>
                <a:ext cx="21344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419" i="1" smtClean="0">
                          <a:latin typeface="Cambria Math"/>
                          <a:cs typeface="Vijaya" pitchFamily="34" charset="0"/>
                        </a:rPr>
                        <m:t>𝑓</m:t>
                      </m:r>
                      <m:r>
                        <a:rPr lang="es-419" i="1" smtClean="0">
                          <a:latin typeface="Cambria Math"/>
                          <a:cs typeface="Vijaya" pitchFamily="34" charset="0"/>
                        </a:rPr>
                        <m:t>(</m:t>
                      </m:r>
                      <m:r>
                        <a:rPr lang="es-419" b="0" i="1" smtClean="0">
                          <a:latin typeface="Cambria Math"/>
                          <a:cs typeface="Vijaya" pitchFamily="34" charset="0"/>
                        </a:rPr>
                        <m:t>𝐷𝑒𝑠𝑐𝑒𝑛𝑑𝑖𝑒𝑛𝑡𝑒</m:t>
                      </m:r>
                      <m:r>
                        <a:rPr lang="es-419" b="0" i="1" smtClean="0">
                          <a:latin typeface="Cambria Math"/>
                          <a:cs typeface="Vijaya" pitchFamily="34" charset="0"/>
                        </a:rPr>
                        <m:t> 1)</m:t>
                      </m:r>
                    </m:oMath>
                  </m:oMathPara>
                </a14:m>
                <a:endParaRPr lang="en-US" dirty="0">
                  <a:latin typeface="Vijaya" pitchFamily="34" charset="0"/>
                  <a:cs typeface="Vijaya" pitchFamily="34" charset="0"/>
                </a:endParaRPr>
              </a:p>
            </p:txBody>
          </p:sp>
        </mc:Choice>
        <mc:Fallback xmlns="">
          <p:sp>
            <p:nvSpPr>
              <p:cNvPr id="9" name="8 Rectángulo"/>
              <p:cNvSpPr>
                <a:spLocks noRot="1" noChangeAspect="1" noMove="1" noResize="1" noEditPoints="1" noAdjustHandles="1" noChangeArrowheads="1" noChangeShapeType="1" noTextEdit="1"/>
              </p:cNvSpPr>
              <p:nvPr/>
            </p:nvSpPr>
            <p:spPr>
              <a:xfrm>
                <a:off x="5316785" y="3197285"/>
                <a:ext cx="2134495" cy="369332"/>
              </a:xfrm>
              <a:prstGeom prst="rect">
                <a:avLst/>
              </a:prstGeom>
              <a:blipFill rotWithShape="1">
                <a:blip r:embed="rId5"/>
                <a:stretch>
                  <a:fillRect b="-8197"/>
                </a:stretch>
              </a:blipFill>
            </p:spPr>
            <p:txBody>
              <a:bodyPr/>
              <a:lstStyle/>
              <a:p>
                <a:r>
                  <a:rPr lang="en-US">
                    <a:noFill/>
                  </a:rPr>
                  <a:t> </a:t>
                </a:r>
              </a:p>
            </p:txBody>
          </p:sp>
        </mc:Fallback>
      </mc:AlternateContent>
      <p:cxnSp>
        <p:nvCxnSpPr>
          <p:cNvPr id="10" name="9 Conector recto de flecha"/>
          <p:cNvCxnSpPr/>
          <p:nvPr/>
        </p:nvCxnSpPr>
        <p:spPr>
          <a:xfrm>
            <a:off x="4283968" y="3381951"/>
            <a:ext cx="720080" cy="0"/>
          </a:xfrm>
          <a:prstGeom prst="straightConnector1">
            <a:avLst/>
          </a:prstGeom>
          <a:ln w="127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10 Rectángulo"/>
              <p:cNvSpPr/>
              <p:nvPr/>
            </p:nvSpPr>
            <p:spPr>
              <a:xfrm>
                <a:off x="5364088" y="4401579"/>
                <a:ext cx="21344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419" i="1" smtClean="0">
                          <a:latin typeface="Cambria Math"/>
                          <a:cs typeface="Vijaya" pitchFamily="34" charset="0"/>
                        </a:rPr>
                        <m:t>𝑓</m:t>
                      </m:r>
                      <m:r>
                        <a:rPr lang="es-419" i="1" smtClean="0">
                          <a:latin typeface="Cambria Math"/>
                          <a:cs typeface="Vijaya" pitchFamily="34" charset="0"/>
                        </a:rPr>
                        <m:t>(</m:t>
                      </m:r>
                      <m:r>
                        <a:rPr lang="es-419" b="0" i="1" smtClean="0">
                          <a:latin typeface="Cambria Math"/>
                          <a:cs typeface="Vijaya" pitchFamily="34" charset="0"/>
                        </a:rPr>
                        <m:t>𝐷𝑒𝑠𝑐𝑒𝑛𝑑𝑖𝑒𝑛𝑡𝑒</m:t>
                      </m:r>
                      <m:r>
                        <a:rPr lang="es-419" b="0" i="1" smtClean="0">
                          <a:latin typeface="Cambria Math"/>
                          <a:cs typeface="Vijaya" pitchFamily="34" charset="0"/>
                        </a:rPr>
                        <m:t> 2)</m:t>
                      </m:r>
                    </m:oMath>
                  </m:oMathPara>
                </a14:m>
                <a:endParaRPr lang="en-US" dirty="0">
                  <a:latin typeface="Vijaya" pitchFamily="34" charset="0"/>
                  <a:cs typeface="Vijaya" pitchFamily="34" charset="0"/>
                </a:endParaRPr>
              </a:p>
            </p:txBody>
          </p:sp>
        </mc:Choice>
        <mc:Fallback xmlns="">
          <p:sp>
            <p:nvSpPr>
              <p:cNvPr id="11" name="10 Rectángulo"/>
              <p:cNvSpPr>
                <a:spLocks noRot="1" noChangeAspect="1" noMove="1" noResize="1" noEditPoints="1" noAdjustHandles="1" noChangeArrowheads="1" noChangeShapeType="1" noTextEdit="1"/>
              </p:cNvSpPr>
              <p:nvPr/>
            </p:nvSpPr>
            <p:spPr>
              <a:xfrm>
                <a:off x="5364088" y="4401579"/>
                <a:ext cx="2134495" cy="369332"/>
              </a:xfrm>
              <a:prstGeom prst="rect">
                <a:avLst/>
              </a:prstGeom>
              <a:blipFill rotWithShape="1">
                <a:blip r:embed="rId6"/>
                <a:stretch>
                  <a:fillRect b="-8197"/>
                </a:stretch>
              </a:blipFill>
            </p:spPr>
            <p:txBody>
              <a:bodyPr/>
              <a:lstStyle/>
              <a:p>
                <a:r>
                  <a:rPr lang="en-US">
                    <a:noFill/>
                  </a:rPr>
                  <a:t> </a:t>
                </a:r>
              </a:p>
            </p:txBody>
          </p:sp>
        </mc:Fallback>
      </mc:AlternateContent>
      <p:cxnSp>
        <p:nvCxnSpPr>
          <p:cNvPr id="12" name="11 Conector recto de flecha"/>
          <p:cNvCxnSpPr/>
          <p:nvPr/>
        </p:nvCxnSpPr>
        <p:spPr>
          <a:xfrm>
            <a:off x="4283968" y="4581128"/>
            <a:ext cx="720080" cy="0"/>
          </a:xfrm>
          <a:prstGeom prst="straightConnector1">
            <a:avLst/>
          </a:prstGeom>
          <a:ln w="127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09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9"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MOGA – Reemplazo</a:t>
            </a:r>
            <a:endParaRPr lang="en-US"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69</a:t>
            </a:fld>
            <a:endParaRPr lang="en-US"/>
          </a:p>
        </p:txBody>
      </p:sp>
      <p:sp>
        <p:nvSpPr>
          <p:cNvPr id="6" name="5 CuadroTexto"/>
          <p:cNvSpPr txBox="1"/>
          <p:nvPr/>
        </p:nvSpPr>
        <p:spPr>
          <a:xfrm>
            <a:off x="1393278" y="2276872"/>
            <a:ext cx="1162498" cy="253916"/>
          </a:xfrm>
          <a:prstGeom prst="rect">
            <a:avLst/>
          </a:prstGeom>
          <a:noFill/>
        </p:spPr>
        <p:txBody>
          <a:bodyPr wrap="none" rtlCol="0">
            <a:spAutoFit/>
          </a:bodyPr>
          <a:lstStyle/>
          <a:p>
            <a:r>
              <a:rPr lang="es-419" sz="1050" dirty="0" smtClean="0"/>
              <a:t>Población actual</a:t>
            </a:r>
          </a:p>
        </p:txBody>
      </p:sp>
      <p:sp>
        <p:nvSpPr>
          <p:cNvPr id="7" name="6 CuadroTexto"/>
          <p:cNvSpPr txBox="1"/>
          <p:nvPr/>
        </p:nvSpPr>
        <p:spPr>
          <a:xfrm>
            <a:off x="4660508" y="2264645"/>
            <a:ext cx="1351652" cy="253916"/>
          </a:xfrm>
          <a:prstGeom prst="rect">
            <a:avLst/>
          </a:prstGeom>
          <a:noFill/>
        </p:spPr>
        <p:txBody>
          <a:bodyPr wrap="none" rtlCol="0">
            <a:spAutoFit/>
          </a:bodyPr>
          <a:lstStyle/>
          <a:p>
            <a:r>
              <a:rPr lang="es-419" sz="1050" dirty="0" smtClean="0"/>
              <a:t>Población generada</a:t>
            </a:r>
          </a:p>
        </p:txBody>
      </p:sp>
      <p:sp>
        <p:nvSpPr>
          <p:cNvPr id="8" name="7 CuadroTexto"/>
          <p:cNvSpPr txBox="1"/>
          <p:nvPr/>
        </p:nvSpPr>
        <p:spPr>
          <a:xfrm>
            <a:off x="6754643" y="3090446"/>
            <a:ext cx="1633781" cy="338554"/>
          </a:xfrm>
          <a:prstGeom prst="rect">
            <a:avLst/>
          </a:prstGeom>
          <a:noFill/>
        </p:spPr>
        <p:txBody>
          <a:bodyPr wrap="none" rtlCol="0">
            <a:spAutoFit/>
          </a:bodyPr>
          <a:lstStyle/>
          <a:p>
            <a:r>
              <a:rPr lang="es-419" sz="1600" dirty="0" smtClean="0"/>
              <a:t>= 2n Individuos</a:t>
            </a:r>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4823769"/>
            <a:ext cx="2880320" cy="166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3126655" y="6487452"/>
            <a:ext cx="1212191" cy="253916"/>
          </a:xfrm>
          <a:prstGeom prst="rect">
            <a:avLst/>
          </a:prstGeom>
          <a:noFill/>
        </p:spPr>
        <p:txBody>
          <a:bodyPr wrap="none" rtlCol="0">
            <a:spAutoFit/>
          </a:bodyPr>
          <a:lstStyle/>
          <a:p>
            <a:r>
              <a:rPr lang="es-419" sz="1050" dirty="0" smtClean="0"/>
              <a:t>Nueva población</a:t>
            </a:r>
          </a:p>
        </p:txBody>
      </p:sp>
      <p:sp>
        <p:nvSpPr>
          <p:cNvPr id="5" name="4 Flecha abajo"/>
          <p:cNvSpPr/>
          <p:nvPr/>
        </p:nvSpPr>
        <p:spPr>
          <a:xfrm>
            <a:off x="3506552" y="4113572"/>
            <a:ext cx="324036" cy="504056"/>
          </a:xfrm>
          <a:prstGeom prst="downArrow">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CuadroTexto"/>
          <p:cNvSpPr txBox="1"/>
          <p:nvPr/>
        </p:nvSpPr>
        <p:spPr>
          <a:xfrm>
            <a:off x="3830588" y="4330531"/>
            <a:ext cx="2209259" cy="253916"/>
          </a:xfrm>
          <a:prstGeom prst="rect">
            <a:avLst/>
          </a:prstGeom>
          <a:noFill/>
        </p:spPr>
        <p:txBody>
          <a:bodyPr wrap="none" rtlCol="0">
            <a:spAutoFit/>
          </a:bodyPr>
          <a:lstStyle/>
          <a:p>
            <a:r>
              <a:rPr lang="es-419" sz="1050" dirty="0" smtClean="0"/>
              <a:t>Seleccionar  </a:t>
            </a:r>
            <a:r>
              <a:rPr lang="es-419" sz="1050" i="1" dirty="0" smtClean="0"/>
              <a:t>n</a:t>
            </a:r>
            <a:r>
              <a:rPr lang="es-419" sz="1050" dirty="0" smtClean="0"/>
              <a:t>  mejores individuos</a:t>
            </a:r>
          </a:p>
        </p:txBody>
      </p:sp>
      <p:sp>
        <p:nvSpPr>
          <p:cNvPr id="14" name="13 CuadroTexto"/>
          <p:cNvSpPr txBox="1"/>
          <p:nvPr/>
        </p:nvSpPr>
        <p:spPr>
          <a:xfrm>
            <a:off x="5292080" y="5453790"/>
            <a:ext cx="1518364" cy="338554"/>
          </a:xfrm>
          <a:prstGeom prst="rect">
            <a:avLst/>
          </a:prstGeom>
          <a:noFill/>
        </p:spPr>
        <p:txBody>
          <a:bodyPr wrap="none" rtlCol="0">
            <a:spAutoFit/>
          </a:bodyPr>
          <a:lstStyle/>
          <a:p>
            <a:r>
              <a:rPr lang="es-419" sz="1600" dirty="0" smtClean="0"/>
              <a:t>= n Individuos</a:t>
            </a:r>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530788"/>
            <a:ext cx="2888005" cy="166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2342" y="2552677"/>
            <a:ext cx="2839898" cy="1668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8 CuadroTexto"/>
          <p:cNvSpPr txBox="1"/>
          <p:nvPr/>
        </p:nvSpPr>
        <p:spPr>
          <a:xfrm>
            <a:off x="3491270" y="3068960"/>
            <a:ext cx="401072" cy="461665"/>
          </a:xfrm>
          <a:prstGeom prst="rect">
            <a:avLst/>
          </a:prstGeom>
          <a:noFill/>
        </p:spPr>
        <p:txBody>
          <a:bodyPr wrap="none" rtlCol="0">
            <a:spAutoFit/>
          </a:bodyPr>
          <a:lstStyle/>
          <a:p>
            <a:r>
              <a:rPr lang="es-419" sz="2400" b="1" dirty="0" smtClean="0"/>
              <a:t>+</a:t>
            </a:r>
            <a:endParaRPr lang="en-US" sz="2400" b="1" dirty="0"/>
          </a:p>
        </p:txBody>
      </p:sp>
      <p:sp>
        <p:nvSpPr>
          <p:cNvPr id="11" name="10 Rectángulo redondeado"/>
          <p:cNvSpPr/>
          <p:nvPr/>
        </p:nvSpPr>
        <p:spPr>
          <a:xfrm>
            <a:off x="2627784" y="5949280"/>
            <a:ext cx="1440160" cy="360040"/>
          </a:xfrm>
          <a:prstGeom prst="roundRect">
            <a:avLst/>
          </a:prstGeom>
          <a:noFill/>
          <a:ln w="28575" cmpd="sng">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18 Arco"/>
          <p:cNvSpPr/>
          <p:nvPr/>
        </p:nvSpPr>
        <p:spPr>
          <a:xfrm rot="11425144">
            <a:off x="894903" y="3085053"/>
            <a:ext cx="2520280" cy="2744870"/>
          </a:xfrm>
          <a:prstGeom prst="arc">
            <a:avLst/>
          </a:prstGeom>
          <a:solidFill>
            <a:schemeClr val="bg1"/>
          </a:solidFill>
          <a:ln w="825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3624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6389"/>
                                        </p:tgtEl>
                                        <p:attrNameLst>
                                          <p:attrName>style.visibility</p:attrName>
                                        </p:attrNameLst>
                                      </p:cBhvr>
                                      <p:to>
                                        <p:strVal val="visible"/>
                                      </p:to>
                                    </p:set>
                                    <p:animEffect transition="in" filter="fade">
                                      <p:cBhvr>
                                        <p:cTn id="10" dur="500"/>
                                        <p:tgtEl>
                                          <p:spTgt spid="163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387"/>
                                        </p:tgtEl>
                                        <p:attrNameLst>
                                          <p:attrName>style.visibility</p:attrName>
                                        </p:attrNameLst>
                                      </p:cBhvr>
                                      <p:to>
                                        <p:strVal val="visible"/>
                                      </p:to>
                                    </p:set>
                                    <p:animEffect transition="in" filter="fade">
                                      <p:cBhvr>
                                        <p:cTn id="35" dur="500"/>
                                        <p:tgtEl>
                                          <p:spTgt spid="1638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5" grpId="0" animBg="1"/>
      <p:bldP spid="13" grpId="0"/>
      <p:bldP spid="14" grpId="0"/>
      <p:bldP spid="9" grpId="0"/>
      <p:bldP spid="11"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a:latin typeface="Vijaya" pitchFamily="34" charset="0"/>
                <a:cs typeface="Vijaya" pitchFamily="34" charset="0"/>
              </a:rPr>
              <a:t>Motivación</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7</a:t>
            </a:fld>
            <a:endParaRPr lang="en-US"/>
          </a:p>
        </p:txBody>
      </p:sp>
      <p:pic>
        <p:nvPicPr>
          <p:cNvPr id="4098" name="Picture 2" descr="Imagen relacionada"/>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276872"/>
            <a:ext cx="3779520" cy="19659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3852899"/>
            <a:ext cx="2520280" cy="24364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n para smartwatch interne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125" t="17166" r="9061"/>
          <a:stretch/>
        </p:blipFill>
        <p:spPr bwMode="auto">
          <a:xfrm>
            <a:off x="4788024" y="4516726"/>
            <a:ext cx="1818061" cy="1769823"/>
          </a:xfrm>
          <a:prstGeom prst="rect">
            <a:avLst/>
          </a:prstGeom>
          <a:noFill/>
          <a:extLst>
            <a:ext uri="{909E8E84-426E-40DD-AFC4-6F175D3DCCD1}">
              <a14:hiddenFill xmlns:a14="http://schemas.microsoft.com/office/drawing/2010/main">
                <a:solidFill>
                  <a:srgbClr val="FFFFFF"/>
                </a:solidFill>
              </a14:hiddenFill>
            </a:ext>
          </a:extLst>
        </p:spPr>
      </p:pic>
      <p:sp>
        <p:nvSpPr>
          <p:cNvPr id="4" name="3 Flecha derecha"/>
          <p:cNvSpPr/>
          <p:nvPr/>
        </p:nvSpPr>
        <p:spPr>
          <a:xfrm>
            <a:off x="4499992" y="2708920"/>
            <a:ext cx="360040" cy="216024"/>
          </a:xfrm>
          <a:prstGeom prst="rightArrow">
            <a:avLst/>
          </a:prstGeom>
          <a:solidFill>
            <a:schemeClr val="accent2">
              <a:lumMod val="75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Flecha derecha"/>
          <p:cNvSpPr/>
          <p:nvPr/>
        </p:nvSpPr>
        <p:spPr>
          <a:xfrm rot="19624503">
            <a:off x="4500945" y="3744887"/>
            <a:ext cx="360040" cy="216024"/>
          </a:xfrm>
          <a:prstGeom prst="rightArrow">
            <a:avLst/>
          </a:prstGeom>
          <a:solidFill>
            <a:schemeClr val="accent2">
              <a:lumMod val="75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10 Flecha derecha"/>
          <p:cNvSpPr/>
          <p:nvPr/>
        </p:nvSpPr>
        <p:spPr>
          <a:xfrm rot="17547430">
            <a:off x="5726850" y="3933398"/>
            <a:ext cx="360040" cy="216024"/>
          </a:xfrm>
          <a:prstGeom prst="rightArrow">
            <a:avLst/>
          </a:prstGeom>
          <a:solidFill>
            <a:schemeClr val="accent2">
              <a:lumMod val="75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Resultado de imagen para fibra optica cab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8064" y="1920037"/>
            <a:ext cx="2623036" cy="1577766"/>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5297104" y="1700808"/>
            <a:ext cx="1507144" cy="369332"/>
          </a:xfrm>
          <a:prstGeom prst="rect">
            <a:avLst/>
          </a:prstGeom>
          <a:noFill/>
        </p:spPr>
        <p:txBody>
          <a:bodyPr wrap="none" rtlCol="0">
            <a:spAutoFit/>
          </a:bodyPr>
          <a:lstStyle/>
          <a:p>
            <a:r>
              <a:rPr lang="en-US" i="1" dirty="0" err="1" smtClean="0"/>
              <a:t>Uso</a:t>
            </a:r>
            <a:r>
              <a:rPr lang="en-US" i="1" dirty="0" smtClean="0"/>
              <a:t> </a:t>
            </a:r>
            <a:r>
              <a:rPr lang="en-US" i="1" dirty="0" err="1" smtClean="0"/>
              <a:t>eficiente</a:t>
            </a:r>
            <a:endParaRPr lang="en-US" i="1" dirty="0"/>
          </a:p>
        </p:txBody>
      </p:sp>
    </p:spTree>
    <p:extLst>
      <p:ext uri="{BB962C8B-B14F-4D97-AF65-F5344CB8AC3E}">
        <p14:creationId xmlns:p14="http://schemas.microsoft.com/office/powerpoint/2010/main" val="41994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500"/>
                                        <p:tgtEl>
                                          <p:spTgt spid="4100"/>
                                        </p:tgtEl>
                                      </p:cBhvr>
                                    </p:animEffect>
                                  </p:childTnLst>
                                </p:cTn>
                              </p:par>
                              <p:par>
                                <p:cTn id="13" presetID="10" presetClass="entr" presetSubtype="0"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fade">
                                      <p:cBhvr>
                                        <p:cTn id="15" dur="500"/>
                                        <p:tgtEl>
                                          <p:spTgt spid="410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106"/>
                                        </p:tgtEl>
                                        <p:attrNameLst>
                                          <p:attrName>style.visibility</p:attrName>
                                        </p:attrNameLst>
                                      </p:cBhvr>
                                      <p:to>
                                        <p:strVal val="visible"/>
                                      </p:to>
                                    </p:set>
                                    <p:animEffect transition="in" filter="fade">
                                      <p:cBhvr>
                                        <p:cTn id="30" dur="500"/>
                                        <p:tgtEl>
                                          <p:spTgt spid="4106"/>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419" sz="6000" dirty="0" smtClean="0">
                <a:latin typeface="Vijaya" pitchFamily="34" charset="0"/>
                <a:cs typeface="Vijaya" pitchFamily="34" charset="0"/>
              </a:rPr>
              <a:t>Resultados experimentales</a:t>
            </a:r>
            <a:endParaRPr lang="en-US" sz="6000" dirty="0">
              <a:latin typeface="Vijaya" pitchFamily="34" charset="0"/>
              <a:cs typeface="Vijaya" pitchFamily="34" charset="0"/>
            </a:endParaRPr>
          </a:p>
        </p:txBody>
      </p:sp>
      <p:sp>
        <p:nvSpPr>
          <p:cNvPr id="3" name="2 Subtítulo"/>
          <p:cNvSpPr>
            <a:spLocks noGrp="1"/>
          </p:cNvSpPr>
          <p:nvPr>
            <p:ph type="subTitle" idx="1"/>
          </p:nvPr>
        </p:nvSpPr>
        <p:spPr/>
        <p:txBody>
          <a:bodyPr/>
          <a:lstStyle/>
          <a:p>
            <a:endParaRPr lang="en-US"/>
          </a:p>
        </p:txBody>
      </p:sp>
      <p:sp>
        <p:nvSpPr>
          <p:cNvPr id="4" name="3 Marcador de número de diapositiva"/>
          <p:cNvSpPr>
            <a:spLocks noGrp="1"/>
          </p:cNvSpPr>
          <p:nvPr>
            <p:ph type="sldNum" sz="quarter" idx="12"/>
          </p:nvPr>
        </p:nvSpPr>
        <p:spPr/>
        <p:txBody>
          <a:bodyPr/>
          <a:lstStyle/>
          <a:p>
            <a:fld id="{3E465342-07BB-4AE0-945D-5C6FCBAACC10}" type="slidenum">
              <a:rPr lang="en-US" smtClean="0"/>
              <a:t>70</a:t>
            </a:fld>
            <a:endParaRPr lang="en-US"/>
          </a:p>
        </p:txBody>
      </p:sp>
    </p:spTree>
    <p:extLst>
      <p:ext uri="{BB962C8B-B14F-4D97-AF65-F5344CB8AC3E}">
        <p14:creationId xmlns:p14="http://schemas.microsoft.com/office/powerpoint/2010/main" val="27720219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Ambiente experimental</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r>
              <a:rPr lang="es-419" sz="2400" dirty="0" smtClean="0">
                <a:latin typeface="Vijaya" pitchFamily="34" charset="0"/>
                <a:cs typeface="Vijaya" pitchFamily="34" charset="0"/>
              </a:rPr>
              <a:t>P</a:t>
            </a:r>
            <a:r>
              <a:rPr lang="es-ES" sz="2400" dirty="0" err="1" smtClean="0">
                <a:latin typeface="Vijaya" pitchFamily="34" charset="0"/>
                <a:cs typeface="Vijaya" pitchFamily="34" charset="0"/>
              </a:rPr>
              <a:t>rocesador</a:t>
            </a:r>
            <a:r>
              <a:rPr lang="es-ES" sz="2400" dirty="0" smtClean="0">
                <a:latin typeface="Vijaya" pitchFamily="34" charset="0"/>
                <a:cs typeface="Vijaya" pitchFamily="34" charset="0"/>
              </a:rPr>
              <a:t> </a:t>
            </a:r>
            <a:r>
              <a:rPr lang="es-ES" sz="2400" dirty="0">
                <a:latin typeface="Vijaya" pitchFamily="34" charset="0"/>
                <a:cs typeface="Vijaya" pitchFamily="34" charset="0"/>
              </a:rPr>
              <a:t>Intel </a:t>
            </a:r>
            <a:r>
              <a:rPr lang="es-ES" sz="2400" dirty="0" err="1">
                <a:latin typeface="Vijaya" pitchFamily="34" charset="0"/>
                <a:cs typeface="Vijaya" pitchFamily="34" charset="0"/>
              </a:rPr>
              <a:t>Core</a:t>
            </a:r>
            <a:r>
              <a:rPr lang="es-ES" sz="2400" dirty="0">
                <a:latin typeface="Vijaya" pitchFamily="34" charset="0"/>
                <a:cs typeface="Vijaya" pitchFamily="34" charset="0"/>
              </a:rPr>
              <a:t> i7 (2.40 GHz</a:t>
            </a:r>
            <a:r>
              <a:rPr lang="es-ES" sz="2400" dirty="0" smtClean="0">
                <a:latin typeface="Vijaya" pitchFamily="34" charset="0"/>
                <a:cs typeface="Vijaya" pitchFamily="34" charset="0"/>
              </a:rPr>
              <a:t>.)</a:t>
            </a:r>
            <a:endParaRPr lang="es-419" sz="2400" dirty="0" smtClean="0">
              <a:latin typeface="Vijaya" pitchFamily="34" charset="0"/>
              <a:cs typeface="Vijaya" pitchFamily="34" charset="0"/>
            </a:endParaRPr>
          </a:p>
          <a:p>
            <a:r>
              <a:rPr lang="es-ES" sz="2400" dirty="0" smtClean="0">
                <a:latin typeface="Vijaya" pitchFamily="34" charset="0"/>
                <a:cs typeface="Vijaya" pitchFamily="34" charset="0"/>
              </a:rPr>
              <a:t>8 </a:t>
            </a:r>
            <a:r>
              <a:rPr lang="es-ES" sz="2400" dirty="0">
                <a:latin typeface="Vijaya" pitchFamily="34" charset="0"/>
                <a:cs typeface="Vijaya" pitchFamily="34" charset="0"/>
              </a:rPr>
              <a:t>GB de memoria </a:t>
            </a:r>
            <a:r>
              <a:rPr lang="es-ES" sz="2400" dirty="0" smtClean="0">
                <a:latin typeface="Vijaya" pitchFamily="34" charset="0"/>
                <a:cs typeface="Vijaya" pitchFamily="34" charset="0"/>
              </a:rPr>
              <a:t>RAM</a:t>
            </a:r>
            <a:endParaRPr lang="es-419" sz="2400" dirty="0" smtClean="0">
              <a:latin typeface="Vijaya" pitchFamily="34" charset="0"/>
              <a:cs typeface="Vijaya" pitchFamily="34" charset="0"/>
            </a:endParaRPr>
          </a:p>
          <a:p>
            <a:r>
              <a:rPr lang="es-419" sz="2400" dirty="0" smtClean="0">
                <a:latin typeface="Vijaya" pitchFamily="34" charset="0"/>
                <a:cs typeface="Vijaya" pitchFamily="34" charset="0"/>
              </a:rPr>
              <a:t>M</a:t>
            </a:r>
            <a:r>
              <a:rPr lang="es-ES" sz="2400" dirty="0" err="1" smtClean="0">
                <a:latin typeface="Vijaya" pitchFamily="34" charset="0"/>
                <a:cs typeface="Vijaya" pitchFamily="34" charset="0"/>
              </a:rPr>
              <a:t>otor</a:t>
            </a:r>
            <a:r>
              <a:rPr lang="es-ES" sz="2400" dirty="0" smtClean="0">
                <a:latin typeface="Vijaya" pitchFamily="34" charset="0"/>
                <a:cs typeface="Vijaya" pitchFamily="34" charset="0"/>
              </a:rPr>
              <a:t> del MOILP</a:t>
            </a:r>
            <a:r>
              <a:rPr lang="es-419" sz="2400" dirty="0" smtClean="0">
                <a:latin typeface="Vijaya" pitchFamily="34" charset="0"/>
                <a:cs typeface="Vijaya" pitchFamily="34" charset="0"/>
              </a:rPr>
              <a:t>: </a:t>
            </a:r>
            <a:r>
              <a:rPr lang="es-ES" sz="2400" dirty="0" smtClean="0">
                <a:latin typeface="Vijaya" pitchFamily="34" charset="0"/>
                <a:cs typeface="Vijaya" pitchFamily="34" charset="0"/>
              </a:rPr>
              <a:t>IBM </a:t>
            </a:r>
            <a:r>
              <a:rPr lang="es-ES" sz="2400" dirty="0">
                <a:latin typeface="Vijaya" pitchFamily="34" charset="0"/>
                <a:cs typeface="Vijaya" pitchFamily="34" charset="0"/>
              </a:rPr>
              <a:t>ILOG CPLEX </a:t>
            </a:r>
            <a:r>
              <a:rPr lang="es-ES" sz="2400" dirty="0" err="1">
                <a:latin typeface="Vijaya" pitchFamily="34" charset="0"/>
                <a:cs typeface="Vijaya" pitchFamily="34" charset="0"/>
              </a:rPr>
              <a:t>Optimization</a:t>
            </a:r>
            <a:r>
              <a:rPr lang="es-ES" sz="2400" dirty="0">
                <a:latin typeface="Vijaya" pitchFamily="34" charset="0"/>
                <a:cs typeface="Vijaya" pitchFamily="34" charset="0"/>
              </a:rPr>
              <a:t> Studio </a:t>
            </a:r>
            <a:r>
              <a:rPr lang="es-ES" sz="2400" dirty="0" err="1">
                <a:latin typeface="Vijaya" pitchFamily="34" charset="0"/>
                <a:cs typeface="Vijaya" pitchFamily="34" charset="0"/>
              </a:rPr>
              <a:t>Version</a:t>
            </a:r>
            <a:r>
              <a:rPr lang="es-ES" sz="2400" dirty="0">
                <a:latin typeface="Vijaya" pitchFamily="34" charset="0"/>
                <a:cs typeface="Vijaya" pitchFamily="34" charset="0"/>
              </a:rPr>
              <a:t> </a:t>
            </a:r>
            <a:r>
              <a:rPr lang="es-ES" sz="2400" dirty="0" smtClean="0">
                <a:latin typeface="Vijaya" pitchFamily="34" charset="0"/>
                <a:cs typeface="Vijaya" pitchFamily="34" charset="0"/>
              </a:rPr>
              <a:t>12.6</a:t>
            </a:r>
            <a:endParaRPr lang="es-419" sz="2400" dirty="0">
              <a:latin typeface="Vijaya" pitchFamily="34" charset="0"/>
              <a:cs typeface="Vijaya" pitchFamily="34" charset="0"/>
            </a:endParaRPr>
          </a:p>
          <a:p>
            <a:r>
              <a:rPr lang="es-419" sz="2400" dirty="0" smtClean="0">
                <a:latin typeface="Vijaya" pitchFamily="34" charset="0"/>
                <a:cs typeface="Vijaya" pitchFamily="34" charset="0"/>
              </a:rPr>
              <a:t>E</a:t>
            </a:r>
            <a:r>
              <a:rPr lang="es-ES" sz="2400" dirty="0" err="1" smtClean="0">
                <a:latin typeface="Vijaya" pitchFamily="34" charset="0"/>
                <a:cs typeface="Vijaya" pitchFamily="34" charset="0"/>
              </a:rPr>
              <a:t>jecución</a:t>
            </a:r>
            <a:r>
              <a:rPr lang="es-ES" sz="2400" dirty="0" smtClean="0">
                <a:latin typeface="Vijaya" pitchFamily="34" charset="0"/>
                <a:cs typeface="Vijaya" pitchFamily="34" charset="0"/>
              </a:rPr>
              <a:t> </a:t>
            </a:r>
            <a:r>
              <a:rPr lang="es-ES" sz="2400" dirty="0">
                <a:latin typeface="Vijaya" pitchFamily="34" charset="0"/>
                <a:cs typeface="Vijaya" pitchFamily="34" charset="0"/>
              </a:rPr>
              <a:t>de los algoritmos </a:t>
            </a:r>
            <a:r>
              <a:rPr lang="es-ES" sz="2400" dirty="0" smtClean="0">
                <a:latin typeface="Vijaya" pitchFamily="34" charset="0"/>
                <a:cs typeface="Vijaya" pitchFamily="34" charset="0"/>
              </a:rPr>
              <a:t>MOGA</a:t>
            </a:r>
            <a:r>
              <a:rPr lang="es-419" sz="2400" dirty="0" smtClean="0">
                <a:latin typeface="Vijaya" pitchFamily="34" charset="0"/>
                <a:cs typeface="Vijaya" pitchFamily="34" charset="0"/>
              </a:rPr>
              <a:t>/GA: </a:t>
            </a:r>
            <a:r>
              <a:rPr lang="es-ES" sz="2400" dirty="0" smtClean="0">
                <a:latin typeface="Vijaya" pitchFamily="34" charset="0"/>
                <a:cs typeface="Vijaya" pitchFamily="34" charset="0"/>
              </a:rPr>
              <a:t>JAVA 8</a:t>
            </a:r>
            <a:endParaRPr lang="es-419" sz="2400" dirty="0" smtClean="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71</a:t>
            </a:fld>
            <a:endParaRPr lang="en-US"/>
          </a:p>
        </p:txBody>
      </p:sp>
    </p:spTree>
    <p:extLst>
      <p:ext uri="{BB962C8B-B14F-4D97-AF65-F5344CB8AC3E}">
        <p14:creationId xmlns:p14="http://schemas.microsoft.com/office/powerpoint/2010/main" val="13270731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Escenarios de experimentación</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lstStyle/>
          <a:p>
            <a:r>
              <a:rPr lang="es-419" sz="2400" dirty="0">
                <a:latin typeface="Vijaya" pitchFamily="34" charset="0"/>
                <a:cs typeface="Vijaya" pitchFamily="34" charset="0"/>
              </a:rPr>
              <a:t>Topologías: 6 nodos, NSF-14, </a:t>
            </a:r>
            <a:r>
              <a:rPr lang="es-419" sz="2400" dirty="0" smtClean="0">
                <a:latin typeface="Vijaya" pitchFamily="34" charset="0"/>
                <a:cs typeface="Vijaya" pitchFamily="34" charset="0"/>
              </a:rPr>
              <a:t>Arpa-2</a:t>
            </a:r>
          </a:p>
          <a:p>
            <a:r>
              <a:rPr lang="es-419" sz="2400" dirty="0" smtClean="0">
                <a:latin typeface="Vijaya" pitchFamily="34" charset="0"/>
                <a:cs typeface="Vijaya" pitchFamily="34" charset="0"/>
              </a:rPr>
              <a:t>Cantidad de rutas disponibles k = 1, 2, 3, 4, 5, 6</a:t>
            </a:r>
          </a:p>
          <a:p>
            <a:r>
              <a:rPr lang="es-419" sz="2400" dirty="0" smtClean="0">
                <a:latin typeface="Vijaya" pitchFamily="34" charset="0"/>
                <a:cs typeface="Vijaya" pitchFamily="34" charset="0"/>
              </a:rPr>
              <a:t>Demandas: all-to-all</a:t>
            </a:r>
          </a:p>
          <a:p>
            <a:r>
              <a:rPr lang="es-419" sz="2400" dirty="0" smtClean="0">
                <a:latin typeface="Vijaya" pitchFamily="34" charset="0"/>
                <a:cs typeface="Vijaya" pitchFamily="34" charset="0"/>
              </a:rPr>
              <a:t>Tipo de carga: Uniforme</a:t>
            </a:r>
          </a:p>
          <a:p>
            <a:pPr lvl="1"/>
            <a:r>
              <a:rPr lang="es-419" sz="2400" dirty="0" smtClean="0">
                <a:latin typeface="Vijaya" pitchFamily="34" charset="0"/>
                <a:cs typeface="Vijaya" pitchFamily="34" charset="0"/>
              </a:rPr>
              <a:t>Cantidades demandadas: 50, 100, 150, 200 FS</a:t>
            </a:r>
          </a:p>
          <a:p>
            <a:r>
              <a:rPr lang="es-419" sz="2400" dirty="0" smtClean="0">
                <a:latin typeface="Vijaya" pitchFamily="34" charset="0"/>
                <a:cs typeface="Vijaya" pitchFamily="34" charset="0"/>
              </a:rPr>
              <a:t>Tipo de carga: Aleatoria</a:t>
            </a:r>
            <a:endParaRPr lang="es-419" sz="2400" dirty="0">
              <a:latin typeface="Vijaya" pitchFamily="34" charset="0"/>
              <a:cs typeface="Vijaya" pitchFamily="34" charset="0"/>
            </a:endParaRPr>
          </a:p>
          <a:p>
            <a:pPr lvl="1"/>
            <a:r>
              <a:rPr lang="es-419" sz="2400" dirty="0" smtClean="0">
                <a:latin typeface="Vijaya" pitchFamily="34" charset="0"/>
                <a:cs typeface="Vijaya" pitchFamily="34" charset="0"/>
              </a:rPr>
              <a:t>Cantidades </a:t>
            </a:r>
            <a:r>
              <a:rPr lang="es-419" sz="2400" dirty="0">
                <a:latin typeface="Vijaya" pitchFamily="34" charset="0"/>
                <a:cs typeface="Vijaya" pitchFamily="34" charset="0"/>
              </a:rPr>
              <a:t>demandadas: </a:t>
            </a:r>
            <a:r>
              <a:rPr lang="es-419" sz="2400" dirty="0" smtClean="0">
                <a:latin typeface="Vijaya" pitchFamily="34" charset="0"/>
                <a:cs typeface="Vijaya" pitchFamily="34" charset="0"/>
              </a:rPr>
              <a:t>1-50</a:t>
            </a:r>
            <a:r>
              <a:rPr lang="es-419" sz="2400" dirty="0">
                <a:latin typeface="Vijaya" pitchFamily="34" charset="0"/>
                <a:cs typeface="Vijaya" pitchFamily="34" charset="0"/>
              </a:rPr>
              <a:t>, </a:t>
            </a:r>
            <a:r>
              <a:rPr lang="es-419" sz="2400" dirty="0" smtClean="0">
                <a:latin typeface="Vijaya" pitchFamily="34" charset="0"/>
                <a:cs typeface="Vijaya" pitchFamily="34" charset="0"/>
              </a:rPr>
              <a:t>1-100</a:t>
            </a:r>
            <a:r>
              <a:rPr lang="es-419" sz="2400" dirty="0">
                <a:latin typeface="Vijaya" pitchFamily="34" charset="0"/>
                <a:cs typeface="Vijaya" pitchFamily="34" charset="0"/>
              </a:rPr>
              <a:t>, </a:t>
            </a:r>
            <a:r>
              <a:rPr lang="es-419" sz="2400" dirty="0" smtClean="0">
                <a:latin typeface="Vijaya" pitchFamily="34" charset="0"/>
                <a:cs typeface="Vijaya" pitchFamily="34" charset="0"/>
              </a:rPr>
              <a:t>1-150</a:t>
            </a:r>
            <a:r>
              <a:rPr lang="es-419" sz="2400" dirty="0">
                <a:latin typeface="Vijaya" pitchFamily="34" charset="0"/>
                <a:cs typeface="Vijaya" pitchFamily="34" charset="0"/>
              </a:rPr>
              <a:t>, </a:t>
            </a:r>
            <a:r>
              <a:rPr lang="es-419" sz="2400" dirty="0" smtClean="0">
                <a:latin typeface="Vijaya" pitchFamily="34" charset="0"/>
                <a:cs typeface="Vijaya" pitchFamily="34" charset="0"/>
              </a:rPr>
              <a:t>1-200 </a:t>
            </a:r>
            <a:r>
              <a:rPr lang="es-419" sz="2400" dirty="0">
                <a:latin typeface="Vijaya" pitchFamily="34" charset="0"/>
                <a:cs typeface="Vijaya" pitchFamily="34" charset="0"/>
              </a:rPr>
              <a:t>FS</a:t>
            </a:r>
          </a:p>
          <a:p>
            <a:pPr marL="411480" lvl="1" indent="0">
              <a:buNone/>
            </a:pPr>
            <a:endParaRPr lang="es-419" dirty="0" smtClean="0">
              <a:solidFill>
                <a:schemeClr val="tx1"/>
              </a:solidFill>
              <a:latin typeface="Vijaya" pitchFamily="34" charset="0"/>
              <a:cs typeface="Vijaya" pitchFamily="34" charset="0"/>
            </a:endParaRPr>
          </a:p>
          <a:p>
            <a:pPr marL="411480" lvl="1" indent="0">
              <a:buNone/>
            </a:pPr>
            <a:r>
              <a:rPr lang="es-419" sz="2000" dirty="0" smtClean="0">
                <a:solidFill>
                  <a:schemeClr val="tx1"/>
                </a:solidFill>
                <a:latin typeface="Vijaya" pitchFamily="34" charset="0"/>
                <a:cs typeface="Vijaya" pitchFamily="34" charset="0"/>
              </a:rPr>
              <a:t>Cantidad de escenarios:</a:t>
            </a:r>
          </a:p>
          <a:p>
            <a:pPr marL="411480" lvl="1" indent="0">
              <a:buNone/>
            </a:pPr>
            <a:r>
              <a:rPr lang="es-419" sz="2000" dirty="0" smtClean="0">
                <a:solidFill>
                  <a:schemeClr val="tx1"/>
                </a:solidFill>
                <a:latin typeface="Vijaya" pitchFamily="34" charset="0"/>
                <a:cs typeface="Vijaya" pitchFamily="34" charset="0"/>
              </a:rPr>
              <a:t>3 topologías * 6 k * 2 tipos de carga * 4 cargas = </a:t>
            </a:r>
            <a:r>
              <a:rPr lang="es-419" sz="2000" b="1" dirty="0" smtClean="0">
                <a:solidFill>
                  <a:schemeClr val="tx1"/>
                </a:solidFill>
                <a:latin typeface="Vijaya" pitchFamily="34" charset="0"/>
                <a:cs typeface="Vijaya" pitchFamily="34" charset="0"/>
              </a:rPr>
              <a:t>144 escenarios</a:t>
            </a:r>
            <a:endParaRPr lang="es-419" sz="2000" b="1" dirty="0">
              <a:solidFill>
                <a:schemeClr val="tx1"/>
              </a:solidFill>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72</a:t>
            </a:fld>
            <a:endParaRPr lang="en-US"/>
          </a:p>
        </p:txBody>
      </p:sp>
    </p:spTree>
    <p:extLst>
      <p:ext uri="{BB962C8B-B14F-4D97-AF65-F5344CB8AC3E}">
        <p14:creationId xmlns:p14="http://schemas.microsoft.com/office/powerpoint/2010/main" val="24382087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dirty="0" err="1" smtClean="0">
                <a:latin typeface="Vijaya" pitchFamily="34" charset="0"/>
                <a:cs typeface="Vijaya" pitchFamily="34" charset="0"/>
              </a:rPr>
              <a:t>Topolog</a:t>
            </a:r>
            <a:r>
              <a:rPr lang="es-419" dirty="0" smtClean="0">
                <a:latin typeface="Vijaya" pitchFamily="34" charset="0"/>
                <a:cs typeface="Vijaya" pitchFamily="34" charset="0"/>
              </a:rPr>
              <a:t>ías</a:t>
            </a:r>
            <a:endParaRPr lang="en-US" dirty="0">
              <a:latin typeface="Vijaya" pitchFamily="34" charset="0"/>
              <a:cs typeface="Vijaya" pitchFamily="34" charset="0"/>
            </a:endParaRPr>
          </a:p>
        </p:txBody>
      </p:sp>
      <p:pic>
        <p:nvPicPr>
          <p:cNvPr id="5" name="4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2276872"/>
            <a:ext cx="3575234" cy="1847945"/>
          </a:xfrm>
        </p:spPr>
      </p:pic>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415" y="1916832"/>
            <a:ext cx="4010001" cy="2018445"/>
          </a:xfrm>
          <a:prstGeom prst="rect">
            <a:avLst/>
          </a:prstGeom>
        </p:spPr>
      </p:pic>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1903" y="4077072"/>
            <a:ext cx="4610337" cy="2038455"/>
          </a:xfrm>
          <a:prstGeom prst="rect">
            <a:avLst/>
          </a:prstGeom>
        </p:spPr>
      </p:pic>
      <p:sp>
        <p:nvSpPr>
          <p:cNvPr id="9" name="8 CuadroTexto"/>
          <p:cNvSpPr txBox="1"/>
          <p:nvPr/>
        </p:nvSpPr>
        <p:spPr>
          <a:xfrm>
            <a:off x="1847871" y="3781969"/>
            <a:ext cx="1329210" cy="369332"/>
          </a:xfrm>
          <a:prstGeom prst="rect">
            <a:avLst/>
          </a:prstGeom>
          <a:noFill/>
        </p:spPr>
        <p:txBody>
          <a:bodyPr wrap="none" rtlCol="0">
            <a:spAutoFit/>
          </a:bodyPr>
          <a:lstStyle/>
          <a:p>
            <a:r>
              <a:rPr lang="es-419" dirty="0" smtClean="0"/>
              <a:t>6 nodos </a:t>
            </a:r>
            <a:r>
              <a:rPr lang="es-419" dirty="0">
                <a:latin typeface="Vijaya" pitchFamily="34" charset="0"/>
                <a:cs typeface="Vijaya" pitchFamily="34" charset="0"/>
              </a:rPr>
              <a:t>[4] </a:t>
            </a:r>
            <a:endParaRPr lang="en-US" dirty="0"/>
          </a:p>
        </p:txBody>
      </p:sp>
      <p:sp>
        <p:nvSpPr>
          <p:cNvPr id="10" name="9 CuadroTexto"/>
          <p:cNvSpPr txBox="1"/>
          <p:nvPr/>
        </p:nvSpPr>
        <p:spPr>
          <a:xfrm>
            <a:off x="6012160" y="3779748"/>
            <a:ext cx="1284326" cy="369332"/>
          </a:xfrm>
          <a:prstGeom prst="rect">
            <a:avLst/>
          </a:prstGeom>
          <a:noFill/>
        </p:spPr>
        <p:txBody>
          <a:bodyPr wrap="none" rtlCol="0">
            <a:spAutoFit/>
          </a:bodyPr>
          <a:lstStyle/>
          <a:p>
            <a:r>
              <a:rPr lang="es-419" dirty="0" smtClean="0"/>
              <a:t>NSF-14 </a:t>
            </a:r>
            <a:r>
              <a:rPr lang="es-419" dirty="0">
                <a:latin typeface="Vijaya" pitchFamily="34" charset="0"/>
                <a:cs typeface="Vijaya" pitchFamily="34" charset="0"/>
              </a:rPr>
              <a:t>[4] </a:t>
            </a:r>
            <a:endParaRPr lang="en-US" dirty="0"/>
          </a:p>
        </p:txBody>
      </p:sp>
      <p:sp>
        <p:nvSpPr>
          <p:cNvPr id="11" name="10 CuadroTexto"/>
          <p:cNvSpPr txBox="1"/>
          <p:nvPr/>
        </p:nvSpPr>
        <p:spPr>
          <a:xfrm>
            <a:off x="3920361" y="5949280"/>
            <a:ext cx="1353256" cy="369332"/>
          </a:xfrm>
          <a:prstGeom prst="rect">
            <a:avLst/>
          </a:prstGeom>
          <a:noFill/>
        </p:spPr>
        <p:txBody>
          <a:bodyPr wrap="none" rtlCol="0">
            <a:spAutoFit/>
          </a:bodyPr>
          <a:lstStyle/>
          <a:p>
            <a:r>
              <a:rPr lang="es-419" dirty="0" smtClean="0"/>
              <a:t>ARPA-2 </a:t>
            </a:r>
            <a:r>
              <a:rPr lang="es-419" dirty="0">
                <a:latin typeface="Vijaya" pitchFamily="34" charset="0"/>
                <a:cs typeface="Vijaya" pitchFamily="34" charset="0"/>
              </a:rPr>
              <a:t>[4] </a:t>
            </a:r>
            <a:endParaRPr lang="en-US" dirty="0"/>
          </a:p>
        </p:txBody>
      </p:sp>
      <p:sp>
        <p:nvSpPr>
          <p:cNvPr id="3" name="2 Marcador de número de diapositiva"/>
          <p:cNvSpPr>
            <a:spLocks noGrp="1"/>
          </p:cNvSpPr>
          <p:nvPr>
            <p:ph type="sldNum" sz="quarter" idx="12"/>
          </p:nvPr>
        </p:nvSpPr>
        <p:spPr/>
        <p:txBody>
          <a:bodyPr/>
          <a:lstStyle/>
          <a:p>
            <a:fld id="{3E465342-07BB-4AE0-945D-5C6FCBAACC10}" type="slidenum">
              <a:rPr lang="en-US" smtClean="0"/>
              <a:t>73</a:t>
            </a:fld>
            <a:endParaRPr lang="en-US"/>
          </a:p>
        </p:txBody>
      </p:sp>
      <p:sp>
        <p:nvSpPr>
          <p:cNvPr id="12" name="11 CuadroTexto"/>
          <p:cNvSpPr txBox="1"/>
          <p:nvPr/>
        </p:nvSpPr>
        <p:spPr>
          <a:xfrm>
            <a:off x="107504" y="6525344"/>
            <a:ext cx="9145452" cy="276999"/>
          </a:xfrm>
          <a:prstGeom prst="rect">
            <a:avLst/>
          </a:prstGeom>
          <a:noFill/>
        </p:spPr>
        <p:txBody>
          <a:bodyPr wrap="none" rtlCol="0">
            <a:spAutoFit/>
          </a:bodyPr>
          <a:lstStyle/>
          <a:p>
            <a:r>
              <a:rPr lang="es-419" sz="1200" dirty="0" smtClean="0">
                <a:latin typeface="Vijaya" pitchFamily="34" charset="0"/>
                <a:cs typeface="Vijaya" pitchFamily="34" charset="0"/>
              </a:rPr>
              <a:t>[4] </a:t>
            </a:r>
            <a:r>
              <a:rPr lang="vi-VN" sz="1200" dirty="0" smtClean="0">
                <a:latin typeface="Vijaya" pitchFamily="34" charset="0"/>
                <a:cs typeface="Vijaya" pitchFamily="34" charset="0"/>
              </a:rPr>
              <a:t>KDR </a:t>
            </a:r>
            <a:r>
              <a:rPr lang="vi-VN" sz="1200" dirty="0">
                <a:latin typeface="Vijaya" pitchFamily="34" charset="0"/>
                <a:cs typeface="Vijaya" pitchFamily="34" charset="0"/>
              </a:rPr>
              <a:t>Assis y col. “Flexgrid optical networks design under multiple modu-lation formats”. En:Telecommunications  Symposium  (</a:t>
            </a:r>
            <a:r>
              <a:rPr lang="vi-VN" sz="1200" dirty="0" smtClean="0">
                <a:latin typeface="Vijaya" pitchFamily="34" charset="0"/>
                <a:cs typeface="Vijaya" pitchFamily="34" charset="0"/>
              </a:rPr>
              <a:t>ITS)</a:t>
            </a:r>
            <a:r>
              <a:rPr lang="es-419" sz="1200" dirty="0" smtClean="0">
                <a:latin typeface="Vijaya" pitchFamily="34" charset="0"/>
                <a:cs typeface="Vijaya" pitchFamily="34" charset="0"/>
              </a:rPr>
              <a:t> </a:t>
            </a:r>
            <a:r>
              <a:rPr lang="vi-VN" sz="1200" dirty="0" smtClean="0">
                <a:latin typeface="Vijaya" pitchFamily="34" charset="0"/>
                <a:cs typeface="Vijaya" pitchFamily="34" charset="0"/>
              </a:rPr>
              <a:t>2014  International</a:t>
            </a:r>
            <a:r>
              <a:rPr lang="vi-VN" sz="1200" dirty="0">
                <a:latin typeface="Vijaya" pitchFamily="34" charset="0"/>
                <a:cs typeface="Vijaya" pitchFamily="34" charset="0"/>
              </a:rPr>
              <a:t>. IEEE. 2014, </a:t>
            </a:r>
            <a:r>
              <a:rPr lang="vi-VN" sz="1200" dirty="0" smtClean="0">
                <a:latin typeface="Vijaya" pitchFamily="34" charset="0"/>
                <a:cs typeface="Vijaya" pitchFamily="34" charset="0"/>
              </a:rPr>
              <a:t>p</a:t>
            </a:r>
            <a:r>
              <a:rPr lang="es-419" sz="1200" dirty="0" smtClean="0">
                <a:latin typeface="Vijaya" pitchFamily="34" charset="0"/>
                <a:cs typeface="Vijaya" pitchFamily="34" charset="0"/>
              </a:rPr>
              <a:t>á</a:t>
            </a:r>
            <a:r>
              <a:rPr lang="vi-VN" sz="1200" dirty="0" smtClean="0">
                <a:latin typeface="Vijaya" pitchFamily="34" charset="0"/>
                <a:cs typeface="Vijaya" pitchFamily="34" charset="0"/>
              </a:rPr>
              <a:t>gs</a:t>
            </a:r>
            <a:r>
              <a:rPr lang="vi-VN" sz="1200" dirty="0">
                <a:latin typeface="Vijaya" pitchFamily="34" charset="0"/>
                <a:cs typeface="Vijaya" pitchFamily="34" charset="0"/>
              </a:rPr>
              <a:t>. 1-5.</a:t>
            </a:r>
            <a:endParaRPr lang="es-419" sz="1200" dirty="0" smtClean="0">
              <a:latin typeface="Vijaya" pitchFamily="34" charset="0"/>
              <a:cs typeface="Vijaya" pitchFamily="34" charset="0"/>
            </a:endParaRPr>
          </a:p>
        </p:txBody>
      </p:sp>
    </p:spTree>
    <p:extLst>
      <p:ext uri="{BB962C8B-B14F-4D97-AF65-F5344CB8AC3E}">
        <p14:creationId xmlns:p14="http://schemas.microsoft.com/office/powerpoint/2010/main" val="36567663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Parámetros de ejecución</a:t>
            </a:r>
            <a:endParaRPr lang="en-US" dirty="0">
              <a:latin typeface="Vijaya" pitchFamily="34" charset="0"/>
              <a:cs typeface="Vijaya" pitchFamily="34" charset="0"/>
            </a:endParaRPr>
          </a:p>
        </p:txBody>
      </p:sp>
      <p:sp>
        <p:nvSpPr>
          <p:cNvPr id="3" name="2 Marcador de contenido"/>
          <p:cNvSpPr>
            <a:spLocks noGrp="1"/>
          </p:cNvSpPr>
          <p:nvPr>
            <p:ph idx="1"/>
          </p:nvPr>
        </p:nvSpPr>
        <p:spPr>
          <a:xfrm>
            <a:off x="457200" y="5705808"/>
            <a:ext cx="8229600" cy="963552"/>
          </a:xfrm>
        </p:spPr>
        <p:txBody>
          <a:bodyPr>
            <a:normAutofit/>
          </a:bodyPr>
          <a:lstStyle/>
          <a:p>
            <a:pPr marL="109728" indent="0">
              <a:buNone/>
            </a:pPr>
            <a:r>
              <a:rPr lang="es-419" sz="2400" b="1" dirty="0" smtClean="0">
                <a:latin typeface="Vijaya" pitchFamily="34" charset="0"/>
                <a:cs typeface="Vijaya" pitchFamily="34" charset="0"/>
              </a:rPr>
              <a:t>* Los resultados presentados para el MOGA son los promedios obtenidos de las 30 corridas independientes.</a:t>
            </a: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74</a:t>
            </a:fld>
            <a:endParaRPr lang="en-US"/>
          </a:p>
        </p:txBody>
      </p:sp>
      <mc:AlternateContent xmlns:mc="http://schemas.openxmlformats.org/markup-compatibility/2006" xmlns:a14="http://schemas.microsoft.com/office/drawing/2010/main">
        <mc:Choice Requires="a14">
          <p:graphicFrame>
            <p:nvGraphicFramePr>
              <p:cNvPr id="5" name="4 Tabla"/>
              <p:cNvGraphicFramePr>
                <a:graphicFrameLocks noGrp="1"/>
              </p:cNvGraphicFramePr>
              <p:nvPr>
                <p:extLst>
                  <p:ext uri="{D42A27DB-BD31-4B8C-83A1-F6EECF244321}">
                    <p14:modId xmlns:p14="http://schemas.microsoft.com/office/powerpoint/2010/main" val="990494085"/>
                  </p:ext>
                </p:extLst>
              </p:nvPr>
            </p:nvGraphicFramePr>
            <p:xfrm>
              <a:off x="1763688" y="2262480"/>
              <a:ext cx="6096000" cy="29667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s-419" dirty="0" smtClean="0"/>
                            <a:t>Parámetro</a:t>
                          </a:r>
                          <a:endParaRPr lang="en-US" dirty="0"/>
                        </a:p>
                      </a:txBody>
                      <a:tcPr>
                        <a:solidFill>
                          <a:schemeClr val="accent2">
                            <a:lumMod val="75000"/>
                          </a:schemeClr>
                        </a:solidFill>
                      </a:tcPr>
                    </a:tc>
                    <a:tc>
                      <a:txBody>
                        <a:bodyPr/>
                        <a:lstStyle/>
                        <a:p>
                          <a:r>
                            <a:rPr lang="es-419" dirty="0" smtClean="0"/>
                            <a:t>Valor</a:t>
                          </a:r>
                          <a:endParaRPr lang="en-US" dirty="0"/>
                        </a:p>
                      </a:txBody>
                      <a:tcPr>
                        <a:solidFill>
                          <a:schemeClr val="accent2">
                            <a:lumMod val="75000"/>
                          </a:schemeClr>
                        </a:solidFill>
                      </a:tcPr>
                    </a:tc>
                  </a:tr>
                  <a:tr h="370840">
                    <a:tc gridSpan="2">
                      <a:txBody>
                        <a:bodyPr/>
                        <a:lstStyle/>
                        <a:p>
                          <a:pPr algn="ctr"/>
                          <a:r>
                            <a:rPr lang="es-419" i="1" dirty="0" smtClean="0"/>
                            <a:t>MOILP</a:t>
                          </a:r>
                          <a:endParaRPr lang="en-US" i="1"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Tiempo límite de ejecución</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14:m>
                            <m:oMathPara xmlns:m="http://schemas.openxmlformats.org/officeDocument/2006/math">
                              <m:oMathParaPr>
                                <m:jc m:val="left"/>
                              </m:oMathParaPr>
                              <m:oMath xmlns:m="http://schemas.openxmlformats.org/officeDocument/2006/math">
                                <m:r>
                                  <a:rPr lang="es-419" b="0" i="1" smtClean="0">
                                    <a:latin typeface="Cambria Math"/>
                                  </a:rPr>
                                  <m:t>8 </m:t>
                                </m:r>
                                <m:r>
                                  <a:rPr lang="es-419" b="0" i="1" smtClean="0">
                                    <a:latin typeface="Cambria Math"/>
                                  </a:rPr>
                                  <m:t>h𝑜𝑟𝑎𝑠</m:t>
                                </m:r>
                              </m:oMath>
                            </m:oMathPara>
                          </a14:m>
                          <a:endParaRPr lang="en-US" dirty="0"/>
                        </a:p>
                      </a:txBody>
                      <a:tcPr>
                        <a:solidFill>
                          <a:schemeClr val="accent2">
                            <a:lumMod val="20000"/>
                            <a:lumOff val="80000"/>
                          </a:schemeClr>
                        </a:solidFill>
                      </a:tcPr>
                    </a:tc>
                  </a:tr>
                  <a:tr h="370840">
                    <a:tc gridSpan="2">
                      <a:txBody>
                        <a:bodyPr/>
                        <a:lstStyle/>
                        <a:p>
                          <a:pPr algn="ctr"/>
                          <a:r>
                            <a:rPr lang="es-419" i="1" dirty="0" smtClean="0"/>
                            <a:t>MOGA</a:t>
                          </a:r>
                          <a:endParaRPr lang="en-US" i="1"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Tamaño de la población</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lgn="l"/>
                          <a14:m>
                            <m:oMathPara xmlns:m="http://schemas.openxmlformats.org/officeDocument/2006/math">
                              <m:oMathParaPr>
                                <m:jc m:val="left"/>
                              </m:oMathParaPr>
                              <m:oMath xmlns:m="http://schemas.openxmlformats.org/officeDocument/2006/math">
                                <m:r>
                                  <a:rPr lang="es-419" b="0" i="1" smtClean="0">
                                    <a:latin typeface="Cambria Math"/>
                                  </a:rPr>
                                  <m:t>100 </m:t>
                                </m:r>
                                <m:r>
                                  <a:rPr lang="es-419" b="0" i="1" smtClean="0">
                                    <a:latin typeface="Cambria Math"/>
                                  </a:rPr>
                                  <m:t>𝑖𝑛𝑑𝑖𝑣𝑖𝑑𝑢𝑜𝑠</m:t>
                                </m:r>
                              </m:oMath>
                            </m:oMathPara>
                          </a14:m>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Probabilidad</a:t>
                          </a:r>
                          <a:r>
                            <a:rPr lang="es-419" baseline="0" dirty="0" smtClean="0">
                              <a:latin typeface="Vijaya" pitchFamily="34" charset="0"/>
                              <a:cs typeface="Vijaya" pitchFamily="34" charset="0"/>
                            </a:rPr>
                            <a:t> de mutación</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lgn="l"/>
                          <a14:m>
                            <m:oMathPara xmlns:m="http://schemas.openxmlformats.org/officeDocument/2006/math">
                              <m:oMathParaPr>
                                <m:jc m:val="left"/>
                              </m:oMathParaPr>
                              <m:oMath xmlns:m="http://schemas.openxmlformats.org/officeDocument/2006/math">
                                <m:r>
                                  <a:rPr lang="es-419" b="0" i="1" smtClean="0">
                                    <a:latin typeface="Cambria Math"/>
                                  </a:rPr>
                                  <m:t>3 % </m:t>
                                </m:r>
                                <m:r>
                                  <a:rPr lang="es-419" b="0" i="1" smtClean="0">
                                    <a:latin typeface="Cambria Math"/>
                                  </a:rPr>
                                  <m:t>𝑝𝑜𝑟</m:t>
                                </m:r>
                                <m:r>
                                  <a:rPr lang="es-419" b="0" i="1" smtClean="0">
                                    <a:latin typeface="Cambria Math"/>
                                  </a:rPr>
                                  <m:t> </m:t>
                                </m:r>
                                <m:r>
                                  <a:rPr lang="es-419" b="0" i="1" smtClean="0">
                                    <a:latin typeface="Cambria Math"/>
                                  </a:rPr>
                                  <m:t>𝑔𝑒𝑛</m:t>
                                </m:r>
                              </m:oMath>
                            </m:oMathPara>
                          </a14:m>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Criterio de parada</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lgn="l"/>
                          <a14:m>
                            <m:oMathPara xmlns:m="http://schemas.openxmlformats.org/officeDocument/2006/math">
                              <m:oMathParaPr>
                                <m:jc m:val="left"/>
                              </m:oMathParaPr>
                              <m:oMath xmlns:m="http://schemas.openxmlformats.org/officeDocument/2006/math">
                                <m:r>
                                  <a:rPr lang="es-419" b="0" i="1" smtClean="0">
                                    <a:latin typeface="Cambria Math"/>
                                  </a:rPr>
                                  <m:t>5 </m:t>
                                </m:r>
                                <m:r>
                                  <a:rPr lang="es-419" b="0" i="1" smtClean="0">
                                    <a:latin typeface="Cambria Math"/>
                                  </a:rPr>
                                  <m:t>𝑚𝑖𝑛𝑢𝑡𝑜𝑠</m:t>
                                </m:r>
                                <m:r>
                                  <a:rPr lang="es-419" b="0" i="1" smtClean="0">
                                    <a:latin typeface="Cambria Math"/>
                                  </a:rPr>
                                  <m:t> </m:t>
                                </m:r>
                                <m:r>
                                  <a:rPr lang="es-419" b="0" i="1" smtClean="0">
                                    <a:latin typeface="Cambria Math"/>
                                  </a:rPr>
                                  <m:t>𝑑𝑒</m:t>
                                </m:r>
                                <m:r>
                                  <a:rPr lang="es-419" b="0" i="1" smtClean="0">
                                    <a:latin typeface="Cambria Math"/>
                                  </a:rPr>
                                  <m:t> </m:t>
                                </m:r>
                                <m:r>
                                  <a:rPr lang="es-419" b="0" i="1" smtClean="0">
                                    <a:latin typeface="Cambria Math"/>
                                  </a:rPr>
                                  <m:t>𝑒𝑗𝑒𝑐𝑢𝑐𝑖</m:t>
                                </m:r>
                                <m:r>
                                  <a:rPr lang="es-419" b="0" i="1" smtClean="0">
                                    <a:latin typeface="Cambria Math"/>
                                  </a:rPr>
                                  <m:t>ó</m:t>
                                </m:r>
                                <m:r>
                                  <a:rPr lang="es-419" b="0" i="1" smtClean="0">
                                    <a:latin typeface="Cambria Math"/>
                                  </a:rPr>
                                  <m:t>𝑛</m:t>
                                </m:r>
                              </m:oMath>
                            </m:oMathPara>
                          </a14:m>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Cantidad de corridas</a:t>
                          </a:r>
                          <a:r>
                            <a:rPr lang="es-419" baseline="0" dirty="0" smtClean="0">
                              <a:latin typeface="Vijaya" pitchFamily="34" charset="0"/>
                              <a:cs typeface="Vijaya" pitchFamily="34" charset="0"/>
                            </a:rPr>
                            <a:t> independientes</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lgn="l"/>
                          <a14:m>
                            <m:oMathPara xmlns:m="http://schemas.openxmlformats.org/officeDocument/2006/math">
                              <m:oMathParaPr>
                                <m:jc m:val="left"/>
                              </m:oMathParaPr>
                              <m:oMath xmlns:m="http://schemas.openxmlformats.org/officeDocument/2006/math">
                                <m:r>
                                  <a:rPr lang="es-419" b="0" i="1" smtClean="0">
                                    <a:latin typeface="Cambria Math"/>
                                  </a:rPr>
                                  <m:t>30</m:t>
                                </m:r>
                              </m:oMath>
                            </m:oMathPara>
                          </a14:m>
                          <a:endParaRPr lang="en-US" dirty="0"/>
                        </a:p>
                      </a:txBody>
                      <a:tcPr>
                        <a:solidFill>
                          <a:schemeClr val="accent2">
                            <a:lumMod val="20000"/>
                            <a:lumOff val="80000"/>
                          </a:schemeClr>
                        </a:solidFill>
                      </a:tcPr>
                    </a:tc>
                  </a:tr>
                </a:tbl>
              </a:graphicData>
            </a:graphic>
          </p:graphicFrame>
        </mc:Choice>
        <mc:Fallback xmlns="">
          <p:graphicFrame>
            <p:nvGraphicFramePr>
              <p:cNvPr id="5" name="4 Tabla"/>
              <p:cNvGraphicFramePr>
                <a:graphicFrameLocks noGrp="1"/>
              </p:cNvGraphicFramePr>
              <p:nvPr>
                <p:extLst>
                  <p:ext uri="{D42A27DB-BD31-4B8C-83A1-F6EECF244321}">
                    <p14:modId xmlns:p14="http://schemas.microsoft.com/office/powerpoint/2010/main" val="990494085"/>
                  </p:ext>
                </p:extLst>
              </p:nvPr>
            </p:nvGraphicFramePr>
            <p:xfrm>
              <a:off x="1763688" y="2262480"/>
              <a:ext cx="6096000" cy="29667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s-419" dirty="0" smtClean="0"/>
                            <a:t>Parámetro</a:t>
                          </a:r>
                          <a:endParaRPr lang="en-US" dirty="0"/>
                        </a:p>
                      </a:txBody>
                      <a:tcPr>
                        <a:solidFill>
                          <a:schemeClr val="accent2">
                            <a:lumMod val="75000"/>
                          </a:schemeClr>
                        </a:solidFill>
                      </a:tcPr>
                    </a:tc>
                    <a:tc>
                      <a:txBody>
                        <a:bodyPr/>
                        <a:lstStyle/>
                        <a:p>
                          <a:r>
                            <a:rPr lang="es-419" dirty="0" smtClean="0"/>
                            <a:t>Valor</a:t>
                          </a:r>
                          <a:endParaRPr lang="en-US" dirty="0"/>
                        </a:p>
                      </a:txBody>
                      <a:tcPr>
                        <a:solidFill>
                          <a:schemeClr val="accent2">
                            <a:lumMod val="75000"/>
                          </a:schemeClr>
                        </a:solidFill>
                      </a:tcPr>
                    </a:tc>
                  </a:tr>
                  <a:tr h="370840">
                    <a:tc gridSpan="2">
                      <a:txBody>
                        <a:bodyPr/>
                        <a:lstStyle/>
                        <a:p>
                          <a:pPr algn="ctr"/>
                          <a:r>
                            <a:rPr lang="es-419" i="1" dirty="0" smtClean="0"/>
                            <a:t>MOILP</a:t>
                          </a:r>
                          <a:endParaRPr lang="en-US" i="1"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Tiempo límite de ejecución</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endParaRPr lang="en-US"/>
                        </a:p>
                      </a:txBody>
                      <a:tcPr>
                        <a:blipFill rotWithShape="1">
                          <a:blip r:embed="rId2"/>
                          <a:stretch>
                            <a:fillRect l="-100000" t="-208197" r="-200" b="-522951"/>
                          </a:stretch>
                        </a:blipFill>
                      </a:tcPr>
                    </a:tc>
                  </a:tr>
                  <a:tr h="370840">
                    <a:tc gridSpan="2">
                      <a:txBody>
                        <a:bodyPr/>
                        <a:lstStyle/>
                        <a:p>
                          <a:pPr algn="ctr"/>
                          <a:r>
                            <a:rPr lang="es-419" i="1" dirty="0" smtClean="0"/>
                            <a:t>MOGA</a:t>
                          </a:r>
                          <a:endParaRPr lang="en-US" i="1" dirty="0"/>
                        </a:p>
                      </a:txBody>
                      <a:tcPr>
                        <a:solidFill>
                          <a:schemeClr val="accent2">
                            <a:lumMod val="20000"/>
                            <a:lumOff val="80000"/>
                          </a:schemeClr>
                        </a:solidFill>
                      </a:tcPr>
                    </a:tc>
                    <a:tc hMerge="1">
                      <a:txBody>
                        <a:bodyPr/>
                        <a:lstStyle/>
                        <a:p>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Tamaño de la población</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endParaRPr lang="en-US"/>
                        </a:p>
                      </a:txBody>
                      <a:tcPr>
                        <a:blipFill rotWithShape="1">
                          <a:blip r:embed="rId2"/>
                          <a:stretch>
                            <a:fillRect l="-100000" t="-415000" r="-200" b="-330000"/>
                          </a:stretch>
                        </a:blipFill>
                      </a:tcPr>
                    </a:tc>
                  </a:tr>
                  <a:tr h="370840">
                    <a:tc>
                      <a:txBody>
                        <a:bodyPr/>
                        <a:lstStyle/>
                        <a:p>
                          <a:r>
                            <a:rPr lang="es-419" dirty="0" smtClean="0">
                              <a:latin typeface="Vijaya" pitchFamily="34" charset="0"/>
                              <a:cs typeface="Vijaya" pitchFamily="34" charset="0"/>
                            </a:rPr>
                            <a:t>Probabilidad</a:t>
                          </a:r>
                          <a:r>
                            <a:rPr lang="es-419" baseline="0" dirty="0" smtClean="0">
                              <a:latin typeface="Vijaya" pitchFamily="34" charset="0"/>
                              <a:cs typeface="Vijaya" pitchFamily="34" charset="0"/>
                            </a:rPr>
                            <a:t> de mutación</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endParaRPr lang="en-US"/>
                        </a:p>
                      </a:txBody>
                      <a:tcPr>
                        <a:blipFill rotWithShape="1">
                          <a:blip r:embed="rId2"/>
                          <a:stretch>
                            <a:fillRect l="-100000" t="-506557" r="-200" b="-224590"/>
                          </a:stretch>
                        </a:blipFill>
                      </a:tcPr>
                    </a:tc>
                  </a:tr>
                  <a:tr h="370840">
                    <a:tc>
                      <a:txBody>
                        <a:bodyPr/>
                        <a:lstStyle/>
                        <a:p>
                          <a:r>
                            <a:rPr lang="es-419" dirty="0" smtClean="0">
                              <a:latin typeface="Vijaya" pitchFamily="34" charset="0"/>
                              <a:cs typeface="Vijaya" pitchFamily="34" charset="0"/>
                            </a:rPr>
                            <a:t>Criterio de parada</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endParaRPr lang="en-US"/>
                        </a:p>
                      </a:txBody>
                      <a:tcPr>
                        <a:blipFill rotWithShape="1">
                          <a:blip r:embed="rId2"/>
                          <a:stretch>
                            <a:fillRect l="-100000" t="-606557" r="-200" b="-124590"/>
                          </a:stretch>
                        </a:blipFill>
                      </a:tcPr>
                    </a:tc>
                  </a:tr>
                  <a:tr h="370840">
                    <a:tc>
                      <a:txBody>
                        <a:bodyPr/>
                        <a:lstStyle/>
                        <a:p>
                          <a:r>
                            <a:rPr lang="es-419" dirty="0" smtClean="0">
                              <a:latin typeface="Vijaya" pitchFamily="34" charset="0"/>
                              <a:cs typeface="Vijaya" pitchFamily="34" charset="0"/>
                            </a:rPr>
                            <a:t>Cantidad de corridas</a:t>
                          </a:r>
                          <a:r>
                            <a:rPr lang="es-419" baseline="0" dirty="0" smtClean="0">
                              <a:latin typeface="Vijaya" pitchFamily="34" charset="0"/>
                              <a:cs typeface="Vijaya" pitchFamily="34" charset="0"/>
                            </a:rPr>
                            <a:t> independientes</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endParaRPr lang="en-US"/>
                        </a:p>
                      </a:txBody>
                      <a:tcPr>
                        <a:blipFill rotWithShape="1">
                          <a:blip r:embed="rId2"/>
                          <a:stretch>
                            <a:fillRect l="-100000" t="-706557" r="-200" b="-24590"/>
                          </a:stretch>
                        </a:blipFill>
                      </a:tcPr>
                    </a:tc>
                  </a:tr>
                </a:tbl>
              </a:graphicData>
            </a:graphic>
          </p:graphicFrame>
        </mc:Fallback>
      </mc:AlternateContent>
      <p:sp>
        <p:nvSpPr>
          <p:cNvPr id="6" name="5 CuadroTexto"/>
          <p:cNvSpPr txBox="1"/>
          <p:nvPr/>
        </p:nvSpPr>
        <p:spPr>
          <a:xfrm>
            <a:off x="3464159" y="5229200"/>
            <a:ext cx="2836033" cy="307777"/>
          </a:xfrm>
          <a:prstGeom prst="rect">
            <a:avLst/>
          </a:prstGeom>
          <a:solidFill>
            <a:schemeClr val="bg1"/>
          </a:solidFill>
        </p:spPr>
        <p:txBody>
          <a:bodyPr wrap="none" rtlCol="0">
            <a:spAutoFit/>
          </a:bodyPr>
          <a:lstStyle/>
          <a:p>
            <a:r>
              <a:rPr lang="es-419" sz="1400" dirty="0" smtClean="0"/>
              <a:t>Tabla de parámetros de ejecución</a:t>
            </a:r>
            <a:endParaRPr lang="en-US" sz="1400" i="1" dirty="0"/>
          </a:p>
        </p:txBody>
      </p:sp>
    </p:spTree>
    <p:extLst>
      <p:ext uri="{BB962C8B-B14F-4D97-AF65-F5344CB8AC3E}">
        <p14:creationId xmlns:p14="http://schemas.microsoft.com/office/powerpoint/2010/main" val="64057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Autofit/>
          </a:bodyPr>
          <a:lstStyle/>
          <a:p>
            <a:r>
              <a:rPr lang="es-419" sz="6000" dirty="0" smtClean="0">
                <a:latin typeface="Vijaya" pitchFamily="34" charset="0"/>
                <a:cs typeface="Vijaya" pitchFamily="34" charset="0"/>
              </a:rPr>
              <a:t>Resultados experimentales</a:t>
            </a:r>
            <a:endParaRPr lang="en-US" sz="6000" dirty="0">
              <a:latin typeface="Vijaya" pitchFamily="34" charset="0"/>
              <a:cs typeface="Vijaya" pitchFamily="34" charset="0"/>
            </a:endParaRPr>
          </a:p>
        </p:txBody>
      </p:sp>
      <p:sp>
        <p:nvSpPr>
          <p:cNvPr id="3" name="2 Subtítulo"/>
          <p:cNvSpPr>
            <a:spLocks noGrp="1"/>
          </p:cNvSpPr>
          <p:nvPr>
            <p:ph type="subTitle" idx="1"/>
          </p:nvPr>
        </p:nvSpPr>
        <p:spPr/>
        <p:txBody>
          <a:bodyPr/>
          <a:lstStyle/>
          <a:p>
            <a:r>
              <a:rPr lang="es-419" dirty="0" smtClean="0"/>
              <a:t>MOILP vs. MOGA</a:t>
            </a:r>
            <a:endParaRPr lang="en-US" dirty="0"/>
          </a:p>
        </p:txBody>
      </p:sp>
      <p:sp>
        <p:nvSpPr>
          <p:cNvPr id="4" name="3 Marcador de número de diapositiva"/>
          <p:cNvSpPr>
            <a:spLocks noGrp="1"/>
          </p:cNvSpPr>
          <p:nvPr>
            <p:ph type="sldNum" sz="quarter" idx="12"/>
          </p:nvPr>
        </p:nvSpPr>
        <p:spPr/>
        <p:txBody>
          <a:bodyPr/>
          <a:lstStyle/>
          <a:p>
            <a:fld id="{3E465342-07BB-4AE0-945D-5C6FCBAACC10}" type="slidenum">
              <a:rPr lang="en-US" smtClean="0"/>
              <a:t>75</a:t>
            </a:fld>
            <a:endParaRPr lang="en-US"/>
          </a:p>
        </p:txBody>
      </p:sp>
    </p:spTree>
    <p:extLst>
      <p:ext uri="{BB962C8B-B14F-4D97-AF65-F5344CB8AC3E}">
        <p14:creationId xmlns:p14="http://schemas.microsoft.com/office/powerpoint/2010/main" val="37296831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Carga Uniforme: MOILP vs. MOGA</a:t>
            </a:r>
            <a:endParaRPr lang="en-US" dirty="0">
              <a:latin typeface="Vijaya" pitchFamily="34" charset="0"/>
              <a:cs typeface="Vijaya" pitchFamily="34" charset="0"/>
            </a:endParaRPr>
          </a:p>
        </p:txBody>
      </p:sp>
      <p:pic>
        <p:nvPicPr>
          <p:cNvPr id="5" name="3 Marcador de contenid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3268800"/>
            <a:ext cx="3854986" cy="2822400"/>
          </a:xfrm>
          <a:prstGeom prst="rect">
            <a:avLst/>
          </a:prstGeom>
        </p:spPr>
      </p:pic>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76</a:t>
            </a:fld>
            <a:endParaRPr lang="en-US"/>
          </a:p>
        </p:txBody>
      </p:sp>
      <p:pic>
        <p:nvPicPr>
          <p:cNvPr id="8" name="4 Marcador de contenid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0192" y="2021966"/>
            <a:ext cx="2304256" cy="1191010"/>
          </a:xfrm>
          <a:prstGeom prst="rect">
            <a:avLst/>
          </a:prstGeom>
        </p:spPr>
      </p:pic>
      <p:pic>
        <p:nvPicPr>
          <p:cNvPr id="6" name="5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0" y="3270140"/>
            <a:ext cx="3888433" cy="2823156"/>
          </a:xfrm>
          <a:prstGeom prst="rect">
            <a:avLst/>
          </a:prstGeom>
        </p:spPr>
      </p:pic>
    </p:spTree>
    <p:extLst>
      <p:ext uri="{BB962C8B-B14F-4D97-AF65-F5344CB8AC3E}">
        <p14:creationId xmlns:p14="http://schemas.microsoft.com/office/powerpoint/2010/main" val="13304257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a:latin typeface="Vijaya" pitchFamily="34" charset="0"/>
                <a:cs typeface="Vijaya" pitchFamily="34" charset="0"/>
              </a:rPr>
              <a:t>Carga Uniforme: MOILP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pic>
        <p:nvPicPr>
          <p:cNvPr id="6" name="5 Imagen"/>
          <p:cNvPicPr>
            <a:picLocks/>
          </p:cNvPicPr>
          <p:nvPr/>
        </p:nvPicPr>
        <p:blipFill>
          <a:blip r:embed="rId3">
            <a:extLst>
              <a:ext uri="{28A0092B-C50C-407E-A947-70E740481C1C}">
                <a14:useLocalDpi xmlns:a14="http://schemas.microsoft.com/office/drawing/2010/main" val="0"/>
              </a:ext>
            </a:extLst>
          </a:blip>
          <a:stretch>
            <a:fillRect/>
          </a:stretch>
        </p:blipFill>
        <p:spPr>
          <a:xfrm>
            <a:off x="612000" y="3268800"/>
            <a:ext cx="3888000" cy="2822400"/>
          </a:xfrm>
          <a:prstGeom prst="rect">
            <a:avLst/>
          </a:prstGeom>
        </p:spPr>
      </p:pic>
      <p:pic>
        <p:nvPicPr>
          <p:cNvPr id="9" name="8 Imagen"/>
          <p:cNvPicPr>
            <a:picLocks/>
          </p:cNvPicPr>
          <p:nvPr/>
        </p:nvPicPr>
        <p:blipFill>
          <a:blip r:embed="rId4">
            <a:extLst>
              <a:ext uri="{28A0092B-C50C-407E-A947-70E740481C1C}">
                <a14:useLocalDpi xmlns:a14="http://schemas.microsoft.com/office/drawing/2010/main" val="0"/>
              </a:ext>
            </a:extLst>
          </a:blip>
          <a:stretch>
            <a:fillRect/>
          </a:stretch>
        </p:blipFill>
        <p:spPr>
          <a:xfrm>
            <a:off x="4644000" y="3250800"/>
            <a:ext cx="3888000" cy="2822400"/>
          </a:xfrm>
          <a:prstGeom prst="rect">
            <a:avLst/>
          </a:prstGeom>
        </p:spPr>
      </p:pic>
      <p:sp>
        <p:nvSpPr>
          <p:cNvPr id="3" name="2 Marcador de número de diapositiva"/>
          <p:cNvSpPr>
            <a:spLocks noGrp="1"/>
          </p:cNvSpPr>
          <p:nvPr>
            <p:ph type="sldNum" sz="quarter" idx="12"/>
          </p:nvPr>
        </p:nvSpPr>
        <p:spPr/>
        <p:txBody>
          <a:bodyPr/>
          <a:lstStyle/>
          <a:p>
            <a:fld id="{3E465342-07BB-4AE0-945D-5C6FCBAACC10}" type="slidenum">
              <a:rPr lang="en-US" smtClean="0"/>
              <a:t>77</a:t>
            </a:fld>
            <a:endParaRPr lang="en-US"/>
          </a:p>
        </p:txBody>
      </p:sp>
      <p:pic>
        <p:nvPicPr>
          <p:cNvPr id="10" name="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4168" y="2172675"/>
            <a:ext cx="2209801" cy="1112309"/>
          </a:xfrm>
          <a:prstGeom prst="rect">
            <a:avLst/>
          </a:prstGeom>
        </p:spPr>
      </p:pic>
    </p:spTree>
    <p:extLst>
      <p:ext uri="{BB962C8B-B14F-4D97-AF65-F5344CB8AC3E}">
        <p14:creationId xmlns:p14="http://schemas.microsoft.com/office/powerpoint/2010/main" val="30924372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a:latin typeface="Vijaya" pitchFamily="34" charset="0"/>
                <a:cs typeface="Vijaya" pitchFamily="34" charset="0"/>
              </a:rPr>
              <a:t>Carga Uniforme: MOILP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pic>
        <p:nvPicPr>
          <p:cNvPr id="8" name="7 Imagen"/>
          <p:cNvPicPr>
            <a:picLocks/>
          </p:cNvPicPr>
          <p:nvPr/>
        </p:nvPicPr>
        <p:blipFill>
          <a:blip r:embed="rId3">
            <a:extLst>
              <a:ext uri="{28A0092B-C50C-407E-A947-70E740481C1C}">
                <a14:useLocalDpi xmlns:a14="http://schemas.microsoft.com/office/drawing/2010/main" val="0"/>
              </a:ext>
            </a:extLst>
          </a:blip>
          <a:stretch>
            <a:fillRect/>
          </a:stretch>
        </p:blipFill>
        <p:spPr>
          <a:xfrm>
            <a:off x="612000" y="3268800"/>
            <a:ext cx="3888000" cy="2822400"/>
          </a:xfrm>
          <a:prstGeom prst="rect">
            <a:avLst/>
          </a:prstGeom>
        </p:spPr>
      </p:pic>
      <p:pic>
        <p:nvPicPr>
          <p:cNvPr id="9" name="8 Imagen"/>
          <p:cNvPicPr>
            <a:picLocks/>
          </p:cNvPicPr>
          <p:nvPr/>
        </p:nvPicPr>
        <p:blipFill>
          <a:blip r:embed="rId4">
            <a:extLst>
              <a:ext uri="{28A0092B-C50C-407E-A947-70E740481C1C}">
                <a14:useLocalDpi xmlns:a14="http://schemas.microsoft.com/office/drawing/2010/main" val="0"/>
              </a:ext>
            </a:extLst>
          </a:blip>
          <a:stretch>
            <a:fillRect/>
          </a:stretch>
        </p:blipFill>
        <p:spPr>
          <a:xfrm>
            <a:off x="4644000" y="3250800"/>
            <a:ext cx="3888000" cy="2822400"/>
          </a:xfrm>
          <a:prstGeom prst="rect">
            <a:avLst/>
          </a:prstGeom>
        </p:spPr>
      </p:pic>
      <p:sp>
        <p:nvSpPr>
          <p:cNvPr id="3" name="2 Marcador de número de diapositiva"/>
          <p:cNvSpPr>
            <a:spLocks noGrp="1"/>
          </p:cNvSpPr>
          <p:nvPr>
            <p:ph type="sldNum" sz="quarter" idx="12"/>
          </p:nvPr>
        </p:nvSpPr>
        <p:spPr/>
        <p:txBody>
          <a:bodyPr/>
          <a:lstStyle/>
          <a:p>
            <a:fld id="{3E465342-07BB-4AE0-945D-5C6FCBAACC10}" type="slidenum">
              <a:rPr lang="en-US" smtClean="0"/>
              <a:t>78</a:t>
            </a:fld>
            <a:endParaRPr lang="en-US"/>
          </a:p>
        </p:txBody>
      </p:sp>
      <p:pic>
        <p:nvPicPr>
          <p:cNvPr id="12" name="11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9872" y="2003748"/>
            <a:ext cx="2809225" cy="1242095"/>
          </a:xfrm>
          <a:prstGeom prst="rect">
            <a:avLst/>
          </a:prstGeom>
        </p:spPr>
      </p:pic>
    </p:spTree>
    <p:extLst>
      <p:ext uri="{BB962C8B-B14F-4D97-AF65-F5344CB8AC3E}">
        <p14:creationId xmlns:p14="http://schemas.microsoft.com/office/powerpoint/2010/main" val="1590099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Carga Aleatoria: MOILP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pic>
        <p:nvPicPr>
          <p:cNvPr id="6" name="5 Imagen"/>
          <p:cNvPicPr>
            <a:picLocks/>
          </p:cNvPicPr>
          <p:nvPr/>
        </p:nvPicPr>
        <p:blipFill>
          <a:blip r:embed="rId3">
            <a:extLst>
              <a:ext uri="{28A0092B-C50C-407E-A947-70E740481C1C}">
                <a14:useLocalDpi xmlns:a14="http://schemas.microsoft.com/office/drawing/2010/main" val="0"/>
              </a:ext>
            </a:extLst>
          </a:blip>
          <a:stretch>
            <a:fillRect/>
          </a:stretch>
        </p:blipFill>
        <p:spPr>
          <a:xfrm>
            <a:off x="4644000" y="3250800"/>
            <a:ext cx="3888000" cy="2822400"/>
          </a:xfrm>
          <a:prstGeom prst="rect">
            <a:avLst/>
          </a:prstGeom>
        </p:spPr>
      </p:pic>
      <p:sp>
        <p:nvSpPr>
          <p:cNvPr id="8" name="7 Marcador de número de diapositiva"/>
          <p:cNvSpPr>
            <a:spLocks noGrp="1"/>
          </p:cNvSpPr>
          <p:nvPr>
            <p:ph type="sldNum" sz="quarter" idx="12"/>
          </p:nvPr>
        </p:nvSpPr>
        <p:spPr/>
        <p:txBody>
          <a:bodyPr/>
          <a:lstStyle/>
          <a:p>
            <a:fld id="{3E465342-07BB-4AE0-945D-5C6FCBAACC10}" type="slidenum">
              <a:rPr lang="en-US" smtClean="0"/>
              <a:t>79</a:t>
            </a:fld>
            <a:endParaRPr lang="en-US"/>
          </a:p>
        </p:txBody>
      </p:sp>
      <p:pic>
        <p:nvPicPr>
          <p:cNvPr id="9" name="4 Marcador de contenid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0192" y="2021966"/>
            <a:ext cx="2304256" cy="1191010"/>
          </a:xfrm>
          <a:prstGeom prst="rect">
            <a:avLst/>
          </a:prstGeom>
        </p:spPr>
      </p:pic>
      <p:pic>
        <p:nvPicPr>
          <p:cNvPr id="12" name="11 Imagen"/>
          <p:cNvPicPr>
            <a:picLocks/>
          </p:cNvPicPr>
          <p:nvPr/>
        </p:nvPicPr>
        <p:blipFill>
          <a:blip r:embed="rId5">
            <a:extLst>
              <a:ext uri="{28A0092B-C50C-407E-A947-70E740481C1C}">
                <a14:useLocalDpi xmlns:a14="http://schemas.microsoft.com/office/drawing/2010/main" val="0"/>
              </a:ext>
            </a:extLst>
          </a:blip>
          <a:stretch>
            <a:fillRect/>
          </a:stretch>
        </p:blipFill>
        <p:spPr>
          <a:xfrm>
            <a:off x="612000" y="3268800"/>
            <a:ext cx="3888000" cy="2822400"/>
          </a:xfrm>
          <a:prstGeom prst="rect">
            <a:avLst/>
          </a:prstGeom>
        </p:spPr>
      </p:pic>
    </p:spTree>
    <p:extLst>
      <p:ext uri="{BB962C8B-B14F-4D97-AF65-F5344CB8AC3E}">
        <p14:creationId xmlns:p14="http://schemas.microsoft.com/office/powerpoint/2010/main" val="1012479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419" sz="6000" dirty="0" smtClean="0">
                <a:latin typeface="Vijaya" pitchFamily="34" charset="0"/>
                <a:cs typeface="Vijaya" pitchFamily="34" charset="0"/>
              </a:rPr>
              <a:t>Conceptos preliminares</a:t>
            </a:r>
            <a:endParaRPr lang="en-US" sz="6000" dirty="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8</a:t>
            </a:fld>
            <a:endParaRPr lang="en-US"/>
          </a:p>
        </p:txBody>
      </p:sp>
    </p:spTree>
    <p:extLst>
      <p:ext uri="{BB962C8B-B14F-4D97-AF65-F5344CB8AC3E}">
        <p14:creationId xmlns:p14="http://schemas.microsoft.com/office/powerpoint/2010/main" val="34990210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a:latin typeface="Vijaya" pitchFamily="34" charset="0"/>
                <a:cs typeface="Vijaya" pitchFamily="34" charset="0"/>
              </a:rPr>
              <a:t>Carga Aleatoria: MOILP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pic>
        <p:nvPicPr>
          <p:cNvPr id="6" name="5 Imagen"/>
          <p:cNvPicPr>
            <a:picLocks/>
          </p:cNvPicPr>
          <p:nvPr/>
        </p:nvPicPr>
        <p:blipFill>
          <a:blip r:embed="rId3">
            <a:extLst>
              <a:ext uri="{28A0092B-C50C-407E-A947-70E740481C1C}">
                <a14:useLocalDpi xmlns:a14="http://schemas.microsoft.com/office/drawing/2010/main" val="0"/>
              </a:ext>
            </a:extLst>
          </a:blip>
          <a:stretch>
            <a:fillRect/>
          </a:stretch>
        </p:blipFill>
        <p:spPr>
          <a:xfrm>
            <a:off x="612000" y="3250800"/>
            <a:ext cx="3888000" cy="2822400"/>
          </a:xfrm>
          <a:prstGeom prst="rect">
            <a:avLst/>
          </a:prstGeom>
        </p:spPr>
      </p:pic>
      <p:pic>
        <p:nvPicPr>
          <p:cNvPr id="9" name="8 Imagen"/>
          <p:cNvPicPr>
            <a:picLocks/>
          </p:cNvPicPr>
          <p:nvPr/>
        </p:nvPicPr>
        <p:blipFill>
          <a:blip r:embed="rId4">
            <a:extLst>
              <a:ext uri="{28A0092B-C50C-407E-A947-70E740481C1C}">
                <a14:useLocalDpi xmlns:a14="http://schemas.microsoft.com/office/drawing/2010/main" val="0"/>
              </a:ext>
            </a:extLst>
          </a:blip>
          <a:stretch>
            <a:fillRect/>
          </a:stretch>
        </p:blipFill>
        <p:spPr>
          <a:xfrm>
            <a:off x="4644000" y="3250800"/>
            <a:ext cx="3888000" cy="2822400"/>
          </a:xfrm>
          <a:prstGeom prst="rect">
            <a:avLst/>
          </a:prstGeom>
        </p:spPr>
      </p:pic>
      <p:sp>
        <p:nvSpPr>
          <p:cNvPr id="5" name="4 Marcador de número de diapositiva"/>
          <p:cNvSpPr>
            <a:spLocks noGrp="1"/>
          </p:cNvSpPr>
          <p:nvPr>
            <p:ph type="sldNum" sz="quarter" idx="12"/>
          </p:nvPr>
        </p:nvSpPr>
        <p:spPr/>
        <p:txBody>
          <a:bodyPr/>
          <a:lstStyle/>
          <a:p>
            <a:fld id="{3E465342-07BB-4AE0-945D-5C6FCBAACC10}" type="slidenum">
              <a:rPr lang="en-US" smtClean="0"/>
              <a:t>80</a:t>
            </a:fld>
            <a:endParaRPr lang="en-US"/>
          </a:p>
        </p:txBody>
      </p:sp>
      <p:pic>
        <p:nvPicPr>
          <p:cNvPr id="10" name="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4168" y="2172675"/>
            <a:ext cx="2209801" cy="1112309"/>
          </a:xfrm>
          <a:prstGeom prst="rect">
            <a:avLst/>
          </a:prstGeom>
        </p:spPr>
      </p:pic>
    </p:spTree>
    <p:extLst>
      <p:ext uri="{BB962C8B-B14F-4D97-AF65-F5344CB8AC3E}">
        <p14:creationId xmlns:p14="http://schemas.microsoft.com/office/powerpoint/2010/main" val="1098128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a:latin typeface="Vijaya" pitchFamily="34" charset="0"/>
                <a:cs typeface="Vijaya" pitchFamily="34" charset="0"/>
              </a:rPr>
              <a:t>Carga Aleatoria: MOILP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pic>
        <p:nvPicPr>
          <p:cNvPr id="8" name="7 Imagen"/>
          <p:cNvPicPr>
            <a:picLocks/>
          </p:cNvPicPr>
          <p:nvPr/>
        </p:nvPicPr>
        <p:blipFill>
          <a:blip r:embed="rId3">
            <a:extLst>
              <a:ext uri="{28A0092B-C50C-407E-A947-70E740481C1C}">
                <a14:useLocalDpi xmlns:a14="http://schemas.microsoft.com/office/drawing/2010/main" val="0"/>
              </a:ext>
            </a:extLst>
          </a:blip>
          <a:stretch>
            <a:fillRect/>
          </a:stretch>
        </p:blipFill>
        <p:spPr>
          <a:xfrm>
            <a:off x="612000" y="3268800"/>
            <a:ext cx="3888000" cy="2822400"/>
          </a:xfrm>
          <a:prstGeom prst="rect">
            <a:avLst/>
          </a:prstGeom>
        </p:spPr>
      </p:pic>
      <p:pic>
        <p:nvPicPr>
          <p:cNvPr id="9" name="8 Imagen"/>
          <p:cNvPicPr>
            <a:picLocks/>
          </p:cNvPicPr>
          <p:nvPr/>
        </p:nvPicPr>
        <p:blipFill>
          <a:blip r:embed="rId4">
            <a:extLst>
              <a:ext uri="{28A0092B-C50C-407E-A947-70E740481C1C}">
                <a14:useLocalDpi xmlns:a14="http://schemas.microsoft.com/office/drawing/2010/main" val="0"/>
              </a:ext>
            </a:extLst>
          </a:blip>
          <a:stretch>
            <a:fillRect/>
          </a:stretch>
        </p:blipFill>
        <p:spPr>
          <a:xfrm>
            <a:off x="4644000" y="3250800"/>
            <a:ext cx="3902400" cy="2822400"/>
          </a:xfrm>
          <a:prstGeom prst="rect">
            <a:avLst/>
          </a:prstGeom>
        </p:spPr>
      </p:pic>
      <p:sp>
        <p:nvSpPr>
          <p:cNvPr id="5" name="4 Marcador de número de diapositiva"/>
          <p:cNvSpPr>
            <a:spLocks noGrp="1"/>
          </p:cNvSpPr>
          <p:nvPr>
            <p:ph type="sldNum" sz="quarter" idx="12"/>
          </p:nvPr>
        </p:nvSpPr>
        <p:spPr/>
        <p:txBody>
          <a:bodyPr/>
          <a:lstStyle/>
          <a:p>
            <a:fld id="{3E465342-07BB-4AE0-945D-5C6FCBAACC10}" type="slidenum">
              <a:rPr lang="en-US" smtClean="0"/>
              <a:t>81</a:t>
            </a:fld>
            <a:endParaRPr lang="en-US"/>
          </a:p>
        </p:txBody>
      </p:sp>
      <p:pic>
        <p:nvPicPr>
          <p:cNvPr id="10" name="9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9872" y="2003748"/>
            <a:ext cx="2809225" cy="1242095"/>
          </a:xfrm>
          <a:prstGeom prst="rect">
            <a:avLst/>
          </a:prstGeom>
        </p:spPr>
      </p:pic>
    </p:spTree>
    <p:extLst>
      <p:ext uri="{BB962C8B-B14F-4D97-AF65-F5344CB8AC3E}">
        <p14:creationId xmlns:p14="http://schemas.microsoft.com/office/powerpoint/2010/main" val="23166814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Autofit/>
          </a:bodyPr>
          <a:lstStyle/>
          <a:p>
            <a:r>
              <a:rPr lang="es-419" sz="6000" dirty="0" smtClean="0">
                <a:latin typeface="Vijaya" pitchFamily="34" charset="0"/>
                <a:cs typeface="Vijaya" pitchFamily="34" charset="0"/>
              </a:rPr>
              <a:t>Resultados experimentales</a:t>
            </a:r>
            <a:endParaRPr lang="en-US" sz="6000" dirty="0">
              <a:latin typeface="Vijaya" pitchFamily="34" charset="0"/>
              <a:cs typeface="Vijaya" pitchFamily="34" charset="0"/>
            </a:endParaRPr>
          </a:p>
        </p:txBody>
      </p:sp>
      <p:sp>
        <p:nvSpPr>
          <p:cNvPr id="3" name="2 Subtítulo"/>
          <p:cNvSpPr>
            <a:spLocks noGrp="1"/>
          </p:cNvSpPr>
          <p:nvPr>
            <p:ph type="subTitle" idx="1"/>
          </p:nvPr>
        </p:nvSpPr>
        <p:spPr/>
        <p:txBody>
          <a:bodyPr/>
          <a:lstStyle/>
          <a:p>
            <a:r>
              <a:rPr lang="es-419" dirty="0" smtClean="0"/>
              <a:t>GA vs. MOGA</a:t>
            </a:r>
            <a:endParaRPr lang="en-US" dirty="0"/>
          </a:p>
        </p:txBody>
      </p:sp>
      <p:sp>
        <p:nvSpPr>
          <p:cNvPr id="4" name="3 Marcador de número de diapositiva"/>
          <p:cNvSpPr>
            <a:spLocks noGrp="1"/>
          </p:cNvSpPr>
          <p:nvPr>
            <p:ph type="sldNum" sz="quarter" idx="12"/>
          </p:nvPr>
        </p:nvSpPr>
        <p:spPr/>
        <p:txBody>
          <a:bodyPr/>
          <a:lstStyle/>
          <a:p>
            <a:fld id="{3E465342-07BB-4AE0-945D-5C6FCBAACC10}" type="slidenum">
              <a:rPr lang="en-US" smtClean="0"/>
              <a:t>82</a:t>
            </a:fld>
            <a:endParaRPr lang="en-US"/>
          </a:p>
        </p:txBody>
      </p:sp>
    </p:spTree>
    <p:extLst>
      <p:ext uri="{BB962C8B-B14F-4D97-AF65-F5344CB8AC3E}">
        <p14:creationId xmlns:p14="http://schemas.microsoft.com/office/powerpoint/2010/main" val="326505679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Relación GA – MOGA </a:t>
            </a:r>
            <a:endParaRPr lang="en-US"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83</a:t>
            </a:fld>
            <a:endParaRPr lang="en-US"/>
          </a:p>
        </p:txBody>
      </p:sp>
      <mc:AlternateContent xmlns:mc="http://schemas.openxmlformats.org/markup-compatibility/2006" xmlns:a14="http://schemas.microsoft.com/office/drawing/2010/main">
        <mc:Choice Requires="a14">
          <p:graphicFrame>
            <p:nvGraphicFramePr>
              <p:cNvPr id="5" name="4 Tabla"/>
              <p:cNvGraphicFramePr>
                <a:graphicFrameLocks noGrp="1"/>
              </p:cNvGraphicFramePr>
              <p:nvPr>
                <p:extLst>
                  <p:ext uri="{D42A27DB-BD31-4B8C-83A1-F6EECF244321}">
                    <p14:modId xmlns:p14="http://schemas.microsoft.com/office/powerpoint/2010/main" val="3928297873"/>
                  </p:ext>
                </p:extLst>
              </p:nvPr>
            </p:nvGraphicFramePr>
            <p:xfrm>
              <a:off x="1763688" y="2262480"/>
              <a:ext cx="6096000" cy="33267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dirty="0"/>
                        </a:p>
                      </a:txBody>
                      <a:tcPr>
                        <a:solidFill>
                          <a:schemeClr val="accent2">
                            <a:lumMod val="75000"/>
                          </a:schemeClr>
                        </a:solidFill>
                      </a:tcPr>
                    </a:tc>
                    <a:tc>
                      <a:txBody>
                        <a:bodyPr/>
                        <a:lstStyle/>
                        <a:p>
                          <a:r>
                            <a:rPr lang="es-419" dirty="0" smtClean="0"/>
                            <a:t>GA</a:t>
                          </a:r>
                          <a:endParaRPr lang="en-US" dirty="0"/>
                        </a:p>
                      </a:txBody>
                      <a:tcPr>
                        <a:solidFill>
                          <a:schemeClr val="accent2">
                            <a:lumMod val="75000"/>
                          </a:schemeClr>
                        </a:solidFill>
                      </a:tcPr>
                    </a:tc>
                    <a:tc>
                      <a:txBody>
                        <a:bodyPr/>
                        <a:lstStyle/>
                        <a:p>
                          <a:r>
                            <a:rPr lang="es-419" dirty="0" smtClean="0"/>
                            <a:t>MOGA</a:t>
                          </a:r>
                          <a:endParaRPr lang="en-US" dirty="0"/>
                        </a:p>
                      </a:txBody>
                      <a:tcPr>
                        <a:solidFill>
                          <a:schemeClr val="accent2">
                            <a:lumMod val="75000"/>
                          </a:schemeClr>
                        </a:solidFill>
                      </a:tcPr>
                    </a:tc>
                  </a:tr>
                  <a:tr h="370840">
                    <a:tc>
                      <a:txBody>
                        <a:bodyPr/>
                        <a:lstStyle/>
                        <a:p>
                          <a:pPr algn="l"/>
                          <a:r>
                            <a:rPr lang="es-419" i="0" dirty="0" smtClean="0">
                              <a:latin typeface="Vijaya" pitchFamily="34" charset="0"/>
                              <a:cs typeface="Vijaya" pitchFamily="34" charset="0"/>
                            </a:rPr>
                            <a:t>Cromosoma</a:t>
                          </a:r>
                          <a:endParaRPr lang="en-US" i="0" dirty="0">
                            <a:latin typeface="Vijaya" pitchFamily="34" charset="0"/>
                            <a:cs typeface="Vijaya" pitchFamily="34" charset="0"/>
                          </a:endParaRPr>
                        </a:p>
                      </a:txBody>
                      <a:tcPr>
                        <a:solidFill>
                          <a:schemeClr val="accent2">
                            <a:lumMod val="20000"/>
                            <a:lumOff val="80000"/>
                          </a:schemeClr>
                        </a:solidFill>
                      </a:tcPr>
                    </a:tc>
                    <a:tc>
                      <a:txBody>
                        <a:bodyPr/>
                        <a:lstStyle/>
                        <a:p>
                          <a:pPr algn="ctr"/>
                          <a:endParaRPr lang="en-US" i="1" dirty="0"/>
                        </a:p>
                      </a:txBody>
                      <a:tcPr>
                        <a:solidFill>
                          <a:schemeClr val="accent2">
                            <a:lumMod val="20000"/>
                            <a:lumOff val="80000"/>
                          </a:schemeClr>
                        </a:solidFill>
                      </a:tcPr>
                    </a:tc>
                    <a:tc>
                      <a:txBody>
                        <a:bodyPr/>
                        <a:lstStyle/>
                        <a:p>
                          <a:pPr algn="ctr"/>
                          <a:endParaRPr lang="en-US" i="1"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Selección</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r>
                  <a:tr h="370840">
                    <a:tc>
                      <a:txBody>
                        <a:bodyPr/>
                        <a:lstStyle/>
                        <a:p>
                          <a:pPr algn="l"/>
                          <a:r>
                            <a:rPr lang="es-419" i="0" dirty="0" smtClean="0">
                              <a:latin typeface="Vijaya" pitchFamily="34" charset="0"/>
                              <a:cs typeface="Vijaya" pitchFamily="34" charset="0"/>
                            </a:rPr>
                            <a:t>Cruce</a:t>
                          </a:r>
                          <a:endParaRPr lang="en-US" i="0" dirty="0">
                            <a:latin typeface="Vijaya" pitchFamily="34" charset="0"/>
                            <a:cs typeface="Vijaya" pitchFamily="34" charset="0"/>
                          </a:endParaRPr>
                        </a:p>
                      </a:txBody>
                      <a:tcPr>
                        <a:solidFill>
                          <a:schemeClr val="accent2">
                            <a:lumMod val="20000"/>
                            <a:lumOff val="80000"/>
                          </a:schemeClr>
                        </a:solidFill>
                      </a:tcPr>
                    </a:tc>
                    <a:tc>
                      <a:txBody>
                        <a:bodyPr/>
                        <a:lstStyle/>
                        <a:p>
                          <a:pPr algn="l"/>
                          <a:r>
                            <a:rPr lang="es-419" i="1" dirty="0" smtClean="0"/>
                            <a:t>1 punto</a:t>
                          </a:r>
                          <a:endParaRPr lang="en-US" i="1" dirty="0"/>
                        </a:p>
                      </a:txBody>
                      <a:tcPr>
                        <a:solidFill>
                          <a:schemeClr val="accent2">
                            <a:lumMod val="20000"/>
                            <a:lumOff val="80000"/>
                          </a:schemeClr>
                        </a:solidFill>
                      </a:tcPr>
                    </a:tc>
                    <a:tc>
                      <a:txBody>
                        <a:bodyPr/>
                        <a:lstStyle/>
                        <a:p>
                          <a:pPr algn="l"/>
                          <a:r>
                            <a:rPr lang="es-419" i="1" dirty="0" smtClean="0"/>
                            <a:t>2 puntos</a:t>
                          </a:r>
                          <a:endParaRPr lang="en-US" i="1"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Mutación</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lgn="l"/>
                          <a:endParaRPr lang="en-US" dirty="0"/>
                        </a:p>
                      </a:txBody>
                      <a:tcPr>
                        <a:solidFill>
                          <a:schemeClr val="accent2">
                            <a:lumMod val="20000"/>
                            <a:lumOff val="80000"/>
                          </a:schemeClr>
                        </a:solidFill>
                      </a:tcPr>
                    </a:tc>
                    <a:tc>
                      <a:txBody>
                        <a:bodyPr/>
                        <a:lstStyle/>
                        <a:p>
                          <a:pPr algn="l"/>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Tabla de rutas</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lgn="l"/>
                          <a:endParaRPr lang="en-US" dirty="0"/>
                        </a:p>
                      </a:txBody>
                      <a:tcPr>
                        <a:solidFill>
                          <a:schemeClr val="accent2">
                            <a:lumMod val="20000"/>
                            <a:lumOff val="80000"/>
                          </a:schemeClr>
                        </a:solidFill>
                      </a:tcPr>
                    </a:tc>
                    <a:tc>
                      <a:txBody>
                        <a:bodyPr/>
                        <a:lstStyle/>
                        <a:p>
                          <a:pPr algn="l"/>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Asignación</a:t>
                          </a:r>
                          <a:r>
                            <a:rPr lang="es-419" baseline="0" dirty="0" smtClean="0">
                              <a:latin typeface="Vijaya" pitchFamily="34" charset="0"/>
                              <a:cs typeface="Vijaya" pitchFamily="34" charset="0"/>
                            </a:rPr>
                            <a:t> de FS</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lgn="l"/>
                          <a14:m>
                            <m:oMathPara xmlns:m="http://schemas.openxmlformats.org/officeDocument/2006/math">
                              <m:oMathParaPr>
                                <m:jc m:val="left"/>
                              </m:oMathParaPr>
                              <m:oMath xmlns:m="http://schemas.openxmlformats.org/officeDocument/2006/math">
                                <m:r>
                                  <a:rPr lang="es-419" b="0" i="1" smtClean="0">
                                    <a:latin typeface="Cambria Math"/>
                                  </a:rPr>
                                  <m:t>𝑅𝐹</m:t>
                                </m:r>
                              </m:oMath>
                            </m:oMathPara>
                          </a14:m>
                          <a:endParaRPr lang="en-US" dirty="0"/>
                        </a:p>
                      </a:txBody>
                      <a:tcPr>
                        <a:solidFill>
                          <a:schemeClr val="accent2">
                            <a:lumMod val="20000"/>
                            <a:lumOff val="80000"/>
                          </a:schemeClr>
                        </a:solidFill>
                      </a:tcPr>
                    </a:tc>
                    <a:tc>
                      <a:txBody>
                        <a:bodyPr/>
                        <a:lstStyle/>
                        <a:p>
                          <a:pPr algn="l"/>
                          <a14:m>
                            <m:oMathPara xmlns:m="http://schemas.openxmlformats.org/officeDocument/2006/math">
                              <m:oMathParaPr>
                                <m:jc m:val="left"/>
                              </m:oMathParaPr>
                              <m:oMath xmlns:m="http://schemas.openxmlformats.org/officeDocument/2006/math">
                                <m:r>
                                  <a:rPr lang="es-419" b="0" i="1" smtClean="0">
                                    <a:latin typeface="Cambria Math"/>
                                  </a:rPr>
                                  <m:t>𝐹𝐹</m:t>
                                </m:r>
                              </m:oMath>
                            </m:oMathPara>
                          </a14:m>
                          <a:endParaRPr lang="en-US" dirty="0"/>
                        </a:p>
                      </a:txBody>
                      <a:tcPr>
                        <a:solidFill>
                          <a:schemeClr val="accent2">
                            <a:lumMod val="20000"/>
                            <a:lumOff val="80000"/>
                          </a:schemeClr>
                        </a:solidFill>
                      </a:tcPr>
                    </a:tc>
                  </a:tr>
                  <a:tr h="730880">
                    <a:tc>
                      <a:txBody>
                        <a:bodyPr/>
                        <a:lstStyle/>
                        <a:p>
                          <a:r>
                            <a:rPr lang="es-419" dirty="0" smtClean="0">
                              <a:latin typeface="Vijaya" pitchFamily="34" charset="0"/>
                              <a:cs typeface="Vijaya" pitchFamily="34" charset="0"/>
                            </a:rPr>
                            <a:t>Funciones</a:t>
                          </a:r>
                          <a:r>
                            <a:rPr lang="es-419" baseline="0" dirty="0" smtClean="0">
                              <a:latin typeface="Vijaya" pitchFamily="34" charset="0"/>
                              <a:cs typeface="Vijaya" pitchFamily="34" charset="0"/>
                            </a:rPr>
                            <a:t> Objetivo</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lgn="l"/>
                          <a14:m>
                            <m:oMathPara xmlns:m="http://schemas.openxmlformats.org/officeDocument/2006/math">
                              <m:oMathParaPr>
                                <m:jc m:val="left"/>
                              </m:oMathParaPr>
                              <m:oMath xmlns:m="http://schemas.openxmlformats.org/officeDocument/2006/math">
                                <m:r>
                                  <a:rPr lang="es-419" b="0" i="1" smtClean="0">
                                    <a:latin typeface="Cambria Math"/>
                                  </a:rPr>
                                  <m:t>𝐶𝑜𝑠𝑡𝑜</m:t>
                                </m:r>
                              </m:oMath>
                            </m:oMathPara>
                          </a14:m>
                          <a:endParaRPr lang="en-US" dirty="0"/>
                        </a:p>
                      </a:txBody>
                      <a:tcPr>
                        <a:solidFill>
                          <a:schemeClr val="accent2">
                            <a:lumMod val="20000"/>
                            <a:lumOff val="80000"/>
                          </a:schemeClr>
                        </a:solidFill>
                      </a:tcPr>
                    </a:tc>
                    <a:tc>
                      <a:txBody>
                        <a:bodyPr/>
                        <a:lstStyle/>
                        <a:p>
                          <a:pPr algn="l"/>
                          <a14:m>
                            <m:oMathPara xmlns:m="http://schemas.openxmlformats.org/officeDocument/2006/math">
                              <m:oMathParaPr>
                                <m:jc m:val="left"/>
                              </m:oMathParaPr>
                              <m:oMath xmlns:m="http://schemas.openxmlformats.org/officeDocument/2006/math">
                                <m:r>
                                  <a:rPr lang="es-419" b="0" i="1" smtClean="0">
                                    <a:latin typeface="Cambria Math"/>
                                  </a:rPr>
                                  <m:t>𝐶𝑜𝑠𝑡𝑜</m:t>
                                </m:r>
                                <m:r>
                                  <a:rPr lang="es-419" b="0" i="1" smtClean="0">
                                    <a:latin typeface="Cambria Math"/>
                                  </a:rPr>
                                  <m:t>, </m:t>
                                </m:r>
                                <m:r>
                                  <a:rPr lang="es-419" b="0" i="1" smtClean="0">
                                    <a:latin typeface="Cambria Math"/>
                                  </a:rPr>
                                  <m:t>𝐷𝑖𝑠𝑡𝑎𝑛𝑐𝑖𝑎</m:t>
                                </m:r>
                                <m:r>
                                  <a:rPr lang="es-419" b="0" i="1" smtClean="0">
                                    <a:latin typeface="Cambria Math"/>
                                  </a:rPr>
                                  <m:t>, </m:t>
                                </m:r>
                              </m:oMath>
                            </m:oMathPara>
                          </a14:m>
                          <a:endParaRPr lang="es-419" b="0" i="1" dirty="0" smtClean="0">
                            <a:latin typeface="Cambria Math"/>
                          </a:endParaRPr>
                        </a:p>
                        <a:p>
                          <a:pPr algn="l"/>
                          <a14:m>
                            <m:oMathPara xmlns:m="http://schemas.openxmlformats.org/officeDocument/2006/math">
                              <m:oMathParaPr>
                                <m:jc m:val="left"/>
                              </m:oMathParaPr>
                              <m:oMath xmlns:m="http://schemas.openxmlformats.org/officeDocument/2006/math">
                                <m:r>
                                  <a:rPr lang="es-419" b="0" i="1" smtClean="0">
                                    <a:latin typeface="Cambria Math"/>
                                  </a:rPr>
                                  <m:t>𝐸𝑠𝑝𝑒𝑐𝑡𝑟𝑜</m:t>
                                </m:r>
                              </m:oMath>
                            </m:oMathPara>
                          </a14:m>
                          <a:endParaRPr lang="en-US" dirty="0"/>
                        </a:p>
                      </a:txBody>
                      <a:tcPr>
                        <a:solidFill>
                          <a:schemeClr val="accent2">
                            <a:lumMod val="20000"/>
                            <a:lumOff val="80000"/>
                          </a:schemeClr>
                        </a:solidFill>
                      </a:tcPr>
                    </a:tc>
                  </a:tr>
                </a:tbl>
              </a:graphicData>
            </a:graphic>
          </p:graphicFrame>
        </mc:Choice>
        <mc:Fallback xmlns="">
          <p:graphicFrame>
            <p:nvGraphicFramePr>
              <p:cNvPr id="5" name="4 Tabla"/>
              <p:cNvGraphicFramePr>
                <a:graphicFrameLocks noGrp="1"/>
              </p:cNvGraphicFramePr>
              <p:nvPr>
                <p:extLst>
                  <p:ext uri="{D42A27DB-BD31-4B8C-83A1-F6EECF244321}">
                    <p14:modId xmlns:p14="http://schemas.microsoft.com/office/powerpoint/2010/main" val="3928297873"/>
                  </p:ext>
                </p:extLst>
              </p:nvPr>
            </p:nvGraphicFramePr>
            <p:xfrm>
              <a:off x="1763688" y="2262480"/>
              <a:ext cx="6096000" cy="33267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endParaRPr lang="en-US" dirty="0"/>
                        </a:p>
                      </a:txBody>
                      <a:tcPr>
                        <a:solidFill>
                          <a:schemeClr val="accent2">
                            <a:lumMod val="75000"/>
                          </a:schemeClr>
                        </a:solidFill>
                      </a:tcPr>
                    </a:tc>
                    <a:tc>
                      <a:txBody>
                        <a:bodyPr/>
                        <a:lstStyle/>
                        <a:p>
                          <a:r>
                            <a:rPr lang="es-419" dirty="0" smtClean="0"/>
                            <a:t>GA</a:t>
                          </a:r>
                          <a:endParaRPr lang="en-US" dirty="0"/>
                        </a:p>
                      </a:txBody>
                      <a:tcPr>
                        <a:solidFill>
                          <a:schemeClr val="accent2">
                            <a:lumMod val="75000"/>
                          </a:schemeClr>
                        </a:solidFill>
                      </a:tcPr>
                    </a:tc>
                    <a:tc>
                      <a:txBody>
                        <a:bodyPr/>
                        <a:lstStyle/>
                        <a:p>
                          <a:r>
                            <a:rPr lang="es-419" dirty="0" smtClean="0"/>
                            <a:t>MOGA</a:t>
                          </a:r>
                          <a:endParaRPr lang="en-US" dirty="0"/>
                        </a:p>
                      </a:txBody>
                      <a:tcPr>
                        <a:solidFill>
                          <a:schemeClr val="accent2">
                            <a:lumMod val="75000"/>
                          </a:schemeClr>
                        </a:solidFill>
                      </a:tcPr>
                    </a:tc>
                  </a:tr>
                  <a:tr h="370840">
                    <a:tc>
                      <a:txBody>
                        <a:bodyPr/>
                        <a:lstStyle/>
                        <a:p>
                          <a:pPr algn="l"/>
                          <a:r>
                            <a:rPr lang="es-419" i="0" dirty="0" smtClean="0">
                              <a:latin typeface="Vijaya" pitchFamily="34" charset="0"/>
                              <a:cs typeface="Vijaya" pitchFamily="34" charset="0"/>
                            </a:rPr>
                            <a:t>Cromosoma</a:t>
                          </a:r>
                          <a:endParaRPr lang="en-US" i="0" dirty="0">
                            <a:latin typeface="Vijaya" pitchFamily="34" charset="0"/>
                            <a:cs typeface="Vijaya" pitchFamily="34" charset="0"/>
                          </a:endParaRPr>
                        </a:p>
                      </a:txBody>
                      <a:tcPr>
                        <a:solidFill>
                          <a:schemeClr val="accent2">
                            <a:lumMod val="20000"/>
                            <a:lumOff val="80000"/>
                          </a:schemeClr>
                        </a:solidFill>
                      </a:tcPr>
                    </a:tc>
                    <a:tc>
                      <a:txBody>
                        <a:bodyPr/>
                        <a:lstStyle/>
                        <a:p>
                          <a:pPr algn="ctr"/>
                          <a:endParaRPr lang="en-US" i="1" dirty="0"/>
                        </a:p>
                      </a:txBody>
                      <a:tcPr>
                        <a:solidFill>
                          <a:schemeClr val="accent2">
                            <a:lumMod val="20000"/>
                            <a:lumOff val="80000"/>
                          </a:schemeClr>
                        </a:solidFill>
                      </a:tcPr>
                    </a:tc>
                    <a:tc>
                      <a:txBody>
                        <a:bodyPr/>
                        <a:lstStyle/>
                        <a:p>
                          <a:pPr algn="ctr"/>
                          <a:endParaRPr lang="en-US" i="1"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Selección</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endParaRPr lang="en-US" dirty="0"/>
                        </a:p>
                      </a:txBody>
                      <a:tcPr>
                        <a:solidFill>
                          <a:schemeClr val="accent2">
                            <a:lumMod val="20000"/>
                            <a:lumOff val="80000"/>
                          </a:schemeClr>
                        </a:solidFill>
                      </a:tcPr>
                    </a:tc>
                    <a:tc>
                      <a:txBody>
                        <a:bodyPr/>
                        <a:lstStyle/>
                        <a:p>
                          <a:pPr/>
                          <a:endParaRPr lang="en-US" dirty="0"/>
                        </a:p>
                      </a:txBody>
                      <a:tcPr>
                        <a:solidFill>
                          <a:schemeClr val="accent2">
                            <a:lumMod val="20000"/>
                            <a:lumOff val="80000"/>
                          </a:schemeClr>
                        </a:solidFill>
                      </a:tcPr>
                    </a:tc>
                  </a:tr>
                  <a:tr h="370840">
                    <a:tc>
                      <a:txBody>
                        <a:bodyPr/>
                        <a:lstStyle/>
                        <a:p>
                          <a:pPr algn="l"/>
                          <a:r>
                            <a:rPr lang="es-419" i="0" dirty="0" smtClean="0">
                              <a:latin typeface="Vijaya" pitchFamily="34" charset="0"/>
                              <a:cs typeface="Vijaya" pitchFamily="34" charset="0"/>
                            </a:rPr>
                            <a:t>Cruce</a:t>
                          </a:r>
                          <a:endParaRPr lang="en-US" i="0" dirty="0">
                            <a:latin typeface="Vijaya" pitchFamily="34" charset="0"/>
                            <a:cs typeface="Vijaya" pitchFamily="34" charset="0"/>
                          </a:endParaRPr>
                        </a:p>
                      </a:txBody>
                      <a:tcPr>
                        <a:solidFill>
                          <a:schemeClr val="accent2">
                            <a:lumMod val="20000"/>
                            <a:lumOff val="80000"/>
                          </a:schemeClr>
                        </a:solidFill>
                      </a:tcPr>
                    </a:tc>
                    <a:tc>
                      <a:txBody>
                        <a:bodyPr/>
                        <a:lstStyle/>
                        <a:p>
                          <a:pPr algn="l"/>
                          <a:r>
                            <a:rPr lang="es-419" i="1" dirty="0" smtClean="0"/>
                            <a:t>1 punto</a:t>
                          </a:r>
                          <a:endParaRPr lang="en-US" i="1" dirty="0"/>
                        </a:p>
                      </a:txBody>
                      <a:tcPr>
                        <a:solidFill>
                          <a:schemeClr val="accent2">
                            <a:lumMod val="20000"/>
                            <a:lumOff val="80000"/>
                          </a:schemeClr>
                        </a:solidFill>
                      </a:tcPr>
                    </a:tc>
                    <a:tc>
                      <a:txBody>
                        <a:bodyPr/>
                        <a:lstStyle/>
                        <a:p>
                          <a:pPr algn="l"/>
                          <a:r>
                            <a:rPr lang="es-419" i="1" dirty="0" smtClean="0"/>
                            <a:t>2 puntos</a:t>
                          </a:r>
                          <a:endParaRPr lang="en-US" i="1"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Mutación</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lgn="l"/>
                          <a:endParaRPr lang="en-US" dirty="0"/>
                        </a:p>
                      </a:txBody>
                      <a:tcPr>
                        <a:solidFill>
                          <a:schemeClr val="accent2">
                            <a:lumMod val="20000"/>
                            <a:lumOff val="80000"/>
                          </a:schemeClr>
                        </a:solidFill>
                      </a:tcPr>
                    </a:tc>
                    <a:tc>
                      <a:txBody>
                        <a:bodyPr/>
                        <a:lstStyle/>
                        <a:p>
                          <a:pPr algn="l"/>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Tabla de rutas</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pPr algn="l"/>
                          <a:endParaRPr lang="en-US" dirty="0"/>
                        </a:p>
                      </a:txBody>
                      <a:tcPr>
                        <a:solidFill>
                          <a:schemeClr val="accent2">
                            <a:lumMod val="20000"/>
                            <a:lumOff val="80000"/>
                          </a:schemeClr>
                        </a:solidFill>
                      </a:tcPr>
                    </a:tc>
                    <a:tc>
                      <a:txBody>
                        <a:bodyPr/>
                        <a:lstStyle/>
                        <a:p>
                          <a:pPr algn="l"/>
                          <a:endParaRPr lang="en-US" dirty="0"/>
                        </a:p>
                      </a:txBody>
                      <a:tcPr>
                        <a:solidFill>
                          <a:schemeClr val="accent2">
                            <a:lumMod val="20000"/>
                            <a:lumOff val="80000"/>
                          </a:schemeClr>
                        </a:solidFill>
                      </a:tcPr>
                    </a:tc>
                  </a:tr>
                  <a:tr h="370840">
                    <a:tc>
                      <a:txBody>
                        <a:bodyPr/>
                        <a:lstStyle/>
                        <a:p>
                          <a:r>
                            <a:rPr lang="es-419" dirty="0" smtClean="0">
                              <a:latin typeface="Vijaya" pitchFamily="34" charset="0"/>
                              <a:cs typeface="Vijaya" pitchFamily="34" charset="0"/>
                            </a:rPr>
                            <a:t>Asignación</a:t>
                          </a:r>
                          <a:r>
                            <a:rPr lang="es-419" baseline="0" dirty="0" smtClean="0">
                              <a:latin typeface="Vijaya" pitchFamily="34" charset="0"/>
                              <a:cs typeface="Vijaya" pitchFamily="34" charset="0"/>
                            </a:rPr>
                            <a:t> de FS</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endParaRPr lang="en-US"/>
                        </a:p>
                      </a:txBody>
                      <a:tcPr>
                        <a:blipFill rotWithShape="1">
                          <a:blip r:embed="rId2"/>
                          <a:stretch>
                            <a:fillRect l="-99701" t="-606557" r="-100000" b="-196721"/>
                          </a:stretch>
                        </a:blipFill>
                      </a:tcPr>
                    </a:tc>
                    <a:tc>
                      <a:txBody>
                        <a:bodyPr/>
                        <a:lstStyle/>
                        <a:p>
                          <a:endParaRPr lang="en-US"/>
                        </a:p>
                      </a:txBody>
                      <a:tcPr>
                        <a:blipFill rotWithShape="1">
                          <a:blip r:embed="rId2"/>
                          <a:stretch>
                            <a:fillRect l="-200300" t="-606557" r="-300" b="-196721"/>
                          </a:stretch>
                        </a:blipFill>
                      </a:tcPr>
                    </a:tc>
                  </a:tr>
                  <a:tr h="730880">
                    <a:tc>
                      <a:txBody>
                        <a:bodyPr/>
                        <a:lstStyle/>
                        <a:p>
                          <a:r>
                            <a:rPr lang="es-419" dirty="0" smtClean="0">
                              <a:latin typeface="Vijaya" pitchFamily="34" charset="0"/>
                              <a:cs typeface="Vijaya" pitchFamily="34" charset="0"/>
                            </a:rPr>
                            <a:t>Funciones</a:t>
                          </a:r>
                          <a:r>
                            <a:rPr lang="es-419" baseline="0" dirty="0" smtClean="0">
                              <a:latin typeface="Vijaya" pitchFamily="34" charset="0"/>
                              <a:cs typeface="Vijaya" pitchFamily="34" charset="0"/>
                            </a:rPr>
                            <a:t> Objetivo</a:t>
                          </a:r>
                          <a:endParaRPr lang="en-US" dirty="0">
                            <a:latin typeface="Vijaya" pitchFamily="34" charset="0"/>
                            <a:cs typeface="Vijaya" pitchFamily="34" charset="0"/>
                          </a:endParaRPr>
                        </a:p>
                      </a:txBody>
                      <a:tcPr>
                        <a:solidFill>
                          <a:schemeClr val="accent2">
                            <a:lumMod val="20000"/>
                            <a:lumOff val="80000"/>
                          </a:schemeClr>
                        </a:solidFill>
                      </a:tcPr>
                    </a:tc>
                    <a:tc>
                      <a:txBody>
                        <a:bodyPr/>
                        <a:lstStyle/>
                        <a:p>
                          <a:endParaRPr lang="en-US"/>
                        </a:p>
                      </a:txBody>
                      <a:tcPr>
                        <a:blipFill rotWithShape="1">
                          <a:blip r:embed="rId2"/>
                          <a:stretch>
                            <a:fillRect l="-99701" t="-359167" r="-100000"/>
                          </a:stretch>
                        </a:blipFill>
                      </a:tcPr>
                    </a:tc>
                    <a:tc>
                      <a:txBody>
                        <a:bodyPr/>
                        <a:lstStyle/>
                        <a:p>
                          <a:endParaRPr lang="en-US"/>
                        </a:p>
                      </a:txBody>
                      <a:tcPr>
                        <a:blipFill rotWithShape="1">
                          <a:blip r:embed="rId2"/>
                          <a:stretch>
                            <a:fillRect l="-200300" t="-359167" r="-300"/>
                          </a:stretch>
                        </a:blipFill>
                      </a:tcPr>
                    </a:tc>
                  </a:tr>
                </a:tbl>
              </a:graphicData>
            </a:graphic>
          </p:graphicFrame>
        </mc:Fallback>
      </mc:AlternateContent>
      <p:pic>
        <p:nvPicPr>
          <p:cNvPr id="6" name="Picture 2" descr="Resultado de imagen para che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2703723"/>
            <a:ext cx="216024" cy="2212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he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2708920"/>
            <a:ext cx="216024" cy="2212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che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3068960"/>
            <a:ext cx="216024" cy="2212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che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3074157"/>
            <a:ext cx="216024" cy="221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che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3789040"/>
            <a:ext cx="216024" cy="2212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para che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3794237"/>
            <a:ext cx="216024" cy="2212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esultado de imagen para che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4210694"/>
            <a:ext cx="216024" cy="2212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para che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4215891"/>
            <a:ext cx="216024" cy="221221"/>
          </a:xfrm>
          <a:prstGeom prst="rect">
            <a:avLst/>
          </a:prstGeom>
          <a:noFill/>
          <a:extLst>
            <a:ext uri="{909E8E84-426E-40DD-AFC4-6F175D3DCCD1}">
              <a14:hiddenFill xmlns:a14="http://schemas.microsoft.com/office/drawing/2010/main">
                <a:solidFill>
                  <a:srgbClr val="FFFFFF"/>
                </a:solidFill>
              </a14:hiddenFill>
            </a:ext>
          </a:extLst>
        </p:spPr>
      </p:pic>
      <p:sp>
        <p:nvSpPr>
          <p:cNvPr id="16" name="15 CuadroTexto"/>
          <p:cNvSpPr txBox="1"/>
          <p:nvPr/>
        </p:nvSpPr>
        <p:spPr>
          <a:xfrm>
            <a:off x="3464159" y="5641503"/>
            <a:ext cx="2685351" cy="307777"/>
          </a:xfrm>
          <a:prstGeom prst="rect">
            <a:avLst/>
          </a:prstGeom>
          <a:solidFill>
            <a:schemeClr val="bg1"/>
          </a:solidFill>
        </p:spPr>
        <p:txBody>
          <a:bodyPr wrap="none" rtlCol="0">
            <a:spAutoFit/>
          </a:bodyPr>
          <a:lstStyle/>
          <a:p>
            <a:r>
              <a:rPr lang="es-419" sz="1400" dirty="0" smtClean="0"/>
              <a:t>Tabla de relación GA vs. MOGA</a:t>
            </a:r>
            <a:endParaRPr lang="en-US" sz="1400" i="1" dirty="0"/>
          </a:p>
        </p:txBody>
      </p:sp>
    </p:spTree>
    <p:extLst>
      <p:ext uri="{BB962C8B-B14F-4D97-AF65-F5344CB8AC3E}">
        <p14:creationId xmlns:p14="http://schemas.microsoft.com/office/powerpoint/2010/main" val="74376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Discusiones</a:t>
            </a:r>
            <a:endParaRPr lang="en-US" dirty="0">
              <a:latin typeface="Vijaya" pitchFamily="34" charset="0"/>
              <a:cs typeface="Vijaya" pitchFamily="34" charset="0"/>
            </a:endParaRPr>
          </a:p>
        </p:txBody>
      </p:sp>
      <p:sp>
        <p:nvSpPr>
          <p:cNvPr id="3" name="2 Marcador de contenido"/>
          <p:cNvSpPr>
            <a:spLocks noGrp="1"/>
          </p:cNvSpPr>
          <p:nvPr>
            <p:ph idx="1"/>
          </p:nvPr>
        </p:nvSpPr>
        <p:spPr>
          <a:xfrm>
            <a:off x="457200" y="1988840"/>
            <a:ext cx="8229600" cy="4325112"/>
          </a:xfrm>
        </p:spPr>
        <p:txBody>
          <a:bodyPr>
            <a:normAutofit/>
          </a:bodyPr>
          <a:lstStyle/>
          <a:p>
            <a:r>
              <a:rPr lang="es-419" sz="2400" dirty="0">
                <a:latin typeface="Vijaya" pitchFamily="34" charset="0"/>
                <a:cs typeface="Vijaya" pitchFamily="34" charset="0"/>
              </a:rPr>
              <a:t>S</a:t>
            </a:r>
            <a:r>
              <a:rPr lang="es-ES" sz="2400" dirty="0" smtClean="0">
                <a:latin typeface="Vijaya" pitchFamily="34" charset="0"/>
                <a:cs typeface="Vijaya" pitchFamily="34" charset="0"/>
              </a:rPr>
              <a:t>i</a:t>
            </a:r>
            <a:r>
              <a:rPr lang="es-419" sz="2400" dirty="0" smtClean="0">
                <a:latin typeface="Vijaya" pitchFamily="34" charset="0"/>
                <a:cs typeface="Vijaya" pitchFamily="34" charset="0"/>
              </a:rPr>
              <a:t> </a:t>
            </a:r>
            <a:r>
              <a:rPr lang="en-US" sz="2400" dirty="0" smtClean="0">
                <a:latin typeface="Vijaya" pitchFamily="34" charset="0"/>
                <a:cs typeface="Vijaya" pitchFamily="34" charset="0"/>
              </a:rPr>
              <a:t>K</a:t>
            </a:r>
            <a:r>
              <a:rPr lang="es-419" sz="2400" dirty="0" smtClean="0">
                <a:latin typeface="Vijaya" pitchFamily="34" charset="0"/>
                <a:cs typeface="Vijaya" pitchFamily="34" charset="0"/>
              </a:rPr>
              <a:t> </a:t>
            </a:r>
            <a:r>
              <a:rPr lang="es-ES" sz="2400" dirty="0" smtClean="0">
                <a:latin typeface="Vijaya" pitchFamily="34" charset="0"/>
                <a:cs typeface="Vijaya" pitchFamily="34" charset="0"/>
              </a:rPr>
              <a:t>aumenta</a:t>
            </a:r>
            <a:r>
              <a:rPr lang="es-ES" sz="2400" dirty="0">
                <a:latin typeface="Vijaya" pitchFamily="34" charset="0"/>
                <a:cs typeface="Vijaya" pitchFamily="34" charset="0"/>
              </a:rPr>
              <a:t>, el </a:t>
            </a:r>
            <a:r>
              <a:rPr lang="es-ES" sz="2400" dirty="0" err="1">
                <a:latin typeface="Vijaya" pitchFamily="34" charset="0"/>
                <a:cs typeface="Vijaya" pitchFamily="34" charset="0"/>
              </a:rPr>
              <a:t>fitness</a:t>
            </a:r>
            <a:r>
              <a:rPr lang="es-ES" sz="2400" dirty="0">
                <a:latin typeface="Vijaya" pitchFamily="34" charset="0"/>
                <a:cs typeface="Vijaya" pitchFamily="34" charset="0"/>
              </a:rPr>
              <a:t> mejora hasta un valor </a:t>
            </a:r>
            <a:r>
              <a:rPr lang="es-ES" sz="2400" dirty="0" smtClean="0">
                <a:latin typeface="Vijaya" pitchFamily="34" charset="0"/>
                <a:cs typeface="Vijaya" pitchFamily="34" charset="0"/>
              </a:rPr>
              <a:t>mínimo</a:t>
            </a:r>
            <a:endParaRPr lang="es-419" sz="2400" dirty="0" smtClean="0">
              <a:latin typeface="Vijaya" pitchFamily="34" charset="0"/>
              <a:cs typeface="Vijaya" pitchFamily="34" charset="0"/>
            </a:endParaRPr>
          </a:p>
          <a:p>
            <a:r>
              <a:rPr lang="es-419" sz="2400" dirty="0" smtClean="0">
                <a:latin typeface="Vijaya" pitchFamily="34" charset="0"/>
                <a:cs typeface="Vijaya" pitchFamily="34" charset="0"/>
              </a:rPr>
              <a:t>A</a:t>
            </a:r>
            <a:r>
              <a:rPr lang="es-ES" sz="2400" dirty="0" smtClean="0">
                <a:latin typeface="Vijaya" pitchFamily="34" charset="0"/>
                <a:cs typeface="Vijaya" pitchFamily="34" charset="0"/>
              </a:rPr>
              <a:t> </a:t>
            </a:r>
            <a:r>
              <a:rPr lang="es-ES" sz="2400" dirty="0">
                <a:latin typeface="Vijaya" pitchFamily="34" charset="0"/>
                <a:cs typeface="Vijaya" pitchFamily="34" charset="0"/>
              </a:rPr>
              <a:t>mayor tamaño de la topología</a:t>
            </a:r>
            <a:r>
              <a:rPr lang="es-ES" sz="2400" dirty="0" smtClean="0">
                <a:latin typeface="Vijaya" pitchFamily="34" charset="0"/>
                <a:cs typeface="Vijaya" pitchFamily="34" charset="0"/>
              </a:rPr>
              <a:t>,</a:t>
            </a:r>
            <a:r>
              <a:rPr lang="es-419" sz="2400" dirty="0" smtClean="0">
                <a:latin typeface="Vijaya" pitchFamily="34" charset="0"/>
                <a:cs typeface="Vijaya" pitchFamily="34" charset="0"/>
              </a:rPr>
              <a:t> </a:t>
            </a:r>
            <a:r>
              <a:rPr lang="es-ES" sz="2400" dirty="0" smtClean="0">
                <a:latin typeface="Vijaya" pitchFamily="34" charset="0"/>
                <a:cs typeface="Vijaya" pitchFamily="34" charset="0"/>
              </a:rPr>
              <a:t>el </a:t>
            </a:r>
            <a:r>
              <a:rPr lang="es-ES" sz="2400" dirty="0">
                <a:latin typeface="Vijaya" pitchFamily="34" charset="0"/>
                <a:cs typeface="Vijaya" pitchFamily="34" charset="0"/>
              </a:rPr>
              <a:t>impacto de </a:t>
            </a:r>
            <a:r>
              <a:rPr lang="es-ES" sz="2400" dirty="0" smtClean="0">
                <a:latin typeface="Vijaya" pitchFamily="34" charset="0"/>
                <a:cs typeface="Vijaya" pitchFamily="34" charset="0"/>
              </a:rPr>
              <a:t>K </a:t>
            </a:r>
            <a:r>
              <a:rPr lang="es-ES" sz="2400" dirty="0">
                <a:latin typeface="Vijaya" pitchFamily="34" charset="0"/>
                <a:cs typeface="Vijaya" pitchFamily="34" charset="0"/>
              </a:rPr>
              <a:t>es más </a:t>
            </a:r>
            <a:r>
              <a:rPr lang="es-ES" sz="2400" dirty="0" smtClean="0">
                <a:latin typeface="Vijaya" pitchFamily="34" charset="0"/>
                <a:cs typeface="Vijaya" pitchFamily="34" charset="0"/>
              </a:rPr>
              <a:t>importante</a:t>
            </a:r>
            <a:endParaRPr lang="es-419" sz="2400" dirty="0" smtClean="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84</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924944"/>
            <a:ext cx="4716320" cy="351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2591576" y="6359932"/>
            <a:ext cx="3366627" cy="338554"/>
          </a:xfrm>
          <a:prstGeom prst="rect">
            <a:avLst/>
          </a:prstGeom>
          <a:noFill/>
        </p:spPr>
        <p:txBody>
          <a:bodyPr wrap="none" rtlCol="0">
            <a:spAutoFit/>
          </a:bodyPr>
          <a:lstStyle/>
          <a:p>
            <a:r>
              <a:rPr lang="es-419" sz="1600" dirty="0" smtClean="0"/>
              <a:t>Tabla. Tasa de desempeño relativa.</a:t>
            </a:r>
            <a:endParaRPr lang="en-US" sz="1600" dirty="0"/>
          </a:p>
        </p:txBody>
      </p:sp>
    </p:spTree>
    <p:extLst>
      <p:ext uri="{BB962C8B-B14F-4D97-AF65-F5344CB8AC3E}">
        <p14:creationId xmlns:p14="http://schemas.microsoft.com/office/powerpoint/2010/main" val="66259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Autofit/>
          </a:bodyPr>
          <a:lstStyle/>
          <a:p>
            <a:r>
              <a:rPr lang="es-419" sz="6000" dirty="0" smtClean="0">
                <a:latin typeface="Vijaya" pitchFamily="34" charset="0"/>
                <a:cs typeface="Vijaya" pitchFamily="34" charset="0"/>
              </a:rPr>
              <a:t>Conclusiones y</a:t>
            </a:r>
            <a:br>
              <a:rPr lang="es-419" sz="6000" dirty="0" smtClean="0">
                <a:latin typeface="Vijaya" pitchFamily="34" charset="0"/>
                <a:cs typeface="Vijaya" pitchFamily="34" charset="0"/>
              </a:rPr>
            </a:br>
            <a:r>
              <a:rPr lang="es-419" sz="6000" dirty="0" smtClean="0">
                <a:latin typeface="Vijaya" pitchFamily="34" charset="0"/>
                <a:cs typeface="Vijaya" pitchFamily="34" charset="0"/>
              </a:rPr>
              <a:t>trabajos futuros</a:t>
            </a:r>
            <a:endParaRPr lang="en-US" sz="6000" dirty="0">
              <a:latin typeface="Vijaya" pitchFamily="34" charset="0"/>
              <a:cs typeface="Vijaya" pitchFamily="34" charset="0"/>
            </a:endParaRPr>
          </a:p>
        </p:txBody>
      </p:sp>
      <p:sp>
        <p:nvSpPr>
          <p:cNvPr id="3" name="2 Subtítulo"/>
          <p:cNvSpPr>
            <a:spLocks noGrp="1"/>
          </p:cNvSpPr>
          <p:nvPr>
            <p:ph type="subTitle" idx="1"/>
          </p:nvPr>
        </p:nvSpPr>
        <p:spPr/>
        <p:txBody>
          <a:bodyPr/>
          <a:lstStyle/>
          <a:p>
            <a:endParaRPr lang="en-US"/>
          </a:p>
        </p:txBody>
      </p:sp>
      <p:sp>
        <p:nvSpPr>
          <p:cNvPr id="4" name="3 Marcador de número de diapositiva"/>
          <p:cNvSpPr>
            <a:spLocks noGrp="1"/>
          </p:cNvSpPr>
          <p:nvPr>
            <p:ph type="sldNum" sz="quarter" idx="12"/>
          </p:nvPr>
        </p:nvSpPr>
        <p:spPr/>
        <p:txBody>
          <a:bodyPr/>
          <a:lstStyle/>
          <a:p>
            <a:fld id="{3E465342-07BB-4AE0-945D-5C6FCBAACC10}" type="slidenum">
              <a:rPr lang="en-US" smtClean="0"/>
              <a:t>85</a:t>
            </a:fld>
            <a:endParaRPr lang="en-US"/>
          </a:p>
        </p:txBody>
      </p:sp>
    </p:spTree>
    <p:extLst>
      <p:ext uri="{BB962C8B-B14F-4D97-AF65-F5344CB8AC3E}">
        <p14:creationId xmlns:p14="http://schemas.microsoft.com/office/powerpoint/2010/main" val="35294636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Conclusiones</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pPr marL="109728" indent="0" algn="just">
              <a:buNone/>
            </a:pPr>
            <a:r>
              <a:rPr lang="es-419" sz="2400" dirty="0" smtClean="0">
                <a:solidFill>
                  <a:schemeClr val="accent3">
                    <a:lumMod val="60000"/>
                    <a:lumOff val="40000"/>
                  </a:schemeClr>
                </a:solidFill>
                <a:latin typeface="Vijaya" pitchFamily="34" charset="0"/>
                <a:cs typeface="Vijaya" pitchFamily="34" charset="0"/>
              </a:rPr>
              <a:t>O.1.</a:t>
            </a:r>
            <a:r>
              <a:rPr lang="es-419" sz="2400" dirty="0" smtClean="0">
                <a:latin typeface="Vijaya" pitchFamily="34" charset="0"/>
                <a:cs typeface="Vijaya" pitchFamily="34" charset="0"/>
              </a:rPr>
              <a:t> </a:t>
            </a:r>
            <a:r>
              <a:rPr lang="es-ES" sz="2400" dirty="0" smtClean="0">
                <a:latin typeface="Vijaya" pitchFamily="34" charset="0"/>
                <a:cs typeface="Vijaya" pitchFamily="34" charset="0"/>
              </a:rPr>
              <a:t>Analizar </a:t>
            </a:r>
            <a:r>
              <a:rPr lang="es-ES" sz="2400" dirty="0">
                <a:latin typeface="Vijaya" pitchFamily="34" charset="0"/>
                <a:cs typeface="Vijaya" pitchFamily="34" charset="0"/>
              </a:rPr>
              <a:t>y reportar las principales contribuciones que abordan el </a:t>
            </a:r>
            <a:r>
              <a:rPr lang="es-ES" sz="2400" dirty="0" smtClean="0">
                <a:latin typeface="Vijaya" pitchFamily="34" charset="0"/>
                <a:cs typeface="Vijaya" pitchFamily="34" charset="0"/>
              </a:rPr>
              <a:t>problema </a:t>
            </a:r>
            <a:r>
              <a:rPr lang="es-ES" sz="2400" dirty="0">
                <a:latin typeface="Vijaya" pitchFamily="34" charset="0"/>
                <a:cs typeface="Vijaya" pitchFamily="34" charset="0"/>
              </a:rPr>
              <a:t>RSA. </a:t>
            </a:r>
            <a:endParaRPr lang="es-419" sz="2400" dirty="0" smtClean="0">
              <a:latin typeface="Vijaya" pitchFamily="34" charset="0"/>
              <a:cs typeface="Vijaya" pitchFamily="34" charset="0"/>
            </a:endParaRPr>
          </a:p>
          <a:p>
            <a:pPr marL="109728" indent="0" algn="just">
              <a:buNone/>
            </a:pPr>
            <a:endParaRPr lang="es-419" sz="2400" dirty="0" smtClean="0">
              <a:latin typeface="Vijaya" pitchFamily="34" charset="0"/>
              <a:cs typeface="Vijaya" pitchFamily="34" charset="0"/>
            </a:endParaRPr>
          </a:p>
          <a:p>
            <a:pPr marL="109728" indent="0" algn="just">
              <a:buNone/>
            </a:pPr>
            <a:r>
              <a:rPr lang="es-419" sz="2400" dirty="0" smtClean="0">
                <a:solidFill>
                  <a:schemeClr val="accent3">
                    <a:lumMod val="60000"/>
                    <a:lumOff val="40000"/>
                  </a:schemeClr>
                </a:solidFill>
                <a:latin typeface="Vijaya" pitchFamily="34" charset="0"/>
                <a:cs typeface="Vijaya" pitchFamily="34" charset="0"/>
              </a:rPr>
              <a:t>C.1.</a:t>
            </a:r>
            <a:r>
              <a:rPr lang="es-419" sz="2400" dirty="0" smtClean="0">
                <a:latin typeface="Vijaya" pitchFamily="34" charset="0"/>
                <a:cs typeface="Vijaya" pitchFamily="34" charset="0"/>
              </a:rPr>
              <a:t> Se realizó una extensa revisión de la literatura sobre el problema RSA estático. Se observaron 3 problemas asociados:</a:t>
            </a:r>
          </a:p>
          <a:p>
            <a:pPr algn="just"/>
            <a:r>
              <a:rPr lang="es-419" sz="2400" dirty="0" smtClean="0">
                <a:latin typeface="Vijaya" pitchFamily="34" charset="0"/>
                <a:cs typeface="Vijaya" pitchFamily="34" charset="0"/>
              </a:rPr>
              <a:t>Secuencia</a:t>
            </a:r>
          </a:p>
          <a:p>
            <a:pPr algn="just"/>
            <a:r>
              <a:rPr lang="es-419" sz="2400" dirty="0" smtClean="0">
                <a:latin typeface="Vijaya" pitchFamily="34" charset="0"/>
                <a:cs typeface="Vijaya" pitchFamily="34" charset="0"/>
              </a:rPr>
              <a:t>Enrutamiento</a:t>
            </a:r>
          </a:p>
          <a:p>
            <a:pPr algn="just"/>
            <a:r>
              <a:rPr lang="es-419" sz="2400" dirty="0" smtClean="0">
                <a:latin typeface="Vijaya" pitchFamily="34" charset="0"/>
                <a:cs typeface="Vijaya" pitchFamily="34" charset="0"/>
              </a:rPr>
              <a:t>Asignación de espectro.</a:t>
            </a:r>
            <a:endParaRPr lang="es-419" sz="2400" dirty="0">
              <a:latin typeface="Vijaya" pitchFamily="34" charset="0"/>
              <a:cs typeface="Vijaya" pitchFamily="34" charset="0"/>
            </a:endParaRPr>
          </a:p>
          <a:p>
            <a:pPr marL="109728" indent="0" algn="just">
              <a:buNone/>
            </a:pPr>
            <a:endParaRPr lang="es-ES" sz="2400"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86</a:t>
            </a:fld>
            <a:endParaRPr lang="en-US"/>
          </a:p>
        </p:txBody>
      </p:sp>
    </p:spTree>
    <p:extLst>
      <p:ext uri="{BB962C8B-B14F-4D97-AF65-F5344CB8AC3E}">
        <p14:creationId xmlns:p14="http://schemas.microsoft.com/office/powerpoint/2010/main" val="161741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Conclusiones</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pPr marL="109728" indent="0" algn="just">
              <a:buNone/>
            </a:pPr>
            <a:r>
              <a:rPr lang="es-419" sz="2400" dirty="0" smtClean="0">
                <a:solidFill>
                  <a:schemeClr val="accent3">
                    <a:lumMod val="60000"/>
                    <a:lumOff val="40000"/>
                  </a:schemeClr>
                </a:solidFill>
                <a:latin typeface="Vijaya" pitchFamily="34" charset="0"/>
                <a:cs typeface="Vijaya" pitchFamily="34" charset="0"/>
              </a:rPr>
              <a:t>O.2.</a:t>
            </a:r>
            <a:r>
              <a:rPr lang="es-419" sz="2400" dirty="0" smtClean="0">
                <a:latin typeface="Vijaya" pitchFamily="34" charset="0"/>
                <a:cs typeface="Vijaya" pitchFamily="34" charset="0"/>
              </a:rPr>
              <a:t> </a:t>
            </a:r>
            <a:r>
              <a:rPr lang="es-ES" sz="2400" dirty="0" smtClean="0">
                <a:latin typeface="Vijaya" pitchFamily="34" charset="0"/>
                <a:cs typeface="Vijaya" pitchFamily="34" charset="0"/>
              </a:rPr>
              <a:t>Diseñar </a:t>
            </a:r>
            <a:r>
              <a:rPr lang="es-ES" sz="2400" dirty="0">
                <a:latin typeface="Vijaya" pitchFamily="34" charset="0"/>
                <a:cs typeface="Vijaya" pitchFamily="34" charset="0"/>
              </a:rPr>
              <a:t>e implementar un modelo </a:t>
            </a:r>
            <a:r>
              <a:rPr lang="es-419" sz="2400" dirty="0" smtClean="0">
                <a:latin typeface="Vijaya" pitchFamily="34" charset="0"/>
                <a:cs typeface="Vijaya" pitchFamily="34" charset="0"/>
              </a:rPr>
              <a:t>exacto</a:t>
            </a:r>
            <a:r>
              <a:rPr lang="es-ES" sz="2400" dirty="0" smtClean="0">
                <a:latin typeface="Vijaya" pitchFamily="34" charset="0"/>
                <a:cs typeface="Vijaya" pitchFamily="34" charset="0"/>
              </a:rPr>
              <a:t> </a:t>
            </a:r>
            <a:r>
              <a:rPr lang="es-ES" sz="2400" dirty="0">
                <a:latin typeface="Vijaya" pitchFamily="34" charset="0"/>
                <a:cs typeface="Vijaya" pitchFamily="34" charset="0"/>
              </a:rPr>
              <a:t>que obtenga el resultado óptimo en redes </a:t>
            </a:r>
            <a:r>
              <a:rPr lang="es-419" sz="2400" dirty="0" smtClean="0">
                <a:latin typeface="Vijaya" pitchFamily="34" charset="0"/>
                <a:cs typeface="Vijaya" pitchFamily="34" charset="0"/>
              </a:rPr>
              <a:t>de baja complejidad</a:t>
            </a:r>
            <a:r>
              <a:rPr lang="es-ES" sz="2400" dirty="0" smtClean="0">
                <a:latin typeface="Vijaya" pitchFamily="34" charset="0"/>
                <a:cs typeface="Vijaya" pitchFamily="34" charset="0"/>
              </a:rPr>
              <a:t>.</a:t>
            </a:r>
            <a:endParaRPr lang="es-ES" sz="2400" dirty="0">
              <a:latin typeface="Vijaya" pitchFamily="34" charset="0"/>
              <a:cs typeface="Vijaya" pitchFamily="34" charset="0"/>
            </a:endParaRPr>
          </a:p>
          <a:p>
            <a:pPr marL="109728" indent="0" algn="just">
              <a:buNone/>
            </a:pPr>
            <a:endParaRPr lang="es-419" sz="2400" dirty="0" smtClean="0">
              <a:latin typeface="Vijaya" pitchFamily="34" charset="0"/>
              <a:cs typeface="Vijaya" pitchFamily="34" charset="0"/>
            </a:endParaRPr>
          </a:p>
          <a:p>
            <a:pPr marL="109728" indent="0" algn="just">
              <a:buNone/>
            </a:pPr>
            <a:r>
              <a:rPr lang="es-419" sz="2400" dirty="0" smtClean="0">
                <a:solidFill>
                  <a:schemeClr val="accent3">
                    <a:lumMod val="60000"/>
                    <a:lumOff val="40000"/>
                  </a:schemeClr>
                </a:solidFill>
                <a:latin typeface="Vijaya" pitchFamily="34" charset="0"/>
                <a:cs typeface="Vijaya" pitchFamily="34" charset="0"/>
              </a:rPr>
              <a:t>C.2.</a:t>
            </a:r>
            <a:r>
              <a:rPr lang="es-419" sz="2400" dirty="0" smtClean="0">
                <a:latin typeface="Vijaya" pitchFamily="34" charset="0"/>
                <a:cs typeface="Vijaya" pitchFamily="34" charset="0"/>
              </a:rPr>
              <a:t> Se propone un modelo exacto Multi-objetivo MOILP extendiendo uno existente en la literatura.</a:t>
            </a:r>
            <a:endParaRPr lang="es-419" sz="2400" dirty="0">
              <a:latin typeface="Vijaya" pitchFamily="34" charset="0"/>
              <a:cs typeface="Vijaya" pitchFamily="34" charset="0"/>
            </a:endParaRPr>
          </a:p>
          <a:p>
            <a:pPr marL="109728" indent="0" algn="just">
              <a:buNone/>
            </a:pPr>
            <a:endParaRPr lang="es-ES" sz="2400"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87</a:t>
            </a:fld>
            <a:endParaRPr lang="en-US"/>
          </a:p>
        </p:txBody>
      </p:sp>
    </p:spTree>
    <p:extLst>
      <p:ext uri="{BB962C8B-B14F-4D97-AF65-F5344CB8AC3E}">
        <p14:creationId xmlns:p14="http://schemas.microsoft.com/office/powerpoint/2010/main" val="82105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Conclusiones</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pPr marL="109728" indent="0" algn="just">
              <a:buNone/>
            </a:pPr>
            <a:r>
              <a:rPr lang="es-419" sz="2400" dirty="0">
                <a:solidFill>
                  <a:schemeClr val="accent3">
                    <a:lumMod val="60000"/>
                    <a:lumOff val="40000"/>
                  </a:schemeClr>
                </a:solidFill>
                <a:latin typeface="Vijaya" pitchFamily="34" charset="0"/>
                <a:cs typeface="Vijaya" pitchFamily="34" charset="0"/>
              </a:rPr>
              <a:t>O</a:t>
            </a:r>
            <a:r>
              <a:rPr lang="es-419" sz="2400" dirty="0" smtClean="0">
                <a:solidFill>
                  <a:schemeClr val="accent3">
                    <a:lumMod val="60000"/>
                    <a:lumOff val="40000"/>
                  </a:schemeClr>
                </a:solidFill>
                <a:latin typeface="Vijaya" pitchFamily="34" charset="0"/>
                <a:cs typeface="Vijaya" pitchFamily="34" charset="0"/>
              </a:rPr>
              <a:t>.3.</a:t>
            </a:r>
            <a:r>
              <a:rPr lang="es-419" sz="2400" dirty="0" smtClean="0">
                <a:latin typeface="Vijaya" pitchFamily="34" charset="0"/>
                <a:cs typeface="Vijaya" pitchFamily="34" charset="0"/>
              </a:rPr>
              <a:t> </a:t>
            </a:r>
            <a:r>
              <a:rPr lang="es-ES" sz="2400" dirty="0" smtClean="0">
                <a:latin typeface="Vijaya" pitchFamily="34" charset="0"/>
                <a:cs typeface="Vijaya" pitchFamily="34" charset="0"/>
              </a:rPr>
              <a:t>Diseñar </a:t>
            </a:r>
            <a:r>
              <a:rPr lang="es-ES" sz="2400" dirty="0">
                <a:latin typeface="Vijaya" pitchFamily="34" charset="0"/>
                <a:cs typeface="Vijaya" pitchFamily="34" charset="0"/>
              </a:rPr>
              <a:t>e implementar </a:t>
            </a:r>
            <a:r>
              <a:rPr lang="es-ES" sz="2400" dirty="0" smtClean="0">
                <a:latin typeface="Vijaya" pitchFamily="34" charset="0"/>
                <a:cs typeface="Vijaya" pitchFamily="34" charset="0"/>
              </a:rPr>
              <a:t>un</a:t>
            </a:r>
            <a:r>
              <a:rPr lang="es-419" sz="2400" dirty="0" smtClean="0">
                <a:latin typeface="Vijaya" pitchFamily="34" charset="0"/>
                <a:cs typeface="Vijaya" pitchFamily="34" charset="0"/>
              </a:rPr>
              <a:t>a meta-heurística</a:t>
            </a:r>
            <a:r>
              <a:rPr lang="es-ES" sz="2400" dirty="0" smtClean="0">
                <a:latin typeface="Vijaya" pitchFamily="34" charset="0"/>
                <a:cs typeface="Vijaya" pitchFamily="34" charset="0"/>
              </a:rPr>
              <a:t> </a:t>
            </a:r>
            <a:r>
              <a:rPr lang="es-ES" sz="2400" dirty="0">
                <a:latin typeface="Vijaya" pitchFamily="34" charset="0"/>
                <a:cs typeface="Vijaya" pitchFamily="34" charset="0"/>
              </a:rPr>
              <a:t>que obtenga </a:t>
            </a:r>
            <a:r>
              <a:rPr lang="es-ES" sz="2400" dirty="0" smtClean="0">
                <a:latin typeface="Vijaya" pitchFamily="34" charset="0"/>
                <a:cs typeface="Vijaya" pitchFamily="34" charset="0"/>
              </a:rPr>
              <a:t>resultados promisorios en </a:t>
            </a:r>
            <a:r>
              <a:rPr lang="es-ES" sz="2400" dirty="0">
                <a:latin typeface="Vijaya" pitchFamily="34" charset="0"/>
                <a:cs typeface="Vijaya" pitchFamily="34" charset="0"/>
              </a:rPr>
              <a:t>redes de </a:t>
            </a:r>
            <a:r>
              <a:rPr lang="es-419" sz="2400" dirty="0" smtClean="0">
                <a:latin typeface="Vijaya" pitchFamily="34" charset="0"/>
                <a:cs typeface="Vijaya" pitchFamily="34" charset="0"/>
              </a:rPr>
              <a:t>mayor complejidad</a:t>
            </a:r>
            <a:r>
              <a:rPr lang="es-ES" sz="2400" dirty="0" smtClean="0">
                <a:latin typeface="Vijaya" pitchFamily="34" charset="0"/>
                <a:cs typeface="Vijaya" pitchFamily="34" charset="0"/>
              </a:rPr>
              <a:t> </a:t>
            </a:r>
            <a:r>
              <a:rPr lang="es-ES" sz="2400" dirty="0">
                <a:latin typeface="Vijaya" pitchFamily="34" charset="0"/>
                <a:cs typeface="Vijaya" pitchFamily="34" charset="0"/>
              </a:rPr>
              <a:t>en un tiempo computacional aceptable</a:t>
            </a:r>
            <a:r>
              <a:rPr lang="es-ES" sz="2400" dirty="0" smtClean="0">
                <a:latin typeface="Vijaya" pitchFamily="34" charset="0"/>
                <a:cs typeface="Vijaya" pitchFamily="34" charset="0"/>
              </a:rPr>
              <a:t>.</a:t>
            </a:r>
            <a:endParaRPr lang="es-419" sz="2400" dirty="0" smtClean="0">
              <a:latin typeface="Vijaya" pitchFamily="34" charset="0"/>
              <a:cs typeface="Vijaya" pitchFamily="34" charset="0"/>
            </a:endParaRPr>
          </a:p>
          <a:p>
            <a:pPr marL="109728" indent="0" algn="just">
              <a:buNone/>
            </a:pPr>
            <a:endParaRPr lang="es-419" sz="2400" dirty="0" smtClean="0">
              <a:latin typeface="Vijaya" pitchFamily="34" charset="0"/>
              <a:cs typeface="Vijaya" pitchFamily="34" charset="0"/>
            </a:endParaRPr>
          </a:p>
          <a:p>
            <a:pPr marL="109728" indent="0" algn="just">
              <a:buNone/>
            </a:pPr>
            <a:r>
              <a:rPr lang="es-419" sz="2400" dirty="0" smtClean="0">
                <a:solidFill>
                  <a:schemeClr val="accent3">
                    <a:lumMod val="60000"/>
                    <a:lumOff val="40000"/>
                  </a:schemeClr>
                </a:solidFill>
                <a:latin typeface="Vijaya" pitchFamily="34" charset="0"/>
                <a:cs typeface="Vijaya" pitchFamily="34" charset="0"/>
              </a:rPr>
              <a:t>C.3.</a:t>
            </a:r>
            <a:r>
              <a:rPr lang="es-419" sz="2400" dirty="0" smtClean="0">
                <a:latin typeface="Vijaya" pitchFamily="34" charset="0"/>
                <a:cs typeface="Vijaya" pitchFamily="34" charset="0"/>
              </a:rPr>
              <a:t> Se propuso una meta-heurística basada en GA para un contexto muli-objetivo MOGA.</a:t>
            </a:r>
            <a:endParaRPr lang="es-419" sz="2400"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88</a:t>
            </a:fld>
            <a:endParaRPr lang="en-US"/>
          </a:p>
        </p:txBody>
      </p:sp>
    </p:spTree>
    <p:extLst>
      <p:ext uri="{BB962C8B-B14F-4D97-AF65-F5344CB8AC3E}">
        <p14:creationId xmlns:p14="http://schemas.microsoft.com/office/powerpoint/2010/main" val="338616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Conclusiones</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pPr marL="109728" indent="0" algn="just">
              <a:buNone/>
            </a:pPr>
            <a:r>
              <a:rPr lang="es-419" sz="2400" dirty="0" smtClean="0">
                <a:solidFill>
                  <a:schemeClr val="accent3">
                    <a:lumMod val="60000"/>
                    <a:lumOff val="40000"/>
                  </a:schemeClr>
                </a:solidFill>
                <a:latin typeface="Vijaya" pitchFamily="34" charset="0"/>
                <a:cs typeface="Vijaya" pitchFamily="34" charset="0"/>
              </a:rPr>
              <a:t>O.4.</a:t>
            </a:r>
            <a:r>
              <a:rPr lang="es-419" sz="2400" dirty="0" smtClean="0">
                <a:latin typeface="Vijaya" pitchFamily="34" charset="0"/>
                <a:cs typeface="Vijaya" pitchFamily="34" charset="0"/>
              </a:rPr>
              <a:t> </a:t>
            </a:r>
            <a:r>
              <a:rPr lang="es-ES" sz="2400" dirty="0" smtClean="0">
                <a:latin typeface="Vijaya" pitchFamily="34" charset="0"/>
                <a:cs typeface="Vijaya" pitchFamily="34" charset="0"/>
              </a:rPr>
              <a:t>Comparar </a:t>
            </a:r>
            <a:r>
              <a:rPr lang="es-419" sz="2400" dirty="0" smtClean="0">
                <a:latin typeface="Vijaya" pitchFamily="34" charset="0"/>
                <a:cs typeface="Vijaya" pitchFamily="34" charset="0"/>
              </a:rPr>
              <a:t>la meta-heurística</a:t>
            </a:r>
            <a:r>
              <a:rPr lang="es-ES" sz="2400" dirty="0" smtClean="0">
                <a:latin typeface="Vijaya" pitchFamily="34" charset="0"/>
                <a:cs typeface="Vijaya" pitchFamily="34" charset="0"/>
              </a:rPr>
              <a:t> </a:t>
            </a:r>
            <a:r>
              <a:rPr lang="es-ES" sz="2400" dirty="0" err="1" smtClean="0">
                <a:latin typeface="Vijaya" pitchFamily="34" charset="0"/>
                <a:cs typeface="Vijaya" pitchFamily="34" charset="0"/>
              </a:rPr>
              <a:t>propuest</a:t>
            </a:r>
            <a:r>
              <a:rPr lang="es-419" sz="2400" dirty="0" smtClean="0">
                <a:latin typeface="Vijaya" pitchFamily="34" charset="0"/>
                <a:cs typeface="Vijaya" pitchFamily="34" charset="0"/>
              </a:rPr>
              <a:t>a</a:t>
            </a:r>
            <a:r>
              <a:rPr lang="es-ES" sz="2400" dirty="0" smtClean="0">
                <a:latin typeface="Vijaya" pitchFamily="34" charset="0"/>
                <a:cs typeface="Vijaya" pitchFamily="34" charset="0"/>
              </a:rPr>
              <a:t> </a:t>
            </a:r>
            <a:r>
              <a:rPr lang="es-ES" sz="2400" dirty="0">
                <a:latin typeface="Vijaya" pitchFamily="34" charset="0"/>
                <a:cs typeface="Vijaya" pitchFamily="34" charset="0"/>
              </a:rPr>
              <a:t>con </a:t>
            </a:r>
            <a:r>
              <a:rPr lang="es-ES" sz="2400" dirty="0" smtClean="0">
                <a:latin typeface="Vijaya" pitchFamily="34" charset="0"/>
                <a:cs typeface="Vijaya" pitchFamily="34" charset="0"/>
              </a:rPr>
              <a:t>un</a:t>
            </a:r>
            <a:r>
              <a:rPr lang="es-419" sz="2400" dirty="0" smtClean="0">
                <a:latin typeface="Vijaya" pitchFamily="34" charset="0"/>
                <a:cs typeface="Vijaya" pitchFamily="34" charset="0"/>
              </a:rPr>
              <a:t>a</a:t>
            </a:r>
            <a:r>
              <a:rPr lang="es-ES" sz="2400" dirty="0" smtClean="0">
                <a:latin typeface="Vijaya" pitchFamily="34" charset="0"/>
                <a:cs typeface="Vijaya" pitchFamily="34" charset="0"/>
              </a:rPr>
              <a:t> publicad</a:t>
            </a:r>
            <a:r>
              <a:rPr lang="es-419" sz="2400" dirty="0" smtClean="0">
                <a:latin typeface="Vijaya" pitchFamily="34" charset="0"/>
                <a:cs typeface="Vijaya" pitchFamily="34" charset="0"/>
              </a:rPr>
              <a:t>a</a:t>
            </a:r>
            <a:r>
              <a:rPr lang="es-ES" sz="2400" dirty="0" smtClean="0">
                <a:latin typeface="Vijaya" pitchFamily="34" charset="0"/>
                <a:cs typeface="Vijaya" pitchFamily="34" charset="0"/>
              </a:rPr>
              <a:t> </a:t>
            </a:r>
            <a:r>
              <a:rPr lang="es-ES" sz="2400" dirty="0">
                <a:latin typeface="Vijaya" pitchFamily="34" charset="0"/>
                <a:cs typeface="Vijaya" pitchFamily="34" charset="0"/>
              </a:rPr>
              <a:t>en la literatura</a:t>
            </a:r>
            <a:r>
              <a:rPr lang="es-ES" sz="2400" dirty="0" smtClean="0">
                <a:latin typeface="Vijaya" pitchFamily="34" charset="0"/>
                <a:cs typeface="Vijaya" pitchFamily="34" charset="0"/>
              </a:rPr>
              <a:t>.</a:t>
            </a:r>
            <a:endParaRPr lang="es-419" sz="2400" dirty="0" smtClean="0">
              <a:latin typeface="Vijaya" pitchFamily="34" charset="0"/>
              <a:cs typeface="Vijaya" pitchFamily="34" charset="0"/>
            </a:endParaRPr>
          </a:p>
          <a:p>
            <a:pPr marL="624078" indent="-514350" algn="just">
              <a:buFont typeface="+mj-lt"/>
              <a:buAutoNum type="arabicPeriod" startAt="4"/>
            </a:pPr>
            <a:endParaRPr lang="es-419" sz="2400" dirty="0" smtClean="0">
              <a:latin typeface="Vijaya" pitchFamily="34" charset="0"/>
              <a:cs typeface="Vijaya" pitchFamily="34" charset="0"/>
            </a:endParaRPr>
          </a:p>
          <a:p>
            <a:pPr marL="109728" indent="0" algn="just">
              <a:buNone/>
            </a:pPr>
            <a:r>
              <a:rPr lang="es-419" sz="2400" dirty="0" smtClean="0">
                <a:solidFill>
                  <a:schemeClr val="accent3">
                    <a:lumMod val="60000"/>
                    <a:lumOff val="40000"/>
                  </a:schemeClr>
                </a:solidFill>
                <a:latin typeface="Vijaya" pitchFamily="34" charset="0"/>
                <a:cs typeface="Vijaya" pitchFamily="34" charset="0"/>
              </a:rPr>
              <a:t>C.4.</a:t>
            </a:r>
            <a:r>
              <a:rPr lang="es-419" sz="2400" dirty="0" smtClean="0">
                <a:latin typeface="Vijaya" pitchFamily="34" charset="0"/>
                <a:cs typeface="Vijaya" pitchFamily="34" charset="0"/>
              </a:rPr>
              <a:t> Se implementó un algoritmo competitivo basado en </a:t>
            </a:r>
            <a:r>
              <a:rPr lang="es-419" sz="2400" dirty="0" smtClean="0">
                <a:latin typeface="Vijaya" pitchFamily="34" charset="0"/>
                <a:cs typeface="Vijaya" pitchFamily="34" charset="0"/>
              </a:rPr>
              <a:t>GA</a:t>
            </a:r>
            <a:r>
              <a:rPr lang="en-US" sz="2400" dirty="0" smtClean="0">
                <a:latin typeface="Vijaya" pitchFamily="34" charset="0"/>
                <a:cs typeface="Vijaya" pitchFamily="34" charset="0"/>
              </a:rPr>
              <a:t>, </a:t>
            </a:r>
            <a:r>
              <a:rPr lang="en-US" sz="2400" dirty="0" err="1" smtClean="0">
                <a:latin typeface="Vijaya" pitchFamily="34" charset="0"/>
                <a:cs typeface="Vijaya" pitchFamily="34" charset="0"/>
              </a:rPr>
              <a:t>fue</a:t>
            </a:r>
            <a:r>
              <a:rPr lang="es-419" sz="2400" dirty="0" smtClean="0">
                <a:latin typeface="Vijaya" pitchFamily="34" charset="0"/>
                <a:cs typeface="Vijaya" pitchFamily="34" charset="0"/>
              </a:rPr>
              <a:t> </a:t>
            </a:r>
            <a:r>
              <a:rPr lang="es-ES" sz="2400" dirty="0" smtClean="0">
                <a:latin typeface="Vijaya" pitchFamily="34" charset="0"/>
                <a:cs typeface="Vijaya" pitchFamily="34" charset="0"/>
              </a:rPr>
              <a:t>comparado con uno de la literatura. </a:t>
            </a:r>
            <a:r>
              <a:rPr lang="es-ES" sz="2400" dirty="0">
                <a:latin typeface="Vijaya" pitchFamily="34" charset="0"/>
                <a:cs typeface="Vijaya" pitchFamily="34" charset="0"/>
              </a:rPr>
              <a:t>Los resultados fueron bastante favorables para nuestra </a:t>
            </a:r>
            <a:r>
              <a:rPr lang="es-ES" sz="2400" dirty="0" smtClean="0">
                <a:latin typeface="Vijaya" pitchFamily="34" charset="0"/>
                <a:cs typeface="Vijaya" pitchFamily="34" charset="0"/>
              </a:rPr>
              <a:t>propuesta,</a:t>
            </a:r>
            <a:r>
              <a:rPr lang="es-419" sz="2400" dirty="0" smtClean="0">
                <a:latin typeface="Vijaya" pitchFamily="34" charset="0"/>
                <a:cs typeface="Vijaya" pitchFamily="34" charset="0"/>
              </a:rPr>
              <a:t> </a:t>
            </a:r>
            <a:r>
              <a:rPr lang="es-ES" sz="2400" dirty="0" smtClean="0">
                <a:latin typeface="Vijaya" pitchFamily="34" charset="0"/>
                <a:cs typeface="Vijaya" pitchFamily="34" charset="0"/>
              </a:rPr>
              <a:t>ya  </a:t>
            </a:r>
            <a:r>
              <a:rPr lang="es-ES" sz="2400" dirty="0">
                <a:latin typeface="Vijaya" pitchFamily="34" charset="0"/>
                <a:cs typeface="Vijaya" pitchFamily="34" charset="0"/>
              </a:rPr>
              <a:t>que  en  todos  los  escenarios  planteados  se  pueden  observar  mejoras  en  los  </a:t>
            </a:r>
            <a:r>
              <a:rPr lang="es-ES" sz="2400" dirty="0" smtClean="0">
                <a:latin typeface="Vijaya" pitchFamily="34" charset="0"/>
                <a:cs typeface="Vijaya" pitchFamily="34" charset="0"/>
              </a:rPr>
              <a:t>valores</a:t>
            </a:r>
            <a:r>
              <a:rPr lang="es-419" sz="2400" dirty="0" smtClean="0">
                <a:latin typeface="Vijaya" pitchFamily="34" charset="0"/>
                <a:cs typeface="Vijaya" pitchFamily="34" charset="0"/>
              </a:rPr>
              <a:t> </a:t>
            </a:r>
            <a:r>
              <a:rPr lang="es-ES" sz="2400" dirty="0" smtClean="0">
                <a:latin typeface="Vijaya" pitchFamily="34" charset="0"/>
                <a:cs typeface="Vijaya" pitchFamily="34" charset="0"/>
              </a:rPr>
              <a:t>obtenidos</a:t>
            </a:r>
            <a:r>
              <a:rPr lang="es-419" sz="2400" dirty="0" smtClean="0">
                <a:latin typeface="Vijaya" pitchFamily="34" charset="0"/>
                <a:cs typeface="Vijaya" pitchFamily="34" charset="0"/>
              </a:rPr>
              <a:t>.</a:t>
            </a:r>
            <a:endParaRPr lang="es-419" sz="2400"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89</a:t>
            </a:fld>
            <a:endParaRPr lang="en-US"/>
          </a:p>
        </p:txBody>
      </p:sp>
    </p:spTree>
    <p:extLst>
      <p:ext uri="{BB962C8B-B14F-4D97-AF65-F5344CB8AC3E}">
        <p14:creationId xmlns:p14="http://schemas.microsoft.com/office/powerpoint/2010/main" val="260425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143000"/>
            <a:ext cx="8229600" cy="1066800"/>
          </a:xfrm>
        </p:spPr>
        <p:txBody>
          <a:bodyPr>
            <a:normAutofit/>
          </a:bodyPr>
          <a:lstStyle/>
          <a:p>
            <a:r>
              <a:rPr lang="es-419" dirty="0" smtClean="0">
                <a:latin typeface="Vijaya" pitchFamily="34" charset="0"/>
                <a:cs typeface="Vijaya" pitchFamily="34" charset="0"/>
              </a:rPr>
              <a:t>Conceptos preliminares</a:t>
            </a:r>
            <a:endParaRPr lang="en-US" dirty="0">
              <a:latin typeface="Vijaya" pitchFamily="34" charset="0"/>
              <a:cs typeface="Vijaya" pitchFamily="34" charset="0"/>
            </a:endParaRPr>
          </a:p>
        </p:txBody>
      </p:sp>
      <p:sp>
        <p:nvSpPr>
          <p:cNvPr id="2" name="1 Marcador de número de diapositiva"/>
          <p:cNvSpPr>
            <a:spLocks noGrp="1"/>
          </p:cNvSpPr>
          <p:nvPr>
            <p:ph type="sldNum" sz="quarter" idx="12"/>
          </p:nvPr>
        </p:nvSpPr>
        <p:spPr/>
        <p:txBody>
          <a:bodyPr/>
          <a:lstStyle/>
          <a:p>
            <a:fld id="{3E465342-07BB-4AE0-945D-5C6FCBAACC10}" type="slidenum">
              <a:rPr lang="en-US" smtClean="0"/>
              <a:t>9</a:t>
            </a:fld>
            <a:endParaRPr lang="en-US"/>
          </a:p>
        </p:txBody>
      </p:sp>
      <p:sp>
        <p:nvSpPr>
          <p:cNvPr id="6" name="AutoShape 2" descr="Resultado de imagen para espectro visi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Resultado de imagen para espectro visib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Resultado de imagen para espectro visibl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4" name="Picture 10" descr="Resultado de imagen para interrogac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394745"/>
            <a:ext cx="2667000" cy="324802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sultado de imagen para fibra optic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397223"/>
            <a:ext cx="3238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36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6"/>
                                        </p:tgtEl>
                                        <p:attrNameLst>
                                          <p:attrName>style.visibility</p:attrName>
                                        </p:attrNameLst>
                                      </p:cBhvr>
                                      <p:to>
                                        <p:strVal val="visible"/>
                                      </p:to>
                                    </p:set>
                                    <p:animEffect transition="in" filter="fade">
                                      <p:cBhvr>
                                        <p:cTn id="7" dur="500"/>
                                        <p:tgtEl>
                                          <p:spTgt spid="6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Aportes al estado del arte</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pPr marL="624078" indent="-514350" algn="just">
              <a:buFont typeface="+mj-lt"/>
              <a:buAutoNum type="arabicPeriod"/>
            </a:pPr>
            <a:r>
              <a:rPr lang="es-419" sz="2400" dirty="0" smtClean="0">
                <a:latin typeface="Vijaya" pitchFamily="34" charset="0"/>
                <a:cs typeface="Vijaya" pitchFamily="34" charset="0"/>
              </a:rPr>
              <a:t>Revisión extensa de la literatura del problema RSA estático</a:t>
            </a:r>
          </a:p>
          <a:p>
            <a:pPr marL="624078" indent="-514350" algn="just">
              <a:buFont typeface="+mj-lt"/>
              <a:buAutoNum type="arabicPeriod"/>
            </a:pPr>
            <a:r>
              <a:rPr lang="es-419" sz="2400" dirty="0" smtClean="0">
                <a:latin typeface="Vijaya" pitchFamily="34" charset="0"/>
                <a:cs typeface="Vijaya" pitchFamily="34" charset="0"/>
              </a:rPr>
              <a:t>Primer </a:t>
            </a:r>
            <a:r>
              <a:rPr lang="en-US" sz="2400" dirty="0" err="1" smtClean="0">
                <a:latin typeface="Vijaya" pitchFamily="34" charset="0"/>
                <a:cs typeface="Vijaya" pitchFamily="34" charset="0"/>
              </a:rPr>
              <a:t>modelo</a:t>
            </a:r>
            <a:r>
              <a:rPr lang="en-US" sz="2400" dirty="0" smtClean="0">
                <a:latin typeface="Vijaya" pitchFamily="34" charset="0"/>
                <a:cs typeface="Vijaya" pitchFamily="34" charset="0"/>
              </a:rPr>
              <a:t> </a:t>
            </a:r>
            <a:r>
              <a:rPr lang="es-419" sz="2400" dirty="0" smtClean="0">
                <a:latin typeface="Vijaya" pitchFamily="34" charset="0"/>
                <a:cs typeface="Vijaya" pitchFamily="34" charset="0"/>
              </a:rPr>
              <a:t>ILP </a:t>
            </a:r>
            <a:r>
              <a:rPr lang="es-419" sz="2400" dirty="0" smtClean="0">
                <a:latin typeface="Vijaya" pitchFamily="34" charset="0"/>
                <a:cs typeface="Vijaya" pitchFamily="34" charset="0"/>
              </a:rPr>
              <a:t>en un contexto Multi-Objetivo</a:t>
            </a:r>
          </a:p>
          <a:p>
            <a:pPr marL="624078" indent="-514350" algn="just">
              <a:buFont typeface="+mj-lt"/>
              <a:buAutoNum type="arabicPeriod"/>
            </a:pPr>
            <a:r>
              <a:rPr lang="es-419" sz="2400" dirty="0" smtClean="0">
                <a:latin typeface="Vijaya" pitchFamily="34" charset="0"/>
                <a:cs typeface="Vijaya" pitchFamily="34" charset="0"/>
              </a:rPr>
              <a:t>Primer</a:t>
            </a:r>
            <a:r>
              <a:rPr lang="en-US" sz="2400" dirty="0" smtClean="0">
                <a:latin typeface="Vijaya" pitchFamily="34" charset="0"/>
                <a:cs typeface="Vijaya" pitchFamily="34" charset="0"/>
              </a:rPr>
              <a:t>a meta-</a:t>
            </a:r>
            <a:r>
              <a:rPr lang="es-419" sz="2400" dirty="0" smtClean="0">
                <a:latin typeface="Vijaya" pitchFamily="34" charset="0"/>
                <a:cs typeface="Vijaya" pitchFamily="34" charset="0"/>
              </a:rPr>
              <a:t>heurística con </a:t>
            </a:r>
            <a:r>
              <a:rPr lang="es-419" sz="2400" dirty="0" smtClean="0">
                <a:latin typeface="Vijaya" pitchFamily="34" charset="0"/>
                <a:cs typeface="Vijaya" pitchFamily="34" charset="0"/>
              </a:rPr>
              <a:t>3 funciones </a:t>
            </a:r>
            <a:r>
              <a:rPr lang="es-419" sz="2400" dirty="0" smtClean="0">
                <a:latin typeface="Vijaya" pitchFamily="34" charset="0"/>
                <a:cs typeface="Vijaya" pitchFamily="34" charset="0"/>
              </a:rPr>
              <a:t>objetivo</a:t>
            </a:r>
            <a:endParaRPr lang="es-419" sz="2400"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90</a:t>
            </a:fld>
            <a:endParaRPr lang="en-US"/>
          </a:p>
        </p:txBody>
      </p:sp>
    </p:spTree>
    <p:extLst>
      <p:ext uri="{BB962C8B-B14F-4D97-AF65-F5344CB8AC3E}">
        <p14:creationId xmlns:p14="http://schemas.microsoft.com/office/powerpoint/2010/main" val="378654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n-US" dirty="0" err="1" smtClean="0">
                <a:latin typeface="Vijaya" pitchFamily="34" charset="0"/>
                <a:cs typeface="Vijaya" pitchFamily="34" charset="0"/>
              </a:rPr>
              <a:t>Trabajos</a:t>
            </a:r>
            <a:r>
              <a:rPr lang="en-US" dirty="0" smtClean="0">
                <a:latin typeface="Vijaya" pitchFamily="34" charset="0"/>
                <a:cs typeface="Vijaya" pitchFamily="34" charset="0"/>
              </a:rPr>
              <a:t> </a:t>
            </a:r>
            <a:r>
              <a:rPr lang="en-US" dirty="0" err="1" smtClean="0">
                <a:latin typeface="Vijaya" pitchFamily="34" charset="0"/>
                <a:cs typeface="Vijaya" pitchFamily="34" charset="0"/>
              </a:rPr>
              <a:t>futuros</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r>
              <a:rPr lang="es-ES" sz="2400" dirty="0" smtClean="0">
                <a:latin typeface="Vijaya" pitchFamily="34" charset="0"/>
                <a:cs typeface="Vijaya" pitchFamily="34" charset="0"/>
              </a:rPr>
              <a:t>Analizar </a:t>
            </a:r>
            <a:r>
              <a:rPr lang="es-ES" sz="2400" dirty="0">
                <a:latin typeface="Vijaya" pitchFamily="34" charset="0"/>
                <a:cs typeface="Vijaya" pitchFamily="34" charset="0"/>
              </a:rPr>
              <a:t>otras estructuras cromosómicas que representen una solución y otros enfoques de cruce y </a:t>
            </a:r>
            <a:r>
              <a:rPr lang="es-ES" sz="2400" dirty="0" smtClean="0">
                <a:latin typeface="Vijaya" pitchFamily="34" charset="0"/>
                <a:cs typeface="Vijaya" pitchFamily="34" charset="0"/>
              </a:rPr>
              <a:t>mutación.</a:t>
            </a:r>
            <a:endParaRPr lang="es-419" sz="2400" dirty="0" smtClean="0">
              <a:latin typeface="Vijaya" pitchFamily="34" charset="0"/>
              <a:cs typeface="Vijaya" pitchFamily="34" charset="0"/>
            </a:endParaRPr>
          </a:p>
          <a:p>
            <a:r>
              <a:rPr lang="es-ES" sz="2400" dirty="0" smtClean="0">
                <a:latin typeface="Vijaya" pitchFamily="34" charset="0"/>
                <a:cs typeface="Vijaya" pitchFamily="34" charset="0"/>
              </a:rPr>
              <a:t>Utilizar </a:t>
            </a:r>
            <a:r>
              <a:rPr lang="es-ES" sz="2400" dirty="0">
                <a:latin typeface="Vijaya" pitchFamily="34" charset="0"/>
                <a:cs typeface="Vijaya" pitchFamily="34" charset="0"/>
              </a:rPr>
              <a:t>otros métodos para la resolución de </a:t>
            </a:r>
            <a:r>
              <a:rPr lang="es-ES" sz="2400" dirty="0" smtClean="0">
                <a:latin typeface="Vijaya" pitchFamily="34" charset="0"/>
                <a:cs typeface="Vijaya" pitchFamily="34" charset="0"/>
              </a:rPr>
              <a:t>ruteo</a:t>
            </a:r>
            <a:r>
              <a:rPr lang="es-419" sz="2400" dirty="0" smtClean="0">
                <a:latin typeface="Vijaya" pitchFamily="34" charset="0"/>
                <a:cs typeface="Vijaya" pitchFamily="34" charset="0"/>
              </a:rPr>
              <a:t>.</a:t>
            </a:r>
          </a:p>
          <a:p>
            <a:r>
              <a:rPr lang="es-ES" sz="2400" dirty="0" smtClean="0">
                <a:latin typeface="Vijaya" pitchFamily="34" charset="0"/>
                <a:cs typeface="Vijaya" pitchFamily="34" charset="0"/>
              </a:rPr>
              <a:t>Utilizar </a:t>
            </a:r>
            <a:r>
              <a:rPr lang="es-ES" sz="2400" dirty="0">
                <a:latin typeface="Vijaya" pitchFamily="34" charset="0"/>
                <a:cs typeface="Vijaya" pitchFamily="34" charset="0"/>
              </a:rPr>
              <a:t>otros métodos para la resolución de la asignación de </a:t>
            </a:r>
            <a:r>
              <a:rPr lang="es-ES" sz="2400" dirty="0" smtClean="0">
                <a:latin typeface="Vijaya" pitchFamily="34" charset="0"/>
                <a:cs typeface="Vijaya" pitchFamily="34" charset="0"/>
              </a:rPr>
              <a:t>espectro.</a:t>
            </a:r>
            <a:endParaRPr lang="es-419" sz="2400" dirty="0">
              <a:latin typeface="Vijaya" pitchFamily="34" charset="0"/>
              <a:cs typeface="Vijaya" pitchFamily="34" charset="0"/>
            </a:endParaRPr>
          </a:p>
          <a:p>
            <a:r>
              <a:rPr lang="es-ES" sz="2400" dirty="0">
                <a:latin typeface="Vijaya" pitchFamily="34" charset="0"/>
                <a:cs typeface="Vijaya" pitchFamily="34" charset="0"/>
              </a:rPr>
              <a:t>Considerar el problema de la secuencia óptima de </a:t>
            </a:r>
            <a:r>
              <a:rPr lang="es-ES" sz="2400" dirty="0" smtClean="0">
                <a:latin typeface="Vijaya" pitchFamily="34" charset="0"/>
                <a:cs typeface="Vijaya" pitchFamily="34" charset="0"/>
              </a:rPr>
              <a:t>solicitudes</a:t>
            </a:r>
            <a:r>
              <a:rPr lang="es-419" sz="2400" dirty="0" smtClean="0">
                <a:latin typeface="Vijaya" pitchFamily="34" charset="0"/>
                <a:cs typeface="Vijaya" pitchFamily="34" charset="0"/>
              </a:rPr>
              <a:t>.</a:t>
            </a:r>
            <a:endParaRPr lang="es-419" sz="2400" dirty="0">
              <a:latin typeface="Vijaya" pitchFamily="34" charset="0"/>
              <a:cs typeface="Vijaya" pitchFamily="34" charset="0"/>
            </a:endParaRPr>
          </a:p>
          <a:p>
            <a:r>
              <a:rPr lang="es-ES" sz="2400" dirty="0">
                <a:latin typeface="Vijaya" pitchFamily="34" charset="0"/>
                <a:cs typeface="Vijaya" pitchFamily="34" charset="0"/>
              </a:rPr>
              <a:t>Abordar el problema </a:t>
            </a:r>
            <a:r>
              <a:rPr lang="es-ES" sz="2400" dirty="0" smtClean="0">
                <a:latin typeface="Vijaya" pitchFamily="34" charset="0"/>
                <a:cs typeface="Vijaya" pitchFamily="34" charset="0"/>
              </a:rPr>
              <a:t>de </a:t>
            </a:r>
            <a:r>
              <a:rPr lang="es-ES" sz="2400" dirty="0">
                <a:latin typeface="Vijaya" pitchFamily="34" charset="0"/>
                <a:cs typeface="Vijaya" pitchFamily="34" charset="0"/>
              </a:rPr>
              <a:t>modulación y </a:t>
            </a:r>
            <a:r>
              <a:rPr lang="es-ES" sz="2400" dirty="0" err="1">
                <a:latin typeface="Vijaya" pitchFamily="34" charset="0"/>
                <a:cs typeface="Vijaya" pitchFamily="34" charset="0"/>
              </a:rPr>
              <a:t>multi-path</a:t>
            </a:r>
            <a:r>
              <a:rPr lang="es-ES" sz="2400" dirty="0" smtClean="0">
                <a:latin typeface="Vijaya" pitchFamily="34" charset="0"/>
                <a:cs typeface="Vijaya" pitchFamily="34" charset="0"/>
              </a:rPr>
              <a:t>.</a:t>
            </a:r>
            <a:endParaRPr lang="en-US" sz="2400"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91</a:t>
            </a:fld>
            <a:endParaRPr lang="en-US"/>
          </a:p>
        </p:txBody>
      </p:sp>
    </p:spTree>
    <p:extLst>
      <p:ext uri="{BB962C8B-B14F-4D97-AF65-F5344CB8AC3E}">
        <p14:creationId xmlns:p14="http://schemas.microsoft.com/office/powerpoint/2010/main" val="104200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Publicaciones</a:t>
            </a:r>
            <a:endParaRPr lang="en-US" dirty="0">
              <a:latin typeface="Vijaya" pitchFamily="34" charset="0"/>
              <a:cs typeface="Vijaya" pitchFamily="34" charset="0"/>
            </a:endParaRPr>
          </a:p>
        </p:txBody>
      </p:sp>
      <p:sp>
        <p:nvSpPr>
          <p:cNvPr id="3" name="2 Marcador de contenido"/>
          <p:cNvSpPr>
            <a:spLocks noGrp="1"/>
          </p:cNvSpPr>
          <p:nvPr>
            <p:ph idx="1"/>
          </p:nvPr>
        </p:nvSpPr>
        <p:spPr/>
        <p:txBody>
          <a:bodyPr>
            <a:normAutofit/>
          </a:bodyPr>
          <a:lstStyle/>
          <a:p>
            <a:r>
              <a:rPr lang="en-US" sz="2400" dirty="0" err="1">
                <a:latin typeface="Vijaya" pitchFamily="34" charset="0"/>
                <a:cs typeface="Vijaya" pitchFamily="34" charset="0"/>
              </a:rPr>
              <a:t>Ysapy</a:t>
            </a:r>
            <a:r>
              <a:rPr lang="en-US" sz="2400" dirty="0">
                <a:latin typeface="Vijaya" pitchFamily="34" charset="0"/>
                <a:cs typeface="Vijaya" pitchFamily="34" charset="0"/>
              </a:rPr>
              <a:t> </a:t>
            </a:r>
            <a:r>
              <a:rPr lang="en-US" sz="2400" dirty="0" err="1">
                <a:latin typeface="Vijaya" pitchFamily="34" charset="0"/>
                <a:cs typeface="Vijaya" pitchFamily="34" charset="0"/>
              </a:rPr>
              <a:t>Mimbi</a:t>
            </a:r>
            <a:r>
              <a:rPr lang="en-US" sz="2400" dirty="0">
                <a:latin typeface="Vijaya" pitchFamily="34" charset="0"/>
                <a:cs typeface="Vijaya" pitchFamily="34" charset="0"/>
              </a:rPr>
              <a:t> Ortiz, Carmelo </a:t>
            </a:r>
            <a:r>
              <a:rPr lang="en-US" sz="2400" dirty="0" err="1">
                <a:latin typeface="Vijaya" pitchFamily="34" charset="0"/>
                <a:cs typeface="Vijaya" pitchFamily="34" charset="0"/>
              </a:rPr>
              <a:t>Fretes</a:t>
            </a:r>
            <a:r>
              <a:rPr lang="en-US" sz="2400" dirty="0">
                <a:latin typeface="Vijaya" pitchFamily="34" charset="0"/>
                <a:cs typeface="Vijaya" pitchFamily="34" charset="0"/>
              </a:rPr>
              <a:t> y Diego P. Pinto. “Routing and Spec-</a:t>
            </a:r>
            <a:r>
              <a:rPr lang="en-US" sz="2400" dirty="0" err="1">
                <a:latin typeface="Vijaya" pitchFamily="34" charset="0"/>
                <a:cs typeface="Vijaya" pitchFamily="34" charset="0"/>
              </a:rPr>
              <a:t>trum</a:t>
            </a:r>
            <a:r>
              <a:rPr lang="en-US" sz="2400" dirty="0">
                <a:latin typeface="Vijaya" pitchFamily="34" charset="0"/>
                <a:cs typeface="Vijaya" pitchFamily="34" charset="0"/>
              </a:rPr>
              <a:t> Allocation in Elastic Networks. An approach based on </a:t>
            </a:r>
            <a:r>
              <a:rPr lang="en-US" sz="2400" dirty="0" smtClean="0">
                <a:latin typeface="Vijaya" pitchFamily="34" charset="0"/>
                <a:cs typeface="Vijaya" pitchFamily="34" charset="0"/>
              </a:rPr>
              <a:t>Multi-objective</a:t>
            </a:r>
            <a:r>
              <a:rPr lang="es-419" sz="2400" dirty="0" smtClean="0">
                <a:latin typeface="Vijaya" pitchFamily="34" charset="0"/>
                <a:cs typeface="Vijaya" pitchFamily="34" charset="0"/>
              </a:rPr>
              <a:t> </a:t>
            </a:r>
            <a:r>
              <a:rPr lang="en-US" sz="2400" dirty="0" smtClean="0">
                <a:latin typeface="Vijaya" pitchFamily="34" charset="0"/>
                <a:cs typeface="Vijaya" pitchFamily="34" charset="0"/>
              </a:rPr>
              <a:t>Evolutionary </a:t>
            </a:r>
            <a:r>
              <a:rPr lang="en-US" sz="2400" dirty="0">
                <a:latin typeface="Vijaya" pitchFamily="34" charset="0"/>
                <a:cs typeface="Vijaya" pitchFamily="34" charset="0"/>
              </a:rPr>
              <a:t>Algorithms”. En:5th International Conference on </a:t>
            </a:r>
            <a:r>
              <a:rPr lang="en-US" sz="2400" dirty="0" smtClean="0">
                <a:latin typeface="Vijaya" pitchFamily="34" charset="0"/>
                <a:cs typeface="Vijaya" pitchFamily="34" charset="0"/>
              </a:rPr>
              <a:t>Engineering </a:t>
            </a:r>
            <a:r>
              <a:rPr lang="en-US" sz="2400" dirty="0">
                <a:latin typeface="Vijaya" pitchFamily="34" charset="0"/>
                <a:cs typeface="Vijaya" pitchFamily="34" charset="0"/>
              </a:rPr>
              <a:t>Optimization (ENGOPT). Federal University of Rio de Janeiro. 2016</a:t>
            </a:r>
            <a:r>
              <a:rPr lang="en-US" sz="2400" dirty="0" smtClean="0">
                <a:latin typeface="Vijaya" pitchFamily="34" charset="0"/>
                <a:cs typeface="Vijaya" pitchFamily="34" charset="0"/>
              </a:rPr>
              <a:t>.</a:t>
            </a:r>
            <a:endParaRPr lang="es-419" sz="2400" dirty="0" smtClean="0">
              <a:latin typeface="Vijaya" pitchFamily="34" charset="0"/>
              <a:cs typeface="Vijaya" pitchFamily="34" charset="0"/>
            </a:endParaRPr>
          </a:p>
          <a:p>
            <a:r>
              <a:rPr lang="vi-VN" sz="2400" dirty="0">
                <a:latin typeface="Vijaya" pitchFamily="34" charset="0"/>
                <a:cs typeface="Vijaya" pitchFamily="34" charset="0"/>
              </a:rPr>
              <a:t>Ysapy Mimbi Ortiz y Diego P. Pinto. “Routing and Spectrum Allocationin Elastic Optical Networks based on Multi-Objective Genetic Algorithm</a:t>
            </a:r>
            <a:r>
              <a:rPr lang="vi-VN" sz="2400" dirty="0" smtClean="0">
                <a:latin typeface="Vijaya" pitchFamily="34" charset="0"/>
                <a:cs typeface="Vijaya" pitchFamily="34" charset="0"/>
              </a:rPr>
              <a:t>”.</a:t>
            </a:r>
            <a:r>
              <a:rPr lang="es-419" sz="2400" dirty="0" smtClean="0">
                <a:latin typeface="Vijaya" pitchFamily="34" charset="0"/>
                <a:cs typeface="Vijaya" pitchFamily="34" charset="0"/>
              </a:rPr>
              <a:t> </a:t>
            </a:r>
            <a:r>
              <a:rPr lang="vi-VN" sz="2400" dirty="0" smtClean="0">
                <a:latin typeface="Vijaya" pitchFamily="34" charset="0"/>
                <a:cs typeface="Vijaya" pitchFamily="34" charset="0"/>
              </a:rPr>
              <a:t>En:</a:t>
            </a:r>
            <a:r>
              <a:rPr lang="es-419" sz="2400" dirty="0" smtClean="0">
                <a:latin typeface="Vijaya" pitchFamily="34" charset="0"/>
                <a:cs typeface="Vijaya" pitchFamily="34" charset="0"/>
              </a:rPr>
              <a:t> </a:t>
            </a:r>
            <a:r>
              <a:rPr lang="vi-VN" sz="2400" dirty="0" smtClean="0">
                <a:latin typeface="Vijaya" pitchFamily="34" charset="0"/>
                <a:cs typeface="Vijaya" pitchFamily="34" charset="0"/>
              </a:rPr>
              <a:t>37 </a:t>
            </a:r>
            <a:r>
              <a:rPr lang="vi-VN" sz="2400" dirty="0">
                <a:latin typeface="Vijaya" pitchFamily="34" charset="0"/>
                <a:cs typeface="Vijaya" pitchFamily="34" charset="0"/>
              </a:rPr>
              <a:t>Congreso Nacional de </a:t>
            </a:r>
            <a:r>
              <a:rPr lang="vi-VN" sz="2400" dirty="0" smtClean="0">
                <a:latin typeface="Vijaya" pitchFamily="34" charset="0"/>
                <a:cs typeface="Vijaya" pitchFamily="34" charset="0"/>
              </a:rPr>
              <a:t>Matem</a:t>
            </a:r>
            <a:r>
              <a:rPr lang="es-419" sz="2400" dirty="0" smtClean="0">
                <a:latin typeface="Vijaya" pitchFamily="34" charset="0"/>
                <a:cs typeface="Vijaya" pitchFamily="34" charset="0"/>
              </a:rPr>
              <a:t>á</a:t>
            </a:r>
            <a:r>
              <a:rPr lang="vi-VN" sz="2400" dirty="0" smtClean="0">
                <a:latin typeface="Vijaya" pitchFamily="34" charset="0"/>
                <a:cs typeface="Vijaya" pitchFamily="34" charset="0"/>
              </a:rPr>
              <a:t>tica </a:t>
            </a:r>
            <a:r>
              <a:rPr lang="vi-VN" sz="2400" dirty="0">
                <a:latin typeface="Vijaya" pitchFamily="34" charset="0"/>
                <a:cs typeface="Vijaya" pitchFamily="34" charset="0"/>
              </a:rPr>
              <a:t>Aplicada y Computacional (</a:t>
            </a:r>
            <a:r>
              <a:rPr lang="vi-VN" sz="2400" dirty="0" smtClean="0">
                <a:latin typeface="Vijaya" pitchFamily="34" charset="0"/>
                <a:cs typeface="Vijaya" pitchFamily="34" charset="0"/>
              </a:rPr>
              <a:t>CNMAC</a:t>
            </a:r>
            <a:r>
              <a:rPr lang="vi-VN" sz="2400" dirty="0">
                <a:latin typeface="Vijaya" pitchFamily="34" charset="0"/>
                <a:cs typeface="Vijaya" pitchFamily="34" charset="0"/>
              </a:rPr>
              <a:t>).  Sociedade  Brasileira  de  </a:t>
            </a:r>
            <a:r>
              <a:rPr lang="vi-VN" sz="2400" dirty="0" smtClean="0">
                <a:latin typeface="Vijaya" pitchFamily="34" charset="0"/>
                <a:cs typeface="Vijaya" pitchFamily="34" charset="0"/>
              </a:rPr>
              <a:t>Matem</a:t>
            </a:r>
            <a:r>
              <a:rPr lang="es-419" sz="2400" dirty="0" smtClean="0">
                <a:latin typeface="Vijaya" pitchFamily="34" charset="0"/>
                <a:cs typeface="Vijaya" pitchFamily="34" charset="0"/>
              </a:rPr>
              <a:t>át</a:t>
            </a:r>
            <a:r>
              <a:rPr lang="vi-VN" sz="2400" dirty="0" smtClean="0">
                <a:latin typeface="Vijaya" pitchFamily="34" charset="0"/>
                <a:cs typeface="Vijaya" pitchFamily="34" charset="0"/>
              </a:rPr>
              <a:t>ica  </a:t>
            </a:r>
            <a:r>
              <a:rPr lang="vi-VN" sz="2400" dirty="0">
                <a:latin typeface="Vijaya" pitchFamily="34" charset="0"/>
                <a:cs typeface="Vijaya" pitchFamily="34" charset="0"/>
              </a:rPr>
              <a:t>Aplicada  e  Computacional</a:t>
            </a:r>
            <a:r>
              <a:rPr lang="vi-VN" sz="2400" dirty="0" smtClean="0">
                <a:latin typeface="Vijaya" pitchFamily="34" charset="0"/>
                <a:cs typeface="Vijaya" pitchFamily="34" charset="0"/>
              </a:rPr>
              <a:t>.</a:t>
            </a:r>
            <a:r>
              <a:rPr lang="es-419" sz="2400" dirty="0" smtClean="0">
                <a:latin typeface="Vijaya" pitchFamily="34" charset="0"/>
                <a:cs typeface="Vijaya" pitchFamily="34" charset="0"/>
              </a:rPr>
              <a:t> </a:t>
            </a:r>
            <a:r>
              <a:rPr lang="vi-VN" sz="2400" dirty="0" smtClean="0">
                <a:latin typeface="Vijaya" pitchFamily="34" charset="0"/>
                <a:cs typeface="Vijaya" pitchFamily="34" charset="0"/>
              </a:rPr>
              <a:t>2017</a:t>
            </a:r>
            <a:endParaRPr lang="en-US" sz="2400" dirty="0">
              <a:latin typeface="Vijaya" pitchFamily="34" charset="0"/>
              <a:cs typeface="Vijaya" pitchFamily="34" charset="0"/>
            </a:endParaRPr>
          </a:p>
        </p:txBody>
      </p:sp>
      <p:sp>
        <p:nvSpPr>
          <p:cNvPr id="4" name="3 Marcador de número de diapositiva"/>
          <p:cNvSpPr>
            <a:spLocks noGrp="1"/>
          </p:cNvSpPr>
          <p:nvPr>
            <p:ph type="sldNum" sz="quarter" idx="12"/>
          </p:nvPr>
        </p:nvSpPr>
        <p:spPr/>
        <p:txBody>
          <a:bodyPr/>
          <a:lstStyle/>
          <a:p>
            <a:fld id="{3E465342-07BB-4AE0-945D-5C6FCBAACC10}" type="slidenum">
              <a:rPr lang="en-US" smtClean="0"/>
              <a:t>92</a:t>
            </a:fld>
            <a:endParaRPr lang="en-US"/>
          </a:p>
        </p:txBody>
      </p:sp>
    </p:spTree>
    <p:extLst>
      <p:ext uri="{BB962C8B-B14F-4D97-AF65-F5344CB8AC3E}">
        <p14:creationId xmlns:p14="http://schemas.microsoft.com/office/powerpoint/2010/main" val="25511496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419" dirty="0">
                <a:latin typeface="Vijaya" pitchFamily="34" charset="0"/>
                <a:cs typeface="Vijaya" pitchFamily="34" charset="0"/>
              </a:rPr>
              <a:t>Publicaciones</a:t>
            </a:r>
            <a:endParaRPr lang="en-US" dirty="0"/>
          </a:p>
        </p:txBody>
      </p:sp>
      <p:pic>
        <p:nvPicPr>
          <p:cNvPr id="5" name="4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859" y="2132856"/>
            <a:ext cx="6246282" cy="4324350"/>
          </a:xfrm>
        </p:spPr>
      </p:pic>
      <p:sp>
        <p:nvSpPr>
          <p:cNvPr id="4" name="3 Marcador de número de diapositiva"/>
          <p:cNvSpPr>
            <a:spLocks noGrp="1"/>
          </p:cNvSpPr>
          <p:nvPr>
            <p:ph type="sldNum" sz="quarter" idx="12"/>
          </p:nvPr>
        </p:nvSpPr>
        <p:spPr/>
        <p:txBody>
          <a:bodyPr/>
          <a:lstStyle/>
          <a:p>
            <a:fld id="{3E465342-07BB-4AE0-945D-5C6FCBAACC10}" type="slidenum">
              <a:rPr lang="en-US" smtClean="0"/>
              <a:t>93</a:t>
            </a:fld>
            <a:endParaRPr lang="en-US"/>
          </a:p>
        </p:txBody>
      </p:sp>
    </p:spTree>
    <p:extLst>
      <p:ext uri="{BB962C8B-B14F-4D97-AF65-F5344CB8AC3E}">
        <p14:creationId xmlns:p14="http://schemas.microsoft.com/office/powerpoint/2010/main" val="8482570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419" dirty="0">
                <a:latin typeface="Vijaya" pitchFamily="34" charset="0"/>
                <a:cs typeface="Vijaya" pitchFamily="34" charset="0"/>
              </a:rPr>
              <a:t>Publicaciones</a:t>
            </a:r>
            <a:endParaRPr lang="en-US" dirty="0"/>
          </a:p>
        </p:txBody>
      </p:sp>
      <p:pic>
        <p:nvPicPr>
          <p:cNvPr id="5" name="4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3721" y="2132856"/>
            <a:ext cx="6356557" cy="4324350"/>
          </a:xfrm>
        </p:spPr>
      </p:pic>
      <p:sp>
        <p:nvSpPr>
          <p:cNvPr id="4" name="3 Marcador de número de diapositiva"/>
          <p:cNvSpPr>
            <a:spLocks noGrp="1"/>
          </p:cNvSpPr>
          <p:nvPr>
            <p:ph type="sldNum" sz="quarter" idx="12"/>
          </p:nvPr>
        </p:nvSpPr>
        <p:spPr/>
        <p:txBody>
          <a:bodyPr/>
          <a:lstStyle/>
          <a:p>
            <a:fld id="{3E465342-07BB-4AE0-945D-5C6FCBAACC10}" type="slidenum">
              <a:rPr lang="en-US" smtClean="0"/>
              <a:t>94</a:t>
            </a:fld>
            <a:endParaRPr lang="en-US"/>
          </a:p>
        </p:txBody>
      </p:sp>
    </p:spTree>
    <p:extLst>
      <p:ext uri="{BB962C8B-B14F-4D97-AF65-F5344CB8AC3E}">
        <p14:creationId xmlns:p14="http://schemas.microsoft.com/office/powerpoint/2010/main" val="401820409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rmAutofit/>
          </a:bodyPr>
          <a:lstStyle/>
          <a:p>
            <a:r>
              <a:rPr lang="es-419" sz="6000" dirty="0" smtClean="0">
                <a:latin typeface="Vijaya" pitchFamily="34" charset="0"/>
                <a:cs typeface="Vijaya" pitchFamily="34" charset="0"/>
              </a:rPr>
              <a:t>Muchas gracias!</a:t>
            </a:r>
            <a:endParaRPr lang="en-US" sz="6000" dirty="0">
              <a:latin typeface="Vijaya" pitchFamily="34" charset="0"/>
              <a:cs typeface="Vijaya" pitchFamily="34" charset="0"/>
            </a:endParaRPr>
          </a:p>
        </p:txBody>
      </p:sp>
      <p:sp>
        <p:nvSpPr>
          <p:cNvPr id="3" name="2 Subtítulo"/>
          <p:cNvSpPr>
            <a:spLocks noGrp="1"/>
          </p:cNvSpPr>
          <p:nvPr>
            <p:ph type="subTitle" idx="1"/>
          </p:nvPr>
        </p:nvSpPr>
        <p:spPr/>
        <p:txBody>
          <a:bodyPr/>
          <a:lstStyle/>
          <a:p>
            <a:endParaRPr lang="en-US"/>
          </a:p>
        </p:txBody>
      </p:sp>
      <p:sp>
        <p:nvSpPr>
          <p:cNvPr id="4" name="3 Marcador de número de diapositiva"/>
          <p:cNvSpPr>
            <a:spLocks noGrp="1"/>
          </p:cNvSpPr>
          <p:nvPr>
            <p:ph type="sldNum" sz="quarter" idx="12"/>
          </p:nvPr>
        </p:nvSpPr>
        <p:spPr/>
        <p:txBody>
          <a:bodyPr/>
          <a:lstStyle/>
          <a:p>
            <a:fld id="{3E465342-07BB-4AE0-945D-5C6FCBAACC10}" type="slidenum">
              <a:rPr lang="en-US" smtClean="0"/>
              <a:t>95</a:t>
            </a:fld>
            <a:endParaRPr lang="en-US"/>
          </a:p>
        </p:txBody>
      </p:sp>
    </p:spTree>
    <p:extLst>
      <p:ext uri="{BB962C8B-B14F-4D97-AF65-F5344CB8AC3E}">
        <p14:creationId xmlns:p14="http://schemas.microsoft.com/office/powerpoint/2010/main" val="33332566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Resumen:</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sp>
        <p:nvSpPr>
          <p:cNvPr id="5" name="4 Marcador de número de diapositiva"/>
          <p:cNvSpPr>
            <a:spLocks noGrp="1"/>
          </p:cNvSpPr>
          <p:nvPr>
            <p:ph type="sldNum" sz="quarter" idx="12"/>
          </p:nvPr>
        </p:nvSpPr>
        <p:spPr/>
        <p:txBody>
          <a:bodyPr/>
          <a:lstStyle/>
          <a:p>
            <a:fld id="{3E465342-07BB-4AE0-945D-5C6FCBAACC10}" type="slidenum">
              <a:rPr lang="en-US" smtClean="0"/>
              <a:t>96</a:t>
            </a:fld>
            <a:endParaRPr lang="en-US"/>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702080"/>
            <a:ext cx="5904656" cy="1190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3892731"/>
            <a:ext cx="5324161" cy="125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7 CuadroTexto"/>
              <p:cNvSpPr txBox="1"/>
              <p:nvPr/>
            </p:nvSpPr>
            <p:spPr>
              <a:xfrm>
                <a:off x="125390" y="5733256"/>
                <a:ext cx="374441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1600" b="0" i="1" smtClean="0">
                          <a:latin typeface="Cambria Math"/>
                          <a:cs typeface="Vijaya" pitchFamily="34" charset="0"/>
                        </a:rPr>
                        <m:t>𝑐</m:t>
                      </m:r>
                      <m:r>
                        <a:rPr lang="es-419" sz="1600" b="0" i="1" smtClean="0">
                          <a:latin typeface="Cambria Math"/>
                          <a:cs typeface="Vijaya" pitchFamily="34" charset="0"/>
                        </a:rPr>
                        <m:t> ∈</m:t>
                      </m:r>
                      <m:d>
                        <m:dPr>
                          <m:begChr m:val="{"/>
                          <m:endChr m:val="}"/>
                          <m:ctrlPr>
                            <a:rPr lang="es-419" sz="1600" b="0" i="1" smtClean="0">
                              <a:latin typeface="Cambria Math"/>
                              <a:ea typeface="Cambria Math"/>
                              <a:cs typeface="Vijaya" pitchFamily="34" charset="0"/>
                            </a:rPr>
                          </m:ctrlPr>
                        </m:dPr>
                        <m:e>
                          <m:r>
                            <a:rPr lang="es-419" sz="1600" b="0" i="1" smtClean="0">
                              <a:latin typeface="Cambria Math"/>
                              <a:ea typeface="Cambria Math"/>
                              <a:cs typeface="Vijaya" pitchFamily="34" charset="0"/>
                            </a:rPr>
                            <m:t>1−50, 1−100, 1−150, 1−200</m:t>
                          </m:r>
                        </m:e>
                      </m:d>
                    </m:oMath>
                  </m:oMathPara>
                </a14:m>
                <a:endParaRPr lang="en-US" sz="1600" dirty="0">
                  <a:latin typeface="Vijaya" pitchFamily="34" charset="0"/>
                  <a:cs typeface="Vijaya" pitchFamily="34" charset="0"/>
                </a:endParaRPr>
              </a:p>
            </p:txBody>
          </p:sp>
        </mc:Choice>
        <mc:Fallback xmlns="">
          <p:sp>
            <p:nvSpPr>
              <p:cNvPr id="8" name="7 CuadroTexto"/>
              <p:cNvSpPr txBox="1">
                <a:spLocks noRot="1" noChangeAspect="1" noMove="1" noResize="1" noEditPoints="1" noAdjustHandles="1" noChangeArrowheads="1" noChangeShapeType="1" noTextEdit="1"/>
              </p:cNvSpPr>
              <p:nvPr/>
            </p:nvSpPr>
            <p:spPr>
              <a:xfrm>
                <a:off x="125390" y="5733256"/>
                <a:ext cx="3744416" cy="338554"/>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8 CuadroTexto"/>
              <p:cNvSpPr txBox="1"/>
              <p:nvPr/>
            </p:nvSpPr>
            <p:spPr>
              <a:xfrm>
                <a:off x="179512" y="6114782"/>
                <a:ext cx="252028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419" sz="1600" b="0" i="1" smtClean="0">
                          <a:latin typeface="Cambria Math"/>
                          <a:cs typeface="Vijaya" pitchFamily="34" charset="0"/>
                        </a:rPr>
                        <m:t>𝑡</m:t>
                      </m:r>
                      <m:r>
                        <a:rPr lang="es-419" sz="1600" b="0" i="1" smtClean="0">
                          <a:latin typeface="Cambria Math"/>
                          <a:cs typeface="Vijaya" pitchFamily="34" charset="0"/>
                        </a:rPr>
                        <m:t> ∈</m:t>
                      </m:r>
                      <m:d>
                        <m:dPr>
                          <m:begChr m:val="{"/>
                          <m:endChr m:val="}"/>
                          <m:ctrlPr>
                            <a:rPr lang="es-419" sz="1600" b="0" i="1" smtClean="0">
                              <a:latin typeface="Cambria Math"/>
                              <a:ea typeface="Cambria Math"/>
                              <a:cs typeface="Vijaya" pitchFamily="34" charset="0"/>
                            </a:rPr>
                          </m:ctrlPr>
                        </m:dPr>
                        <m:e>
                          <m:r>
                            <a:rPr lang="es-419" sz="1600" b="0" i="1" smtClean="0">
                              <a:latin typeface="Cambria Math"/>
                              <a:ea typeface="Cambria Math"/>
                              <a:cs typeface="Vijaya" pitchFamily="34" charset="0"/>
                            </a:rPr>
                            <m:t>6 </m:t>
                          </m:r>
                          <m:r>
                            <a:rPr lang="es-419" sz="1600" b="0" i="1" smtClean="0">
                              <a:latin typeface="Cambria Math"/>
                              <a:ea typeface="Cambria Math"/>
                              <a:cs typeface="Vijaya" pitchFamily="34" charset="0"/>
                            </a:rPr>
                            <m:t>𝑛𝑜𝑑𝑜𝑠</m:t>
                          </m:r>
                          <m:r>
                            <a:rPr lang="es-419" sz="1600" b="0" i="1" smtClean="0">
                              <a:latin typeface="Cambria Math"/>
                              <a:ea typeface="Cambria Math"/>
                              <a:cs typeface="Vijaya" pitchFamily="34" charset="0"/>
                            </a:rPr>
                            <m:t>, </m:t>
                          </m:r>
                          <m:r>
                            <a:rPr lang="es-419" sz="1600" b="0" i="1" smtClean="0">
                              <a:latin typeface="Cambria Math"/>
                              <a:ea typeface="Cambria Math"/>
                              <a:cs typeface="Vijaya" pitchFamily="34" charset="0"/>
                            </a:rPr>
                            <m:t>𝑁𝑆𝐹</m:t>
                          </m:r>
                          <m:r>
                            <a:rPr lang="es-419" sz="1600" b="0" i="1" smtClean="0">
                              <a:latin typeface="Cambria Math"/>
                              <a:ea typeface="Cambria Math"/>
                              <a:cs typeface="Vijaya" pitchFamily="34" charset="0"/>
                            </a:rPr>
                            <m:t>, </m:t>
                          </m:r>
                          <m:r>
                            <a:rPr lang="es-419" sz="1600" b="0" i="1" smtClean="0">
                              <a:latin typeface="Cambria Math"/>
                              <a:ea typeface="Cambria Math"/>
                              <a:cs typeface="Vijaya" pitchFamily="34" charset="0"/>
                            </a:rPr>
                            <m:t>𝐴𝑟𝑝𝑎</m:t>
                          </m:r>
                        </m:e>
                      </m:d>
                    </m:oMath>
                  </m:oMathPara>
                </a14:m>
                <a:endParaRPr lang="en-US" sz="1600" dirty="0">
                  <a:latin typeface="Vijaya" pitchFamily="34" charset="0"/>
                  <a:cs typeface="Vijaya" pitchFamily="34" charset="0"/>
                </a:endParaRPr>
              </a:p>
            </p:txBody>
          </p:sp>
        </mc:Choice>
        <mc:Fallback xmlns="">
          <p:sp>
            <p:nvSpPr>
              <p:cNvPr id="9" name="8 CuadroTexto"/>
              <p:cNvSpPr txBox="1">
                <a:spLocks noRot="1" noChangeAspect="1" noMove="1" noResize="1" noEditPoints="1" noAdjustHandles="1" noChangeArrowheads="1" noChangeShapeType="1" noTextEdit="1"/>
              </p:cNvSpPr>
              <p:nvPr/>
            </p:nvSpPr>
            <p:spPr>
              <a:xfrm>
                <a:off x="179512" y="6114782"/>
                <a:ext cx="2520280" cy="338554"/>
              </a:xfrm>
              <a:prstGeom prst="rect">
                <a:avLst/>
              </a:prstGeom>
              <a:blipFill rotWithShape="1">
                <a:blip r:embed="rId6"/>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769067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Carga Uniforme: MOILP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97</a:t>
            </a:fld>
            <a:endParaRPr lang="en-US"/>
          </a:p>
        </p:txBody>
      </p:sp>
      <p:pic>
        <p:nvPicPr>
          <p:cNvPr id="8" name="4 Marcador de contenid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192" y="2021966"/>
            <a:ext cx="2304256" cy="1191010"/>
          </a:xfrm>
          <a:prstGeom prst="rect">
            <a:avLst/>
          </a:prstGeom>
        </p:spPr>
      </p:pic>
      <p:pic>
        <p:nvPicPr>
          <p:cNvPr id="11" name="10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068960"/>
            <a:ext cx="4658199" cy="3089517"/>
          </a:xfrm>
          <a:prstGeom prst="rect">
            <a:avLst/>
          </a:prstGeom>
        </p:spPr>
      </p:pic>
      <p:pic>
        <p:nvPicPr>
          <p:cNvPr id="12" name="11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719" y="3140968"/>
            <a:ext cx="4043164" cy="2945501"/>
          </a:xfrm>
          <a:prstGeom prst="rect">
            <a:avLst/>
          </a:prstGeom>
        </p:spPr>
      </p:pic>
    </p:spTree>
    <p:extLst>
      <p:ext uri="{BB962C8B-B14F-4D97-AF65-F5344CB8AC3E}">
        <p14:creationId xmlns:p14="http://schemas.microsoft.com/office/powerpoint/2010/main" val="349607249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Carga Uniforme: GA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98</a:t>
            </a:fld>
            <a:endParaRPr lang="en-US"/>
          </a:p>
        </p:txBody>
      </p:sp>
      <p:pic>
        <p:nvPicPr>
          <p:cNvPr id="8" name="4 Marcador de contenid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192" y="2021966"/>
            <a:ext cx="2304256" cy="1191010"/>
          </a:xfrm>
          <a:prstGeom prst="rect">
            <a:avLst/>
          </a:prstGeom>
        </p:spPr>
      </p:pic>
      <p:pic>
        <p:nvPicPr>
          <p:cNvPr id="9" name="8 Imagen"/>
          <p:cNvPicPr>
            <a:picLocks/>
          </p:cNvPicPr>
          <p:nvPr/>
        </p:nvPicPr>
        <p:blipFill>
          <a:blip r:embed="rId4">
            <a:extLst>
              <a:ext uri="{28A0092B-C50C-407E-A947-70E740481C1C}">
                <a14:useLocalDpi xmlns:a14="http://schemas.microsoft.com/office/drawing/2010/main" val="0"/>
              </a:ext>
            </a:extLst>
          </a:blip>
          <a:stretch>
            <a:fillRect/>
          </a:stretch>
        </p:blipFill>
        <p:spPr>
          <a:xfrm>
            <a:off x="612000" y="3268800"/>
            <a:ext cx="3888000" cy="2822400"/>
          </a:xfrm>
          <a:prstGeom prst="rect">
            <a:avLst/>
          </a:prstGeom>
        </p:spPr>
      </p:pic>
      <p:pic>
        <p:nvPicPr>
          <p:cNvPr id="10" name="9 Imagen"/>
          <p:cNvPicPr>
            <a:picLocks/>
          </p:cNvPicPr>
          <p:nvPr/>
        </p:nvPicPr>
        <p:blipFill>
          <a:blip r:embed="rId5">
            <a:extLst>
              <a:ext uri="{28A0092B-C50C-407E-A947-70E740481C1C}">
                <a14:useLocalDpi xmlns:a14="http://schemas.microsoft.com/office/drawing/2010/main" val="0"/>
              </a:ext>
            </a:extLst>
          </a:blip>
          <a:stretch>
            <a:fillRect/>
          </a:stretch>
        </p:blipFill>
        <p:spPr>
          <a:xfrm>
            <a:off x="4644000" y="3250800"/>
            <a:ext cx="3888000" cy="2822400"/>
          </a:xfrm>
          <a:prstGeom prst="rect">
            <a:avLst/>
          </a:prstGeom>
        </p:spPr>
      </p:pic>
    </p:spTree>
    <p:extLst>
      <p:ext uri="{BB962C8B-B14F-4D97-AF65-F5344CB8AC3E}">
        <p14:creationId xmlns:p14="http://schemas.microsoft.com/office/powerpoint/2010/main" val="8347791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419" dirty="0" smtClean="0">
                <a:latin typeface="Vijaya" pitchFamily="34" charset="0"/>
                <a:cs typeface="Vijaya" pitchFamily="34" charset="0"/>
              </a:rPr>
              <a:t>Carga Uniforme: GA vs. MOGA</a:t>
            </a:r>
            <a:endParaRPr lang="en-US" dirty="0">
              <a:latin typeface="Vijaya" pitchFamily="34" charset="0"/>
              <a:cs typeface="Vijaya" pitchFamily="34" charset="0"/>
            </a:endParaRPr>
          </a:p>
        </p:txBody>
      </p:sp>
      <p:sp>
        <p:nvSpPr>
          <p:cNvPr id="7" name="2 Marcador de contenido"/>
          <p:cNvSpPr txBox="1">
            <a:spLocks/>
          </p:cNvSpPr>
          <p:nvPr/>
        </p:nvSpPr>
        <p:spPr>
          <a:xfrm>
            <a:off x="457200" y="2249424"/>
            <a:ext cx="82296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buNone/>
            </a:pPr>
            <a:endParaRPr lang="es-419" dirty="0" smtClean="0">
              <a:latin typeface="Vijaya" pitchFamily="34" charset="0"/>
              <a:cs typeface="Vijaya" pitchFamily="34" charset="0"/>
            </a:endParaRPr>
          </a:p>
        </p:txBody>
      </p:sp>
      <p:sp>
        <p:nvSpPr>
          <p:cNvPr id="3" name="2 Marcador de número de diapositiva"/>
          <p:cNvSpPr>
            <a:spLocks noGrp="1"/>
          </p:cNvSpPr>
          <p:nvPr>
            <p:ph type="sldNum" sz="quarter" idx="12"/>
          </p:nvPr>
        </p:nvSpPr>
        <p:spPr/>
        <p:txBody>
          <a:bodyPr/>
          <a:lstStyle/>
          <a:p>
            <a:fld id="{3E465342-07BB-4AE0-945D-5C6FCBAACC10}" type="slidenum">
              <a:rPr lang="en-US" smtClean="0"/>
              <a:t>99</a:t>
            </a:fld>
            <a:endParaRPr lang="en-US"/>
          </a:p>
        </p:txBody>
      </p:sp>
      <p:pic>
        <p:nvPicPr>
          <p:cNvPr id="10" name="9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2172675"/>
            <a:ext cx="2209801" cy="1112309"/>
          </a:xfrm>
          <a:prstGeom prst="rect">
            <a:avLst/>
          </a:prstGeom>
        </p:spPr>
      </p:pic>
      <p:pic>
        <p:nvPicPr>
          <p:cNvPr id="5" name="4 Imagen"/>
          <p:cNvPicPr>
            <a:picLocks/>
          </p:cNvPicPr>
          <p:nvPr/>
        </p:nvPicPr>
        <p:blipFill>
          <a:blip r:embed="rId4">
            <a:extLst>
              <a:ext uri="{28A0092B-C50C-407E-A947-70E740481C1C}">
                <a14:useLocalDpi xmlns:a14="http://schemas.microsoft.com/office/drawing/2010/main" val="0"/>
              </a:ext>
            </a:extLst>
          </a:blip>
          <a:stretch>
            <a:fillRect/>
          </a:stretch>
        </p:blipFill>
        <p:spPr>
          <a:xfrm>
            <a:off x="612000" y="3268800"/>
            <a:ext cx="3888000" cy="2822400"/>
          </a:xfrm>
          <a:prstGeom prst="rect">
            <a:avLst/>
          </a:prstGeom>
        </p:spPr>
      </p:pic>
      <p:pic>
        <p:nvPicPr>
          <p:cNvPr id="8" name="7 Imagen"/>
          <p:cNvPicPr>
            <a:picLocks/>
          </p:cNvPicPr>
          <p:nvPr/>
        </p:nvPicPr>
        <p:blipFill>
          <a:blip r:embed="rId5">
            <a:extLst>
              <a:ext uri="{28A0092B-C50C-407E-A947-70E740481C1C}">
                <a14:useLocalDpi xmlns:a14="http://schemas.microsoft.com/office/drawing/2010/main" val="0"/>
              </a:ext>
            </a:extLst>
          </a:blip>
          <a:stretch>
            <a:fillRect/>
          </a:stretch>
        </p:blipFill>
        <p:spPr>
          <a:xfrm>
            <a:off x="4644000" y="3250800"/>
            <a:ext cx="3888000" cy="2822400"/>
          </a:xfrm>
          <a:prstGeom prst="rect">
            <a:avLst/>
          </a:prstGeom>
        </p:spPr>
      </p:pic>
    </p:spTree>
    <p:extLst>
      <p:ext uri="{BB962C8B-B14F-4D97-AF65-F5344CB8AC3E}">
        <p14:creationId xmlns:p14="http://schemas.microsoft.com/office/powerpoint/2010/main" val="18749127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16274</TotalTime>
  <Words>7331</Words>
  <Application>Microsoft Office PowerPoint</Application>
  <PresentationFormat>Presentación en pantalla (4:3)</PresentationFormat>
  <Paragraphs>1585</Paragraphs>
  <Slides>110</Slides>
  <Notes>44</Notes>
  <HiddenSlides>0</HiddenSlides>
  <MMClips>0</MMClips>
  <ScaleCrop>false</ScaleCrop>
  <HeadingPairs>
    <vt:vector size="4" baseType="variant">
      <vt:variant>
        <vt:lpstr>Tema</vt:lpstr>
      </vt:variant>
      <vt:variant>
        <vt:i4>1</vt:i4>
      </vt:variant>
      <vt:variant>
        <vt:lpstr>Títulos de diapositiva</vt:lpstr>
      </vt:variant>
      <vt:variant>
        <vt:i4>110</vt:i4>
      </vt:variant>
    </vt:vector>
  </HeadingPairs>
  <TitlesOfParts>
    <vt:vector size="111" baseType="lpstr">
      <vt:lpstr>Urbano</vt:lpstr>
      <vt:lpstr>Ingeniería en Informática Facultad Politécnica – Universidad Nacional de Asunción</vt:lpstr>
      <vt:lpstr>Agenda</vt:lpstr>
      <vt:lpstr>Motivación</vt:lpstr>
      <vt:lpstr>Motivación</vt:lpstr>
      <vt:lpstr>Motivación</vt:lpstr>
      <vt:lpstr>Motivación</vt:lpstr>
      <vt:lpstr>Motivación</vt:lpstr>
      <vt:lpstr>Conceptos preliminares</vt:lpstr>
      <vt:lpstr>Conceptos preliminares</vt:lpstr>
      <vt:lpstr>Conceptos preliminares – Grilla fija</vt:lpstr>
      <vt:lpstr>Conceptos preliminares – Restricciones</vt:lpstr>
      <vt:lpstr>Conceptos preliminares – Grilla flexible</vt:lpstr>
      <vt:lpstr>Conceptos preliminares – Grilla flexible</vt:lpstr>
      <vt:lpstr>Conceptos preliminares – Grilla flexible</vt:lpstr>
      <vt:lpstr>Conceptos preliminares – Restricciones</vt:lpstr>
      <vt:lpstr>Resumen</vt:lpstr>
      <vt:lpstr>Problema</vt:lpstr>
      <vt:lpstr>Problema RSA Simple</vt:lpstr>
      <vt:lpstr>RSA – Ejemplo:</vt:lpstr>
      <vt:lpstr>RSA – Ejemplo:</vt:lpstr>
      <vt:lpstr>RSA – Ejemplo: Orden 1</vt:lpstr>
      <vt:lpstr>RSA – Ejemplo: Orden 1</vt:lpstr>
      <vt:lpstr>RSA – Ejemplo: Orden 1</vt:lpstr>
      <vt:lpstr>RSA – Ejemplo: Orden 1</vt:lpstr>
      <vt:lpstr>RSA – Ejemplo: Orden 1</vt:lpstr>
      <vt:lpstr>RSA – Ejemplo: Orden 1</vt:lpstr>
      <vt:lpstr>RSA – Ejemplo: Orden 2</vt:lpstr>
      <vt:lpstr>RSA – Ejemplo: Orden 2</vt:lpstr>
      <vt:lpstr>RSA – Ejemplo: Orden 2</vt:lpstr>
      <vt:lpstr>RSA – Ejemplo: Orden 2</vt:lpstr>
      <vt:lpstr>RSA – Ejemplo: Orden 2</vt:lpstr>
      <vt:lpstr>RSA – Ejemplo: Orden 2</vt:lpstr>
      <vt:lpstr>RSA – Ejemplo: Resumen</vt:lpstr>
      <vt:lpstr>Resolución de RSA</vt:lpstr>
      <vt:lpstr>Objetivos</vt:lpstr>
      <vt:lpstr>Objetivo General</vt:lpstr>
      <vt:lpstr>Objetivos Específicos</vt:lpstr>
      <vt:lpstr>Trabajos relacionados</vt:lpstr>
      <vt:lpstr>RSA en EON (Estático)</vt:lpstr>
      <vt:lpstr>RSA en EON (Estático)</vt:lpstr>
      <vt:lpstr>Planteamiento del problema</vt:lpstr>
      <vt:lpstr>RSA Multi-Objetivo</vt:lpstr>
      <vt:lpstr>Propuesta de modelo exacto</vt:lpstr>
      <vt:lpstr>MOILP</vt:lpstr>
      <vt:lpstr>MOILP</vt:lpstr>
      <vt:lpstr>MOILP</vt:lpstr>
      <vt:lpstr>MOILP</vt:lpstr>
      <vt:lpstr>MOILP</vt:lpstr>
      <vt:lpstr>MOILP</vt:lpstr>
      <vt:lpstr>Propuesta Meta-heurística</vt:lpstr>
      <vt:lpstr>MOGA - Implementación</vt:lpstr>
      <vt:lpstr>MOGA - Implementación</vt:lpstr>
      <vt:lpstr>MOGA - Cromosoma</vt:lpstr>
      <vt:lpstr>MOGA – Secuencia de solicitudes</vt:lpstr>
      <vt:lpstr>MOGA – Secuencia de solicitudes</vt:lpstr>
      <vt:lpstr>MOGA – Secuencia de solicitudes</vt:lpstr>
      <vt:lpstr>MOGA – Ejemplo</vt:lpstr>
      <vt:lpstr>MOGA – Población Inicial</vt:lpstr>
      <vt:lpstr>MOGA – Población Inicial</vt:lpstr>
      <vt:lpstr>MOGA – Población Inicial</vt:lpstr>
      <vt:lpstr>MOGA – Población Inicial</vt:lpstr>
      <vt:lpstr>MOGA – Selección</vt:lpstr>
      <vt:lpstr>MOGA – Cruce</vt:lpstr>
      <vt:lpstr>MOGA – Cruce</vt:lpstr>
      <vt:lpstr>MOGA – Cruce</vt:lpstr>
      <vt:lpstr>MOGA – Mutación </vt:lpstr>
      <vt:lpstr>MOGA – Reasignación de espectro</vt:lpstr>
      <vt:lpstr>MOGA – Evaluación de la Población</vt:lpstr>
      <vt:lpstr>MOGA – Reemplazo</vt:lpstr>
      <vt:lpstr>Resultados experimentales</vt:lpstr>
      <vt:lpstr>Ambiente experimental</vt:lpstr>
      <vt:lpstr>Escenarios de experimentación</vt:lpstr>
      <vt:lpstr>Topologías</vt:lpstr>
      <vt:lpstr>Parámetros de ejecución</vt:lpstr>
      <vt:lpstr>Resultados experimentales</vt:lpstr>
      <vt:lpstr>Carga Uniforme: MOILP vs. MOGA</vt:lpstr>
      <vt:lpstr>Carga Uniforme: MOILP vs. MOGA</vt:lpstr>
      <vt:lpstr>Carga Uniforme: MOILP vs. MOGA</vt:lpstr>
      <vt:lpstr>Carga Aleatoria: MOILP vs. MOGA</vt:lpstr>
      <vt:lpstr>Carga Aleatoria: MOILP vs. MOGA</vt:lpstr>
      <vt:lpstr>Carga Aleatoria: MOILP vs. MOGA</vt:lpstr>
      <vt:lpstr>Resultados experimentales</vt:lpstr>
      <vt:lpstr>Relación GA – MOGA </vt:lpstr>
      <vt:lpstr>Discusiones</vt:lpstr>
      <vt:lpstr>Conclusiones y trabajos futuros</vt:lpstr>
      <vt:lpstr>Conclusiones</vt:lpstr>
      <vt:lpstr>Conclusiones</vt:lpstr>
      <vt:lpstr>Conclusiones</vt:lpstr>
      <vt:lpstr>Conclusiones</vt:lpstr>
      <vt:lpstr>Aportes al estado del arte</vt:lpstr>
      <vt:lpstr>Trabajos futuros</vt:lpstr>
      <vt:lpstr>Publicaciones</vt:lpstr>
      <vt:lpstr>Publicaciones</vt:lpstr>
      <vt:lpstr>Publicaciones</vt:lpstr>
      <vt:lpstr>Muchas gracias!</vt:lpstr>
      <vt:lpstr>Resumen:</vt:lpstr>
      <vt:lpstr>Carga Uniforme: MOILP vs. MOGA</vt:lpstr>
      <vt:lpstr>Carga Uniforme: GA vs. MOGA</vt:lpstr>
      <vt:lpstr>Carga Uniforme: GA vs. MOGA</vt:lpstr>
      <vt:lpstr>Carga Uniforme: GA vs. MOGA</vt:lpstr>
      <vt:lpstr>Carga Aleatoria: GA vs. MOGA</vt:lpstr>
      <vt:lpstr>Carga Aleatoria: GA vs. MOGA</vt:lpstr>
      <vt:lpstr>Carga Aleatoria: GA vs. MOGA</vt:lpstr>
      <vt:lpstr>MOILP - ILP Multi-Objetivo</vt:lpstr>
      <vt:lpstr>MOILP</vt:lpstr>
      <vt:lpstr>MOILP</vt:lpstr>
      <vt:lpstr>MOILP</vt:lpstr>
      <vt:lpstr>MOILP</vt:lpstr>
      <vt:lpstr>MOILP</vt:lpstr>
      <vt:lpstr>MOILP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Ingeniería Informática Facultad Politécnica – Universidad Nacional de Asunción</dc:title>
  <dc:creator>ysapy mimbi ortiz amarilla</dc:creator>
  <cp:lastModifiedBy>ysapy mimbi ortiz amarilla</cp:lastModifiedBy>
  <cp:revision>408</cp:revision>
  <dcterms:created xsi:type="dcterms:W3CDTF">2017-08-19T17:10:06Z</dcterms:created>
  <dcterms:modified xsi:type="dcterms:W3CDTF">2017-12-13T15:39:27Z</dcterms:modified>
</cp:coreProperties>
</file>